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1" r:id="rId3"/>
    <p:sldId id="343" r:id="rId4"/>
    <p:sldId id="345" r:id="rId5"/>
    <p:sldId id="346" r:id="rId6"/>
    <p:sldId id="349" r:id="rId7"/>
    <p:sldId id="359" r:id="rId8"/>
    <p:sldId id="360" r:id="rId9"/>
    <p:sldId id="350" r:id="rId10"/>
    <p:sldId id="361" r:id="rId11"/>
    <p:sldId id="351" r:id="rId12"/>
    <p:sldId id="352" r:id="rId13"/>
    <p:sldId id="356" r:id="rId14"/>
    <p:sldId id="363" r:id="rId15"/>
    <p:sldId id="362" r:id="rId16"/>
    <p:sldId id="257" r:id="rId1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4CC"/>
    <a:srgbClr val="000000"/>
    <a:srgbClr val="666666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4" autoAdjust="0"/>
    <p:restoredTop sz="97869" autoAdjust="0"/>
  </p:normalViewPr>
  <p:slideViewPr>
    <p:cSldViewPr snapToGrid="0" snapToObjects="1">
      <p:cViewPr varScale="1">
        <p:scale>
          <a:sx n="70" d="100"/>
          <a:sy n="70" d="100"/>
        </p:scale>
        <p:origin x="144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545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7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28/02/2018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28/02/2018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593667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183289B-D1B9-4109-84C1-8C1322EE0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54231"/>
            <a:ext cx="8483600" cy="849501"/>
          </a:xfrm>
        </p:spPr>
        <p:txBody>
          <a:bodyPr>
            <a:noAutofit/>
          </a:bodyPr>
          <a:lstStyle/>
          <a:p>
            <a:pPr algn="ctr"/>
            <a:r>
              <a:rPr lang="en-US" altLang="en-US" sz="3600" dirty="0"/>
              <a:t>Providing feedback: some suggestions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07CE60A-5107-453F-966F-CE4CE6B73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08" y="2070287"/>
            <a:ext cx="8229600" cy="4305532"/>
          </a:xfrm>
        </p:spPr>
        <p:txBody>
          <a:bodyPr>
            <a:normAutofit lnSpcReduction="10000"/>
          </a:bodyPr>
          <a:lstStyle/>
          <a:p>
            <a:r>
              <a:rPr lang="en-US" altLang="en-US" dirty="0"/>
              <a:t>Elicit the mentee’s perceptions</a:t>
            </a:r>
          </a:p>
          <a:p>
            <a:r>
              <a:rPr lang="en-US" altLang="en-US" dirty="0"/>
              <a:t>Consider serving a criticism sandwich (praise, then criticism, than praise)</a:t>
            </a:r>
          </a:p>
          <a:p>
            <a:r>
              <a:rPr lang="en-US" altLang="en-US" dirty="0"/>
              <a:t>Express criticisms as perceptions</a:t>
            </a:r>
          </a:p>
          <a:p>
            <a:r>
              <a:rPr lang="en-US" altLang="en-US" dirty="0"/>
              <a:t>Criticize the product, not the person</a:t>
            </a:r>
          </a:p>
          <a:p>
            <a:r>
              <a:rPr lang="en-US" altLang="en-US" dirty="0"/>
              <a:t>Discuss ways to improve</a:t>
            </a:r>
          </a:p>
          <a:p>
            <a:r>
              <a:rPr lang="en-US" altLang="en-US" dirty="0"/>
              <a:t>If feasible, close the feedback loop</a:t>
            </a:r>
          </a:p>
          <a:p>
            <a:r>
              <a:rPr lang="en-US" altLang="en-US" dirty="0"/>
              <a:t>What else?</a:t>
            </a:r>
          </a:p>
        </p:txBody>
      </p:sp>
    </p:spTree>
    <p:extLst>
      <p:ext uri="{BB962C8B-B14F-4D97-AF65-F5344CB8AC3E}">
        <p14:creationId xmlns:p14="http://schemas.microsoft.com/office/powerpoint/2010/main" val="599096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EC0CAA-7F34-469B-B90A-B4EAED82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58C21B-C21A-4D6F-BE43-4B1002AC9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C30B1-A480-42B8-9DF1-25A71EEAF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5D4C42D-92DB-49BB-8772-211D6027A16B}"/>
              </a:ext>
            </a:extLst>
          </p:cNvPr>
          <p:cNvSpPr/>
          <p:nvPr/>
        </p:nvSpPr>
        <p:spPr>
          <a:xfrm>
            <a:off x="288875" y="2091885"/>
            <a:ext cx="4394579" cy="9416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Raise a mentee’s self-awareness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B04178-0578-43F5-B037-CFF25BBF10BB}"/>
              </a:ext>
            </a:extLst>
          </p:cNvPr>
          <p:cNvSpPr/>
          <p:nvPr/>
        </p:nvSpPr>
        <p:spPr>
          <a:xfrm>
            <a:off x="288876" y="3394369"/>
            <a:ext cx="4394579" cy="9416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Avoid leading questions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DFA7E4D-AB9E-4AD4-A9A0-65B9DF3CF9F9}"/>
              </a:ext>
            </a:extLst>
          </p:cNvPr>
          <p:cNvSpPr/>
          <p:nvPr/>
        </p:nvSpPr>
        <p:spPr>
          <a:xfrm>
            <a:off x="288877" y="4719029"/>
            <a:ext cx="4394579" cy="9416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Be present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44F390D-DE06-45B5-8471-16E0137DE6B5}"/>
              </a:ext>
            </a:extLst>
          </p:cNvPr>
          <p:cNvSpPr/>
          <p:nvPr/>
        </p:nvSpPr>
        <p:spPr>
          <a:xfrm>
            <a:off x="4347293" y="2289983"/>
            <a:ext cx="4394579" cy="139693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Listen for the underlying problem vs. symptoms of the problem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C4C0CE2-22E0-4B7A-A2AE-2F1834A33E62}"/>
              </a:ext>
            </a:extLst>
          </p:cNvPr>
          <p:cNvSpPr/>
          <p:nvPr/>
        </p:nvSpPr>
        <p:spPr>
          <a:xfrm>
            <a:off x="4401886" y="3980185"/>
            <a:ext cx="4394579" cy="9416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Ask questions that help shape the future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AC8DB2B-1A27-4A9A-86B2-6E369812D628}"/>
              </a:ext>
            </a:extLst>
          </p:cNvPr>
          <p:cNvSpPr/>
          <p:nvPr/>
        </p:nvSpPr>
        <p:spPr>
          <a:xfrm>
            <a:off x="4454159" y="5222083"/>
            <a:ext cx="4394579" cy="9416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Ask permission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3A18D5-BD8C-47BC-B153-5B039B171151}"/>
              </a:ext>
            </a:extLst>
          </p:cNvPr>
          <p:cNvSpPr txBox="1"/>
          <p:nvPr/>
        </p:nvSpPr>
        <p:spPr>
          <a:xfrm>
            <a:off x="261578" y="1269245"/>
            <a:ext cx="854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5784CC"/>
                </a:solidFill>
                <a:latin typeface="Georgia" panose="02040502050405020303" pitchFamily="18" charset="0"/>
              </a:rPr>
              <a:t>A mentor should…what do these terms mean to you?</a:t>
            </a:r>
          </a:p>
        </p:txBody>
      </p:sp>
    </p:spTree>
    <p:extLst>
      <p:ext uri="{BB962C8B-B14F-4D97-AF65-F5344CB8AC3E}">
        <p14:creationId xmlns:p14="http://schemas.microsoft.com/office/powerpoint/2010/main" val="4287932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6DEE4-E5C6-43DF-8505-EBD1D774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52ACA-1713-4B25-B9A1-17B8FB28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38BA2-639C-449F-BA94-55D32ABFD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77597-3C95-4382-81AB-4457BA9D440A}"/>
              </a:ext>
            </a:extLst>
          </p:cNvPr>
          <p:cNvSpPr txBox="1"/>
          <p:nvPr/>
        </p:nvSpPr>
        <p:spPr>
          <a:xfrm>
            <a:off x="586856" y="1296536"/>
            <a:ext cx="8099943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5784CC"/>
                </a:solidFill>
                <a:latin typeface="Georgia" panose="02040502050405020303" pitchFamily="18" charset="0"/>
              </a:rPr>
              <a:t>Task for the observer:</a:t>
            </a:r>
          </a:p>
          <a:p>
            <a:endParaRPr lang="en-GB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specific questions and approaches is the mentor using which can be associated with the ‘non-directive’ approach to mentoring?</a:t>
            </a:r>
          </a:p>
          <a:p>
            <a:endParaRPr lang="en-GB" sz="1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effect is the mentor’s behaviour having on the mentee?</a:t>
            </a:r>
          </a:p>
          <a:p>
            <a:endParaRPr lang="en-GB" sz="1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specific suggestions do you have for the mentor to make the session even more ‘non-directive’?</a:t>
            </a:r>
          </a:p>
        </p:txBody>
      </p:sp>
    </p:spTree>
    <p:extLst>
      <p:ext uri="{BB962C8B-B14F-4D97-AF65-F5344CB8AC3E}">
        <p14:creationId xmlns:p14="http://schemas.microsoft.com/office/powerpoint/2010/main" val="2771141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183289B-D1B9-4109-84C1-8C1322EE0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56" y="1222471"/>
            <a:ext cx="8483600" cy="701865"/>
          </a:xfrm>
        </p:spPr>
        <p:txBody>
          <a:bodyPr>
            <a:noAutofit/>
          </a:bodyPr>
          <a:lstStyle/>
          <a:p>
            <a:pPr algn="ctr"/>
            <a:r>
              <a:rPr lang="en-US" altLang="en-US" sz="3600" dirty="0"/>
              <a:t>Ending the mentoring relationship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07CE60A-5107-453F-966F-CE4CE6B73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216" y="2082555"/>
            <a:ext cx="8229600" cy="4305532"/>
          </a:xfrm>
        </p:spPr>
        <p:txBody>
          <a:bodyPr>
            <a:noAutofit/>
          </a:bodyPr>
          <a:lstStyle/>
          <a:p>
            <a:pPr lvl="0" fontAlgn="base" hangingPunct="0"/>
            <a:r>
              <a:rPr lang="en-GB" dirty="0"/>
              <a:t>How did both parties work together?</a:t>
            </a:r>
          </a:p>
          <a:p>
            <a:pPr lvl="0" fontAlgn="base" hangingPunct="0"/>
            <a:r>
              <a:rPr lang="en-GB" dirty="0"/>
              <a:t>How well were objectives met?</a:t>
            </a:r>
          </a:p>
          <a:p>
            <a:pPr lvl="0" fontAlgn="base" hangingPunct="0"/>
            <a:r>
              <a:rPr lang="en-GB" dirty="0"/>
              <a:t>What did both parties learn?</a:t>
            </a:r>
          </a:p>
          <a:p>
            <a:pPr lvl="0" fontAlgn="base" hangingPunct="0"/>
            <a:r>
              <a:rPr lang="en-GB" dirty="0"/>
              <a:t>What went well (appreciations)  </a:t>
            </a:r>
          </a:p>
          <a:p>
            <a:pPr lvl="0" fontAlgn="base" hangingPunct="0"/>
            <a:r>
              <a:rPr lang="en-GB" dirty="0"/>
              <a:t>What could both parties each have done differently (recommendations for change)</a:t>
            </a:r>
          </a:p>
          <a:p>
            <a:pPr lvl="0" fontAlgn="base" hangingPunct="0"/>
            <a:r>
              <a:rPr lang="en-GB" dirty="0"/>
              <a:t>What else?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004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183289B-D1B9-4109-84C1-8C1322EE0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64" y="1195175"/>
            <a:ext cx="8483600" cy="701865"/>
          </a:xfrm>
        </p:spPr>
        <p:txBody>
          <a:bodyPr>
            <a:noAutofit/>
          </a:bodyPr>
          <a:lstStyle/>
          <a:p>
            <a:pPr algn="ctr"/>
            <a:r>
              <a:rPr lang="en-US" altLang="en-US" sz="3600" dirty="0"/>
              <a:t>Assessing the impact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07CE60A-5107-453F-966F-CE4CE6B73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08" y="1987019"/>
            <a:ext cx="8229600" cy="4305532"/>
          </a:xfrm>
        </p:spPr>
        <p:txBody>
          <a:bodyPr>
            <a:noAutofit/>
          </a:bodyPr>
          <a:lstStyle/>
          <a:p>
            <a:pPr lvl="0" fontAlgn="base" hangingPunct="0"/>
            <a:r>
              <a:rPr lang="en-GB" sz="3000" dirty="0"/>
              <a:t>On the mentee</a:t>
            </a:r>
            <a:r>
              <a:rPr lang="en-GB" sz="3000" b="1" dirty="0"/>
              <a:t> </a:t>
            </a:r>
            <a:r>
              <a:rPr lang="en-GB" sz="3000" dirty="0"/>
              <a:t>- their productivity, effectiveness, career development etc.  How would it have been different if they hadn’t been mentored? </a:t>
            </a:r>
          </a:p>
          <a:p>
            <a:pPr marL="0" lvl="0" indent="0" fontAlgn="base" hangingPunct="0">
              <a:buNone/>
            </a:pPr>
            <a:endParaRPr lang="en-GB" sz="1200" dirty="0"/>
          </a:p>
          <a:p>
            <a:pPr lvl="0" fontAlgn="base" hangingPunct="0"/>
            <a:r>
              <a:rPr lang="en-GB" sz="3000" dirty="0"/>
              <a:t>On the mentor - how has the mentor’s thinking about their approach to their own work changed, esp. about how they go about developing and mentoring others?</a:t>
            </a:r>
          </a:p>
          <a:p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608940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657"/>
            <a:ext cx="8229600" cy="6168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End of day or module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499824"/>
            <a:ext cx="8229600" cy="351884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thing that you have learned (blue)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question that you have, related to what has been covered (lime green)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suggestion as to how the training or logistics can be improved (yellow)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06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16</a:t>
            </a:fld>
            <a:endParaRPr lang="en-US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111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Arrive on time and keep to time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Attend 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Cell phones on silent - calls made on breaks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Respectful challenge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Actively 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learning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Respect 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of others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3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5E2CEADF-AAD0-42E3-93B6-2EDAD82F9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60" y="1959699"/>
            <a:ext cx="8229600" cy="3062679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en-US" sz="4000" dirty="0"/>
              <a:t>Module 2: </a:t>
            </a:r>
            <a:br>
              <a:rPr lang="en-US" altLang="en-US" sz="4000" dirty="0"/>
            </a:br>
            <a:br>
              <a:rPr lang="en-US" altLang="en-US" sz="4000" dirty="0"/>
            </a:br>
            <a:r>
              <a:rPr lang="en-US" altLang="en-US" sz="4000" dirty="0"/>
              <a:t>What is mentoring and what do mentors do?</a:t>
            </a:r>
            <a:br>
              <a:rPr lang="en-US" altLang="en-US" sz="4000" dirty="0"/>
            </a:b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48177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6DEE4-E5C6-43DF-8505-EBD1D774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52ACA-1713-4B25-B9A1-17B8FB28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38BA2-639C-449F-BA94-55D32ABFD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77597-3C95-4382-81AB-4457BA9D440A}"/>
              </a:ext>
            </a:extLst>
          </p:cNvPr>
          <p:cNvSpPr txBox="1"/>
          <p:nvPr/>
        </p:nvSpPr>
        <p:spPr>
          <a:xfrm>
            <a:off x="586856" y="1378424"/>
            <a:ext cx="7970293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5784CC"/>
                </a:solidFill>
                <a:latin typeface="Georgia" panose="02040502050405020303" pitchFamily="18" charset="0"/>
              </a:rPr>
              <a:t>Task:</a:t>
            </a:r>
          </a:p>
          <a:p>
            <a:endParaRPr lang="en-GB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form of mentoring do or will you favour?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6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the key differences between coaching and mentoring in your view?</a:t>
            </a:r>
          </a:p>
          <a:p>
            <a:endParaRPr lang="en-GB" sz="3600" dirty="0">
              <a:solidFill>
                <a:srgbClr val="5784CC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176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A125A0-C519-4AE8-A5D2-8E7AB42DB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260538-1E79-40C9-96A8-F6BB64493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1040B-4978-430A-A455-1ABDDA5B4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656C2E-8FC1-4890-BED9-A5291748777A}"/>
              </a:ext>
            </a:extLst>
          </p:cNvPr>
          <p:cNvSpPr/>
          <p:nvPr/>
        </p:nvSpPr>
        <p:spPr>
          <a:xfrm>
            <a:off x="518615" y="2236761"/>
            <a:ext cx="8195479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2230">
              <a:spcAft>
                <a:spcPts val="1200"/>
              </a:spcAft>
            </a:pPr>
            <a:r>
              <a:rPr lang="en-GB" sz="2800" i="1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“Mentoring is off-line help by one person to another in making significant transitions in knowledge, work and thinking.” </a:t>
            </a:r>
          </a:p>
          <a:p>
            <a:pPr marR="62230"/>
            <a:r>
              <a:rPr lang="en-GB" dirty="0"/>
              <a:t>D. Megginson and D. Clutterbuck, </a:t>
            </a:r>
            <a:r>
              <a:rPr lang="en-GB" i="1" dirty="0"/>
              <a:t>Mentoring in Action</a:t>
            </a:r>
            <a:r>
              <a:rPr lang="en-GB" dirty="0"/>
              <a:t> (London: Kogan Page, 1995).</a:t>
            </a:r>
          </a:p>
          <a:p>
            <a:pPr marR="62230"/>
            <a:endParaRPr lang="en-GB" sz="12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2230"/>
            <a:endParaRPr lang="en-GB" sz="12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800" i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 mentor is a more experienced individual willing to share knowledge with someone less experienced in a relationship of mutual trust.”</a:t>
            </a:r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/>
              <a:t>D. Clutterbuck, </a:t>
            </a:r>
            <a:r>
              <a:rPr lang="en-GB" i="1" dirty="0"/>
              <a:t>Everyone Needs a Mentor </a:t>
            </a:r>
            <a:r>
              <a:rPr lang="en-GB" dirty="0"/>
              <a:t>(London: CIPD, 1991).</a:t>
            </a:r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F764F7-0C4B-4FBA-8412-49380ED03505}"/>
              </a:ext>
            </a:extLst>
          </p:cNvPr>
          <p:cNvSpPr txBox="1"/>
          <p:nvPr/>
        </p:nvSpPr>
        <p:spPr>
          <a:xfrm>
            <a:off x="736978" y="1323832"/>
            <a:ext cx="7465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5784CC"/>
                </a:solidFill>
                <a:latin typeface="Georgia" panose="02040502050405020303" pitchFamily="18" charset="0"/>
              </a:rPr>
              <a:t>Definitions of mentoring </a:t>
            </a:r>
          </a:p>
        </p:txBody>
      </p:sp>
    </p:spTree>
    <p:extLst>
      <p:ext uri="{BB962C8B-B14F-4D97-AF65-F5344CB8AC3E}">
        <p14:creationId xmlns:p14="http://schemas.microsoft.com/office/powerpoint/2010/main" val="548294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6DEE4-E5C6-43DF-8505-EBD1D774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52ACA-1713-4B25-B9A1-17B8FB28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38BA2-639C-449F-BA94-55D32ABFD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77597-3C95-4382-81AB-4457BA9D440A}"/>
              </a:ext>
            </a:extLst>
          </p:cNvPr>
          <p:cNvSpPr txBox="1"/>
          <p:nvPr/>
        </p:nvSpPr>
        <p:spPr>
          <a:xfrm>
            <a:off x="586856" y="1228296"/>
            <a:ext cx="7970293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5784CC"/>
                </a:solidFill>
                <a:latin typeface="Georgia" panose="02040502050405020303" pitchFamily="18" charset="0"/>
              </a:rPr>
              <a:t>Task:</a:t>
            </a:r>
          </a:p>
          <a:p>
            <a:endParaRPr lang="en-GB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think is your mentoring style?</a:t>
            </a:r>
          </a:p>
          <a:p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the factors that might influence whether you adopt a more or less directive style with a mentee?</a:t>
            </a:r>
          </a:p>
          <a:p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one experience where you adopted a non-directive approach in a mentoring or one to one situation and the reasons why.</a:t>
            </a:r>
          </a:p>
        </p:txBody>
      </p:sp>
    </p:spTree>
    <p:extLst>
      <p:ext uri="{BB962C8B-B14F-4D97-AF65-F5344CB8AC3E}">
        <p14:creationId xmlns:p14="http://schemas.microsoft.com/office/powerpoint/2010/main" val="3377613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3A3283B-6D10-4347-8764-FA7AE5111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72180"/>
            <a:ext cx="8229600" cy="849501"/>
          </a:xfrm>
        </p:spPr>
        <p:txBody>
          <a:bodyPr/>
          <a:lstStyle/>
          <a:p>
            <a:pPr algn="ctr"/>
            <a:r>
              <a:rPr lang="en-US" altLang="en-US" sz="3600" dirty="0"/>
              <a:t>Some suggestions for mentors</a:t>
            </a:r>
            <a:endParaRPr lang="en-GB" sz="36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6D4DC7C-0958-4EC6-978B-692CA56CC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Agree objectives, measurements of success &amp; expectations e.g. ways of working, confidentiality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Balance flexibility and firmness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Give mentees room to discover and grow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Be prepared to learn from the mentee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Know that no one mentor can provide all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Be prepared for the relationship to evolve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/>
              <a:t>What else?</a:t>
            </a:r>
          </a:p>
        </p:txBody>
      </p:sp>
    </p:spTree>
    <p:extLst>
      <p:ext uri="{BB962C8B-B14F-4D97-AF65-F5344CB8AC3E}">
        <p14:creationId xmlns:p14="http://schemas.microsoft.com/office/powerpoint/2010/main" val="81658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8E59A15-AB27-442F-8BFE-EFD0FD327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00147"/>
            <a:ext cx="8229600" cy="849501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dirty="0"/>
              <a:t>Some suggestions for mentees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E479488-8BEC-43CC-9E60-E2F5C15DA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08" y="1734963"/>
            <a:ext cx="8229600" cy="456037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dirty="0"/>
              <a:t>Agree objectives, measurements of success &amp; expectations e.g. ways of working, confidentiality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dirty="0"/>
              <a:t>Make the most of meeting time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dirty="0"/>
              <a:t>Learn from your mentor’s experience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dirty="0"/>
              <a:t>Be considerate of your mentor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dirty="0"/>
              <a:t>Be a resource for your mentor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dirty="0"/>
              <a:t>Be prepared for the relationship to evolve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dirty="0"/>
              <a:t>Follow up (both short- and long-term)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dirty="0"/>
              <a:t>What else?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19909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6DEE4-E5C6-43DF-8505-EBD1D774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52ACA-1713-4B25-B9A1-17B8FB28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38BA2-639C-449F-BA94-55D32ABFD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77597-3C95-4382-81AB-4457BA9D440A}"/>
              </a:ext>
            </a:extLst>
          </p:cNvPr>
          <p:cNvSpPr txBox="1"/>
          <p:nvPr/>
        </p:nvSpPr>
        <p:spPr>
          <a:xfrm>
            <a:off x="586856" y="1146408"/>
            <a:ext cx="797029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5784CC"/>
                </a:solidFill>
                <a:latin typeface="Georgia" panose="02040502050405020303" pitchFamily="18" charset="0"/>
              </a:rPr>
              <a:t>Task:</a:t>
            </a:r>
          </a:p>
          <a:p>
            <a:endParaRPr lang="en-GB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what way is the mentor behaving?</a:t>
            </a:r>
          </a:p>
          <a:p>
            <a:endParaRPr lang="en-GB" sz="2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effect is the mentor’s behaviour having on the mentee and the mentoring relationship?</a:t>
            </a:r>
          </a:p>
          <a:p>
            <a:endParaRPr lang="en-GB" sz="2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any similar experiences you’ve had either as a mentor or mentee. What could have been done differently?</a:t>
            </a:r>
          </a:p>
        </p:txBody>
      </p:sp>
    </p:spTree>
    <p:extLst>
      <p:ext uri="{BB962C8B-B14F-4D97-AF65-F5344CB8AC3E}">
        <p14:creationId xmlns:p14="http://schemas.microsoft.com/office/powerpoint/2010/main" val="229314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54C5D18-DBBD-432B-9C5C-9E1C9558836B}"/>
</file>

<file path=customXml/itemProps2.xml><?xml version="1.0" encoding="utf-8"?>
<ds:datastoreItem xmlns:ds="http://schemas.openxmlformats.org/officeDocument/2006/customXml" ds:itemID="{6326DB86-CFFA-4CF3-82D1-A0C5F247D170}"/>
</file>

<file path=customXml/itemProps3.xml><?xml version="1.0" encoding="utf-8"?>
<ds:datastoreItem xmlns:ds="http://schemas.openxmlformats.org/officeDocument/2006/customXml" ds:itemID="{CFC269FE-66CA-4D43-8B85-CB73D2D79ED0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2950</TotalTime>
  <Words>889</Words>
  <Application>Microsoft Office PowerPoint</Application>
  <PresentationFormat>On-screen Show (4:3)</PresentationFormat>
  <Paragraphs>133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Georgia</vt:lpstr>
      <vt:lpstr>Times New Roman</vt:lpstr>
      <vt:lpstr>INASP 2016 Presentation</vt:lpstr>
      <vt:lpstr>Effective Mentorship in Research Communication</vt:lpstr>
      <vt:lpstr>PowerPoint Presentation</vt:lpstr>
      <vt:lpstr>Module 2:   What is mentoring and what do mentors do? </vt:lpstr>
      <vt:lpstr>PowerPoint Presentation</vt:lpstr>
      <vt:lpstr>PowerPoint Presentation</vt:lpstr>
      <vt:lpstr>PowerPoint Presentation</vt:lpstr>
      <vt:lpstr>Some suggestions for mentors</vt:lpstr>
      <vt:lpstr>Some suggestions for mentees</vt:lpstr>
      <vt:lpstr>PowerPoint Presentation</vt:lpstr>
      <vt:lpstr>Providing feedback: some suggestions</vt:lpstr>
      <vt:lpstr>PowerPoint Presentation</vt:lpstr>
      <vt:lpstr>PowerPoint Presentation</vt:lpstr>
      <vt:lpstr>Ending the mentoring relationship</vt:lpstr>
      <vt:lpstr>Assessing the impact</vt:lpstr>
      <vt:lpstr>End of day or module review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196</cp:revision>
  <cp:lastPrinted>2018-02-02T12:12:20Z</cp:lastPrinted>
  <dcterms:created xsi:type="dcterms:W3CDTF">2016-10-26T10:34:56Z</dcterms:created>
  <dcterms:modified xsi:type="dcterms:W3CDTF">2018-02-28T20:02:01Z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