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1" r:id="rId3"/>
    <p:sldId id="349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51" r:id="rId14"/>
    <p:sldId id="257" r:id="rId15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5784CC"/>
    <a:srgbClr val="000000"/>
    <a:srgbClr val="1AFFFF"/>
    <a:srgbClr val="FFFFFF"/>
    <a:srgbClr val="E5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04" autoAdjust="0"/>
    <p:restoredTop sz="94022" autoAdjust="0"/>
  </p:normalViewPr>
  <p:slideViewPr>
    <p:cSldViewPr snapToGrid="0" snapToObjects="1">
      <p:cViewPr varScale="1">
        <p:scale>
          <a:sx n="69" d="100"/>
          <a:sy n="69" d="100"/>
        </p:scale>
        <p:origin x="147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30" d="100"/>
          <a:sy n="130" d="100"/>
        </p:scale>
        <p:origin x="-1446" y="33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B85EE-53BF-8142-88AE-B1ADA6DC59E8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95408"/>
            <a:ext cx="6200495" cy="5350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z="1000" dirty="0"/>
              <a:t>This work is licensed under a Creative Commons Attribution-</a:t>
            </a:r>
            <a:r>
              <a:rPr lang="en-GB" sz="1000" dirty="0" err="1"/>
              <a:t>ShareAlike</a:t>
            </a:r>
            <a:r>
              <a:rPr lang="en-GB" sz="1000" dirty="0"/>
              <a:t> 3.0 </a:t>
            </a:r>
            <a:r>
              <a:rPr lang="en-GB" sz="1000" dirty="0" err="1"/>
              <a:t>Unported</a:t>
            </a:r>
            <a:r>
              <a:rPr lang="en-GB" sz="1000" dirty="0"/>
              <a:t> License.</a:t>
            </a:r>
          </a:p>
          <a:p>
            <a:r>
              <a:rPr lang="en-GB" sz="1000" dirty="0"/>
              <a:t>http://creativecommons.org/licenses/by-sa/3.0/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200494" y="9197642"/>
            <a:ext cx="53371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BA4F4-B25B-A641-B63E-5F84226EF5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6283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D8533-B7A0-3247-9F7E-05C10199060A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16035"/>
            <a:ext cx="612146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aseline="0"/>
            </a:lvl1pPr>
          </a:lstStyle>
          <a:p>
            <a:r>
              <a:rPr lang="en-GB" dirty="0"/>
              <a:t>This work is licensed under a Creative Commons Attribution-</a:t>
            </a:r>
            <a:r>
              <a:rPr lang="en-GB" dirty="0" err="1"/>
              <a:t>ShareAlike</a:t>
            </a:r>
            <a:r>
              <a:rPr lang="en-GB" dirty="0"/>
              <a:t> 3.0 </a:t>
            </a:r>
            <a:r>
              <a:rPr lang="en-GB" dirty="0" err="1"/>
              <a:t>Unported</a:t>
            </a:r>
            <a:r>
              <a:rPr lang="en-GB" dirty="0"/>
              <a:t> License.</a:t>
            </a:r>
          </a:p>
          <a:p>
            <a:r>
              <a:rPr lang="en-GB" dirty="0"/>
              <a:t>http://creativecommons.org/licenses/by-sa/3.0/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21461" y="9323928"/>
            <a:ext cx="612743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3B231-3D70-2A4C-A0C2-A57463CF59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22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are free to: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copy and redistribute the material in any medium or format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remix, transform, and build upon the material for any purpose, even commercially.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licensor cannot revoke these freedoms as long as you follow the license terms.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the following terms: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Attribution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must give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appropriate credit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provide a link to the license, and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indicate if changes were made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You may do so in any reasonable manner, but not in any way that suggests the licensor endorses you or your use. </a:t>
            </a:r>
          </a:p>
          <a:p>
            <a:pPr lvl="0"/>
            <a:r>
              <a:rPr lang="en-GB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ShareAlike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If you remix, transform, or build upon the material, you must distribute your contributions under the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same license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the original.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additional restrictions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may not apply legal terms or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technological measures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legally restrict others from doing anything the license permits. 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Notices: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do not have to comply with the license for elements of the material in the public domain or where your use is permitted by an applicable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exception or limitation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warranties are given. The license may not give you all of the permissions necessary for your intended use. For example, other rights such as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publicity, privacy, or moral rights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may limit how you use the material. </a:t>
            </a:r>
          </a:p>
          <a:p>
            <a:endParaRPr lang="en-GB" dirty="0"/>
          </a:p>
          <a:p>
            <a:r>
              <a:rPr lang="en-GB" dirty="0"/>
              <a:t>https://creativecommons.org/licenses/by-sa/4.0/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3B231-3D70-2A4C-A0C2-A57463CF59E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70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7649-C105-F645-A7D2-78524A18A7C0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5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02639"/>
            <a:ext cx="5486400" cy="3924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E9C1-73B9-D640-B60D-1D40C8CE46B7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7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1BF5-B5F0-6F4C-9383-67EE262C153F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3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92480"/>
            <a:ext cx="2057400" cy="533368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92480"/>
            <a:ext cx="6019800" cy="5333683"/>
          </a:xfrm>
          <a:prstGeom prst="rect">
            <a:avLst/>
          </a:prstGeom>
        </p:spPr>
        <p:txBody>
          <a:bodyPr vert="eaVert"/>
          <a:lstStyle>
            <a:lvl1pPr>
              <a:defRPr b="0"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E0B7-A939-1F40-A9CB-C349DD62A6BA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12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5577-C91D-3E47-9087-B82B92BEEFC7}" type="datetime1">
              <a:rPr lang="en-GB" smtClean="0"/>
              <a:pPr/>
              <a:t>28/02/2018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6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96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B232E-74DB-E24B-9EAB-2535BABDB41E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4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728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8E2-23A5-694E-9E68-C2DB70D40063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4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6640"/>
            <a:ext cx="4040188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6640"/>
            <a:ext cx="4041775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951C-878C-A942-B133-AA84357AF460}" type="datetime1">
              <a:rPr lang="en-GB" smtClean="0"/>
              <a:t>28/02/2018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38DA0-3256-8447-85C7-9D17E5BDDE40}" type="datetime1">
              <a:rPr lang="en-GB" smtClean="0"/>
              <a:t>28/02/2018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96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8295"/>
            <a:ext cx="3008313" cy="766025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92480"/>
            <a:ext cx="5111750" cy="533368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666666"/>
                </a:solidFill>
              </a:defRPr>
            </a:lvl1pPr>
            <a:lvl2pPr>
              <a:defRPr sz="2800">
                <a:solidFill>
                  <a:srgbClr val="666666"/>
                </a:solidFill>
              </a:defRPr>
            </a:lvl2pPr>
            <a:lvl3pPr>
              <a:defRPr sz="24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4321"/>
            <a:ext cx="3008313" cy="4581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9CB5-4D37-9B4B-B96A-BB8701A24712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creativecommons.org/licenses/by-sa/4.0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93" y="147187"/>
            <a:ext cx="6697137" cy="9047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0800" y="64727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20CB5577-C91D-3E47-9087-B82B92BEEFC7}" type="datetime1">
              <a:rPr lang="en-GB" smtClean="0"/>
              <a:pPr/>
              <a:t>28/02/2018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18228" y="64727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2574" y="6472763"/>
            <a:ext cx="684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29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5784CC"/>
          </a:solidFill>
          <a:latin typeface="Georgia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0"/>
          <p:cNvSpPr>
            <a:spLocks noGrp="1"/>
          </p:cNvSpPr>
          <p:nvPr>
            <p:ph type="ctrTitle"/>
          </p:nvPr>
        </p:nvSpPr>
        <p:spPr>
          <a:xfrm>
            <a:off x="690880" y="2593667"/>
            <a:ext cx="7279413" cy="1459719"/>
          </a:xfrm>
        </p:spPr>
        <p:txBody>
          <a:bodyPr>
            <a:noAutofit/>
          </a:bodyPr>
          <a:lstStyle/>
          <a:p>
            <a:r>
              <a:rPr lang="en-US" dirty="0"/>
              <a:t>Effective Mentorship in Research Communication</a:t>
            </a:r>
            <a:endParaRPr lang="en-US" b="1" dirty="0">
              <a:solidFill>
                <a:srgbClr val="5784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130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2D61E2-2259-432D-987E-1DA03E316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A2D419-6C5A-4BA2-8916-932DF931B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C9218F-DCFB-4395-BE21-FD08F2A58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10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D50001C-0C19-41D5-87A8-28DFFFA81D5B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305083"/>
            <a:ext cx="8229600" cy="84950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Citation management software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4A16EC3C-8A3D-4D28-8202-EC6AFA769993}"/>
              </a:ext>
            </a:extLst>
          </p:cNvPr>
          <p:cNvSpPr txBox="1">
            <a:spLocks noChangeArrowheads="1"/>
          </p:cNvSpPr>
          <p:nvPr/>
        </p:nvSpPr>
        <p:spPr>
          <a:xfrm>
            <a:off x="542735" y="2347238"/>
            <a:ext cx="8229600" cy="394214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3000" dirty="0"/>
              <a:t>Examples: EndNote, Reference Manager, </a:t>
            </a:r>
            <a:r>
              <a:rPr lang="en-US" altLang="en-US" sz="3000" dirty="0" err="1"/>
              <a:t>RefWorks</a:t>
            </a:r>
            <a:r>
              <a:rPr lang="en-US" altLang="en-US" sz="3000" dirty="0"/>
              <a:t>, Zotero</a:t>
            </a:r>
          </a:p>
          <a:p>
            <a:endParaRPr lang="en-US" altLang="en-US" sz="1300" dirty="0"/>
          </a:p>
          <a:p>
            <a:r>
              <a:rPr lang="en-US" altLang="en-US" sz="3000" dirty="0"/>
              <a:t>Allows you to keep a database of references</a:t>
            </a:r>
          </a:p>
          <a:p>
            <a:endParaRPr lang="en-US" altLang="en-US" sz="1300" dirty="0"/>
          </a:p>
          <a:p>
            <a:r>
              <a:rPr lang="en-US" altLang="en-US" sz="3000" dirty="0"/>
              <a:t>In many cases, provides the citations and references in the proper format for your target journal</a:t>
            </a:r>
          </a:p>
          <a:p>
            <a:pPr marL="0" indent="0">
              <a:buFont typeface="Arial"/>
              <a:buNone/>
            </a:pPr>
            <a:endParaRPr lang="en-US" altLang="en-US" sz="1300" dirty="0"/>
          </a:p>
          <a:p>
            <a:r>
              <a:rPr lang="en-US" sz="3000" dirty="0"/>
              <a:t>Still proofread the citations and references and correct any errors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66294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58EC59-3F1A-4875-8B5B-0E288E826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6F83BC-A697-4B8E-9A1C-29880BA92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34C55C-292B-4628-863E-0427495B9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4C2F8F8-6019-4A5A-B00F-EC0FD7AAB683}"/>
              </a:ext>
            </a:extLst>
          </p:cNvPr>
          <p:cNvSpPr txBox="1">
            <a:spLocks noChangeArrowheads="1"/>
          </p:cNvSpPr>
          <p:nvPr/>
        </p:nvSpPr>
        <p:spPr>
          <a:xfrm>
            <a:off x="880532" y="1100147"/>
            <a:ext cx="7382935" cy="70236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Advice on references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72CE33F8-80DB-40E7-BEC2-A1E43834CD0D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1903041"/>
            <a:ext cx="8229600" cy="430553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3000"/>
              <a:t>Check each reference against original source.</a:t>
            </a:r>
          </a:p>
          <a:p>
            <a:r>
              <a:rPr lang="en-US" altLang="en-US" sz="3000"/>
              <a:t>Make sure that all information in the citation (e.g. author list, article and journal titles, volume, year, pages) is accurate.</a:t>
            </a:r>
          </a:p>
          <a:p>
            <a:r>
              <a:rPr lang="en-US" altLang="en-US" sz="3000"/>
              <a:t>Use articles in the same journal as models.</a:t>
            </a:r>
          </a:p>
          <a:p>
            <a:pPr>
              <a:defRPr/>
            </a:pPr>
            <a:r>
              <a:rPr lang="en-US" sz="3000"/>
              <a:t>Be sure to use the format that your target journal requests.</a:t>
            </a:r>
          </a:p>
          <a:p>
            <a:pPr lvl="1">
              <a:defRPr/>
            </a:pPr>
            <a:r>
              <a:rPr lang="en-US"/>
              <a:t>For citations in the text</a:t>
            </a:r>
          </a:p>
          <a:p>
            <a:pPr lvl="1">
              <a:defRPr/>
            </a:pPr>
            <a:r>
              <a:rPr lang="en-US"/>
              <a:t>For the reference list</a:t>
            </a:r>
          </a:p>
          <a:p>
            <a:pPr marL="0" indent="0">
              <a:buFont typeface="Arial"/>
              <a:buNone/>
            </a:pPr>
            <a:endParaRPr lang="en-US" altLang="en-US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80682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913C61-BACD-46E3-92F4-A94AEAF64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9955E3-59CB-405F-868C-DC73C3B34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A24D3D-36CF-4DA6-B33C-29EBA1624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B099D83-1BD5-4AB6-867C-BE47ECE139EE}"/>
              </a:ext>
            </a:extLst>
          </p:cNvPr>
          <p:cNvSpPr txBox="1">
            <a:spLocks/>
          </p:cNvSpPr>
          <p:nvPr/>
        </p:nvSpPr>
        <p:spPr>
          <a:xfrm>
            <a:off x="457200" y="1042071"/>
            <a:ext cx="8229600" cy="8495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The abstract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D36D65-0C4E-4B32-B016-432E0F9D44ED}"/>
              </a:ext>
            </a:extLst>
          </p:cNvPr>
          <p:cNvSpPr txBox="1">
            <a:spLocks/>
          </p:cNvSpPr>
          <p:nvPr/>
        </p:nvSpPr>
        <p:spPr>
          <a:xfrm>
            <a:off x="459608" y="1820754"/>
            <a:ext cx="8229600" cy="494979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3000"/>
              <a:t>First to be read but last to be revised</a:t>
            </a:r>
          </a:p>
          <a:p>
            <a:pPr marL="0" indent="0">
              <a:buFont typeface="Arial"/>
              <a:buNone/>
            </a:pPr>
            <a:endParaRPr lang="en-US" altLang="en-US" sz="1300"/>
          </a:p>
          <a:p>
            <a:r>
              <a:rPr lang="en-US" altLang="en-US" sz="3000"/>
              <a:t>Important: widely read; also gives editors and reviewers their first impression</a:t>
            </a:r>
          </a:p>
          <a:p>
            <a:pPr marL="0" indent="0">
              <a:buFont typeface="Arial"/>
              <a:buNone/>
            </a:pPr>
            <a:endParaRPr lang="en-US" altLang="en-US" sz="1200"/>
          </a:p>
          <a:p>
            <a:r>
              <a:rPr lang="en-US" altLang="en-US" sz="3000"/>
              <a:t>The abstract should:</a:t>
            </a:r>
          </a:p>
          <a:p>
            <a:pPr marL="0" indent="0">
              <a:buFont typeface="Arial"/>
              <a:buNone/>
            </a:pPr>
            <a:r>
              <a:rPr lang="en-US" altLang="en-US" sz="2800"/>
              <a:t>	- include most important points from the paper. </a:t>
            </a:r>
          </a:p>
          <a:p>
            <a:pPr marL="0" indent="0">
              <a:buFont typeface="Arial"/>
              <a:buNone/>
            </a:pPr>
            <a:r>
              <a:rPr lang="en-US" altLang="en-US" sz="2800"/>
              <a:t>	- include only material in the paper. </a:t>
            </a:r>
          </a:p>
          <a:p>
            <a:pPr marL="0" indent="0">
              <a:buFont typeface="Arial"/>
              <a:buNone/>
            </a:pPr>
            <a:r>
              <a:rPr lang="en-US" altLang="en-US" sz="2800"/>
              <a:t>	- be organized like the paper.</a:t>
            </a:r>
          </a:p>
          <a:p>
            <a:pPr marL="0" indent="0">
              <a:buFont typeface="Arial"/>
              <a:buNone/>
            </a:pPr>
            <a:r>
              <a:rPr lang="en-US" altLang="en-US" sz="2800"/>
              <a:t>	- be structured (standardized headings) if</a:t>
            </a:r>
          </a:p>
          <a:p>
            <a:pPr marL="0" indent="0">
              <a:buFont typeface="Arial"/>
              <a:buNone/>
            </a:pPr>
            <a:r>
              <a:rPr lang="en-US" altLang="en-US" sz="2800"/>
              <a:t>	appropriate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25847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5657"/>
            <a:ext cx="8229600" cy="616856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End of day or module review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2499824"/>
            <a:ext cx="8229600" cy="351884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thing that you have learned (blue)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question that you have, related to what has been covered (lime green)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suggestion as to how the training or logistics can be improved (yellow)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5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4410393"/>
            <a:ext cx="7772400" cy="1500187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dirty="0"/>
              <a:t>This work is licensed under a </a:t>
            </a:r>
            <a:r>
              <a:rPr lang="en-GB" dirty="0">
                <a:hlinkClick r:id="rId3"/>
              </a:rPr>
              <a:t>Creative Commons Attribution </a:t>
            </a:r>
            <a:r>
              <a:rPr lang="en-GB" dirty="0" err="1">
                <a:hlinkClick r:id="rId3"/>
              </a:rPr>
              <a:t>ShareAlike</a:t>
            </a:r>
            <a:r>
              <a:rPr lang="en-GB" dirty="0">
                <a:hlinkClick r:id="rId3"/>
              </a:rPr>
              <a:t> 4.0 International licence</a:t>
            </a:r>
            <a:r>
              <a:rPr lang="en-GB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14</a:t>
            </a:fld>
            <a:endParaRPr lang="en-US"/>
          </a:p>
        </p:txBody>
      </p:sp>
      <p:pic>
        <p:nvPicPr>
          <p:cNvPr id="102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073" y="4521201"/>
            <a:ext cx="129785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759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DBB415B-AD77-4F12-9A90-0806FC35C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304" y="1159083"/>
            <a:ext cx="8229600" cy="531368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GB" sz="9800" dirty="0">
                <a:solidFill>
                  <a:srgbClr val="5784CC"/>
                </a:solidFill>
                <a:latin typeface="Georgia" panose="02040502050405020303" pitchFamily="18" charset="0"/>
              </a:rPr>
              <a:t>Learning contract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Arrive on time and keep to time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Attend all sessions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Cell phones on silent - calls made on breaks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Respectful challenge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Actively participate in activities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Listen when others are speaking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Be responsible for our own learning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Respect confidentiality 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Support the learning of others	</a:t>
            </a:r>
            <a:r>
              <a:rPr lang="en-GB" sz="8000" dirty="0"/>
              <a:t>	</a:t>
            </a:r>
            <a:r>
              <a:rPr lang="en-GB" sz="5800" b="1" dirty="0"/>
              <a:t>		</a:t>
            </a:r>
            <a:endParaRPr lang="en-US" sz="5800" dirty="0"/>
          </a:p>
        </p:txBody>
      </p:sp>
    </p:spTree>
    <p:extLst>
      <p:ext uri="{BB962C8B-B14F-4D97-AF65-F5344CB8AC3E}">
        <p14:creationId xmlns:p14="http://schemas.microsoft.com/office/powerpoint/2010/main" val="14764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68738A-A431-4DCC-A4AA-0EE1AE18D14D}"/>
              </a:ext>
            </a:extLst>
          </p:cNvPr>
          <p:cNvSpPr txBox="1"/>
          <p:nvPr/>
        </p:nvSpPr>
        <p:spPr>
          <a:xfrm>
            <a:off x="471053" y="1233052"/>
            <a:ext cx="839585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5784CC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Module 6: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784CC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r>
              <a:rPr lang="en-US" altLang="en-US" sz="4000" dirty="0">
                <a:solidFill>
                  <a:srgbClr val="5784CC"/>
                </a:solidFill>
                <a:latin typeface="Georgia" panose="02040502050405020303" pitchFamily="18" charset="0"/>
              </a:rPr>
              <a:t>Preparing scientific papers (section by section)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26A0A87C-804F-4A27-868E-1A4D58365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53" y="3906986"/>
            <a:ext cx="8026403" cy="2036616"/>
          </a:xfrm>
        </p:spPr>
        <p:txBody>
          <a:bodyPr>
            <a:noAutofit/>
          </a:bodyPr>
          <a:lstStyle/>
          <a:p>
            <a:r>
              <a:rPr lang="en-US" altLang="en-US" sz="24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– The structure of a scientific paper</a:t>
            </a:r>
            <a:br>
              <a:rPr lang="en-US" altLang="en-US" sz="40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40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- </a:t>
            </a:r>
            <a:r>
              <a:rPr lang="en-US" sz="3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by section preparation of a scientific paper</a:t>
            </a:r>
            <a:br>
              <a:rPr lang="en-US" altLang="en-US" sz="24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4000" dirty="0"/>
            </a:br>
            <a:br>
              <a:rPr lang="en-US" altLang="en-US" sz="4000" dirty="0"/>
            </a:br>
            <a:br>
              <a:rPr lang="en-US" altLang="en-US" sz="4000" dirty="0"/>
            </a:br>
            <a:endParaRPr lang="en-US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530369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82602F-08E4-4CDF-B0E1-F036863A4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F509C7-79D0-4426-A888-E963A0F91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3AD79E-EA56-4245-90B4-42099406B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4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7237938-F13C-45B4-A914-67D2E4C8FF08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101999"/>
            <a:ext cx="8229600" cy="84950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/>
              <a:t>What purpose does the introduction section serve in the writing of a paper?</a:t>
            </a:r>
            <a:br>
              <a:rPr lang="en-GB" sz="3200" dirty="0"/>
            </a:br>
            <a:endParaRPr lang="en-US" altLang="en-US" sz="3200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B6472FE6-212D-470B-A08A-CFCFA6917E5A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2270758"/>
            <a:ext cx="8229600" cy="420200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800" dirty="0"/>
              <a:t>To provide background in order to help:</a:t>
            </a:r>
            <a:endParaRPr lang="en-US" altLang="en-US" sz="2800" dirty="0">
              <a:solidFill>
                <a:srgbClr val="5784CC"/>
              </a:solidFill>
            </a:endParaRPr>
          </a:p>
          <a:p>
            <a:pPr lvl="1"/>
            <a:r>
              <a:rPr lang="en-US" altLang="en-US" dirty="0"/>
              <a:t>readers understand the paper</a:t>
            </a:r>
          </a:p>
          <a:p>
            <a:pPr lvl="1"/>
            <a:r>
              <a:rPr lang="en-US" altLang="en-US" dirty="0"/>
              <a:t>readers appreciate the importance of the research</a:t>
            </a:r>
          </a:p>
          <a:p>
            <a:pPr marL="457200" lvl="1" indent="0">
              <a:buFont typeface="Arial"/>
              <a:buNone/>
            </a:pPr>
            <a:endParaRPr lang="en-US" altLang="en-US" sz="1200" dirty="0"/>
          </a:p>
          <a:p>
            <a:r>
              <a:rPr lang="en-US" altLang="en-US" sz="2800" dirty="0"/>
              <a:t>To identify the question(s) the research addressed</a:t>
            </a:r>
          </a:p>
          <a:p>
            <a:pPr lvl="1"/>
            <a:r>
              <a:rPr lang="en-US" altLang="en-US" dirty="0"/>
              <a:t>Sometimes stated as a hypothesis or hypotheses</a:t>
            </a:r>
          </a:p>
        </p:txBody>
      </p:sp>
    </p:spTree>
    <p:extLst>
      <p:ext uri="{BB962C8B-B14F-4D97-AF65-F5344CB8AC3E}">
        <p14:creationId xmlns:p14="http://schemas.microsoft.com/office/powerpoint/2010/main" val="384361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EEDCA3-7F55-4B78-8D54-661FD6253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5C6BA8-9073-46EA-9654-F7311683A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E68057-F8FD-45B5-8D33-E0B3C255A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E2E047B-91EB-43B9-A6F7-B5399A44625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172801"/>
            <a:ext cx="8229600" cy="8495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Length of introduction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D37E663-D5F1-481F-9C46-63610A15307F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2010131"/>
            <a:ext cx="8229600" cy="430553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Articles in biomedical journals: tend to have short introductions (a few paragraphs or less)</a:t>
            </a:r>
          </a:p>
          <a:p>
            <a:pPr marL="0" indent="0">
              <a:buFont typeface="Arial"/>
              <a:buNone/>
              <a:defRPr/>
            </a:pPr>
            <a:endParaRPr lang="en-US" sz="1300" dirty="0"/>
          </a:p>
          <a:p>
            <a:pPr>
              <a:defRPr/>
            </a:pPr>
            <a:r>
              <a:rPr lang="en-US" dirty="0"/>
              <a:t>Articles in some other journals: tend to have long introductions</a:t>
            </a:r>
          </a:p>
          <a:p>
            <a:pPr marL="0" indent="0">
              <a:buFont typeface="Arial"/>
              <a:buNone/>
              <a:defRPr/>
            </a:pPr>
            <a:endParaRPr lang="en-US" sz="1200" dirty="0"/>
          </a:p>
          <a:p>
            <a:pPr>
              <a:defRPr/>
            </a:pPr>
            <a:r>
              <a:rPr lang="en-US" dirty="0">
                <a:solidFill>
                  <a:srgbClr val="5784CC"/>
                </a:solidFill>
              </a:rPr>
              <a:t>How about introductions to articles in your research area?</a:t>
            </a:r>
          </a:p>
          <a:p>
            <a:pPr marL="0" indent="0">
              <a:buFontTx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287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4F044C-25B8-4395-AAF9-7AE904777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D01514-41DF-4D0D-9B75-4411D626E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4982E2-0877-48C5-99D0-C156FDD83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6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665AB98-063E-422F-BCBF-0663E9A4CC3E}"/>
              </a:ext>
            </a:extLst>
          </p:cNvPr>
          <p:cNvSpPr txBox="1">
            <a:spLocks noChangeArrowheads="1"/>
          </p:cNvSpPr>
          <p:nvPr/>
        </p:nvSpPr>
        <p:spPr>
          <a:xfrm>
            <a:off x="576239" y="1287539"/>
            <a:ext cx="8229600" cy="8495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Gearing introduction to audience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B193DDF2-2A0F-44CA-972C-CA3762D8C6C3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2235131"/>
            <a:ext cx="8229600" cy="430553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Papers in relatively general journals: introduction must provide basic background information.</a:t>
            </a:r>
          </a:p>
          <a:p>
            <a:pPr marL="0" indent="0">
              <a:buFont typeface="Arial"/>
              <a:buNone/>
            </a:pPr>
            <a:endParaRPr lang="en-US" altLang="en-US" dirty="0"/>
          </a:p>
          <a:p>
            <a:r>
              <a:rPr lang="en-US" altLang="en-US" dirty="0"/>
              <a:t>Papers in specialized journals: introduction can assume that readers have more knowledge about research topic.</a:t>
            </a:r>
          </a:p>
        </p:txBody>
      </p:sp>
    </p:spTree>
    <p:extLst>
      <p:ext uri="{BB962C8B-B14F-4D97-AF65-F5344CB8AC3E}">
        <p14:creationId xmlns:p14="http://schemas.microsoft.com/office/powerpoint/2010/main" val="916665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9F39E4-6360-4F7D-9961-3388E8421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849B54-E2A3-467D-885F-9B4AC097D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D24B6-0E9E-4EC6-93A4-E1E83932A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7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47B2468-B849-45A3-A4AD-31C85938DF1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206874"/>
            <a:ext cx="8229600" cy="8495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Structure of the introduction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014B3753-EF1E-42BA-90CD-73FCFC29A7DC}"/>
              </a:ext>
            </a:extLst>
          </p:cNvPr>
          <p:cNvSpPr txBox="1">
            <a:spLocks noChangeArrowheads="1"/>
          </p:cNvSpPr>
          <p:nvPr/>
        </p:nvSpPr>
        <p:spPr>
          <a:xfrm>
            <a:off x="372535" y="2103242"/>
            <a:ext cx="8229600" cy="430553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3000" dirty="0"/>
              <a:t>Funnel-shaped, moving from general to specific</a:t>
            </a:r>
          </a:p>
          <a:p>
            <a:pPr marL="0" indent="0">
              <a:buFont typeface="Arial"/>
              <a:buNone/>
            </a:pPr>
            <a:endParaRPr lang="en-US" altLang="en-US" sz="1200" dirty="0"/>
          </a:p>
          <a:p>
            <a:r>
              <a:rPr lang="en-US" altLang="en-US" sz="3000" dirty="0"/>
              <a:t>A common structure:</a:t>
            </a:r>
          </a:p>
          <a:p>
            <a:pPr lvl="1"/>
            <a:r>
              <a:rPr lang="en-US" altLang="en-US" dirty="0"/>
              <a:t>Info. on importance of topic</a:t>
            </a:r>
          </a:p>
          <a:p>
            <a:pPr lvl="1"/>
            <a:r>
              <a:rPr lang="en-US" altLang="en-US" dirty="0"/>
              <a:t>Highlights of relevant previous research</a:t>
            </a:r>
          </a:p>
          <a:p>
            <a:pPr lvl="1"/>
            <a:r>
              <a:rPr lang="en-US" altLang="en-US" dirty="0"/>
              <a:t>Identification of unanswered question(s)</a:t>
            </a:r>
          </a:p>
          <a:p>
            <a:pPr lvl="1"/>
            <a:r>
              <a:rPr lang="en-US" altLang="en-US" dirty="0"/>
              <a:t>Approach used to seek the answer(s)</a:t>
            </a:r>
          </a:p>
          <a:p>
            <a:pPr lvl="1"/>
            <a:r>
              <a:rPr lang="en-US" altLang="en-US" dirty="0"/>
              <a:t>(In some cases, the main findings)</a:t>
            </a:r>
          </a:p>
        </p:txBody>
      </p:sp>
      <p:pic>
        <p:nvPicPr>
          <p:cNvPr id="7" name="Picture 6" descr="C:\Users\bgastel\AppData\Local\Microsoft\Windows\Temporary Internet Files\Content.IE5\O72CSFMW\MC900441948[1].wmf">
            <a:extLst>
              <a:ext uri="{FF2B5EF4-FFF2-40B4-BE49-F238E27FC236}">
                <a16:creationId xmlns:a16="http://schemas.microsoft.com/office/drawing/2014/main" id="{4A807B20-A678-4911-ABA3-D15C493DF4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200" y="3278639"/>
            <a:ext cx="122555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7786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F539A8-3C7E-44BD-9531-41F8E44E9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8A9C86-CF66-4A86-BCCE-BC16DF16F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6879D9-DBD1-4070-A649-33BACC958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8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DB12DFD-FD69-4F1A-9073-98711571A79C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308707"/>
            <a:ext cx="8229600" cy="8495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When to write the introduction?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B5077F73-4B60-446A-A656-3011D2A66E26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2323589"/>
            <a:ext cx="8229600" cy="430553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Sometimes wise to write the introduction last</a:t>
            </a:r>
          </a:p>
          <a:p>
            <a:pPr lvl="1"/>
            <a:r>
              <a:rPr lang="en-US" altLang="en-US" sz="3000" dirty="0"/>
              <a:t>“Until you know what you’re introducing, you can’t introduce it”</a:t>
            </a:r>
          </a:p>
          <a:p>
            <a:pPr marL="457200" lvl="1" indent="0">
              <a:buFont typeface="Arial"/>
              <a:buNone/>
            </a:pPr>
            <a:endParaRPr lang="en-US" altLang="en-US" sz="1200" dirty="0"/>
          </a:p>
          <a:p>
            <a:pPr marL="457200" lvl="1" indent="0">
              <a:buFont typeface="Arial"/>
              <a:buNone/>
            </a:pPr>
            <a:endParaRPr lang="en-US" altLang="en-US" sz="1200" dirty="0"/>
          </a:p>
          <a:p>
            <a:r>
              <a:rPr lang="en-US" altLang="en-US" dirty="0"/>
              <a:t>Sometimes useful to write it first, to help provide focus</a:t>
            </a:r>
          </a:p>
          <a:p>
            <a:pPr marL="0" indent="0">
              <a:buFont typeface="Arial"/>
              <a:buNone/>
            </a:pPr>
            <a:endParaRPr lang="en-US" altLang="en-US" sz="1300" dirty="0"/>
          </a:p>
          <a:p>
            <a:pPr marL="0" indent="0">
              <a:buFont typeface="Arial"/>
              <a:buNone/>
            </a:pPr>
            <a:endParaRPr lang="en-US" altLang="en-US" sz="1300" dirty="0"/>
          </a:p>
          <a:p>
            <a:r>
              <a:rPr lang="en-US" altLang="en-US" dirty="0"/>
              <a:t>After writing all the sections of the paper, revise the paper as a whole (typically several times)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58967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2097D8-5F8D-400C-BDB4-E37376CB6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FAB301-55DC-47CA-BB26-FE072635D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5F159-909D-4DE2-9714-F6FDF740B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9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A9AD10E-F3E8-4AF2-B776-0457672D2782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300171"/>
            <a:ext cx="8229600" cy="8495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4000" dirty="0"/>
              <a:t>What are some functions of references?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74C80485-AD68-4AC6-A57F-C12FE0DD03D2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2315495"/>
            <a:ext cx="8229600" cy="430553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/>
              <a:t>To give credit to others for their work</a:t>
            </a:r>
          </a:p>
          <a:p>
            <a:r>
              <a:rPr lang="en-US" altLang="en-US"/>
              <a:t>To add credibility to the work by showing use of valid information sources</a:t>
            </a:r>
          </a:p>
          <a:p>
            <a:r>
              <a:rPr lang="en-US" altLang="en-US"/>
              <a:t>To help show how the work is related to previous work</a:t>
            </a:r>
          </a:p>
          <a:p>
            <a:r>
              <a:rPr lang="en-US" altLang="en-US"/>
              <a:t>To help readers find further information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9662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ASP 2016 Presentation">
  <a:themeElements>
    <a:clrScheme name="Custom 2">
      <a:dk1>
        <a:srgbClr val="333333"/>
      </a:dk1>
      <a:lt1>
        <a:srgbClr val="FFFFFF"/>
      </a:lt1>
      <a:dk2>
        <a:srgbClr val="333333"/>
      </a:dk2>
      <a:lt2>
        <a:srgbClr val="E5E5E5"/>
      </a:lt2>
      <a:accent1>
        <a:srgbClr val="00808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BF8AB7BC9F88498265B0D007E443D5" ma:contentTypeVersion="13" ma:contentTypeDescription="Create a new document." ma:contentTypeScope="" ma:versionID="c65ce6b99abec671adc8adb63988ec5f">
  <xsd:schema xmlns:xsd="http://www.w3.org/2001/XMLSchema" xmlns:xs="http://www.w3.org/2001/XMLSchema" xmlns:p="http://schemas.microsoft.com/office/2006/metadata/properties" xmlns:ns1="http://schemas.microsoft.com/sharepoint/v3" xmlns:ns2="6d5e9546-d843-453c-90bd-be057f11fd4f" xmlns:ns3="9b05efd7-2e9e-457a-bcc6-d9301ea17797" targetNamespace="http://schemas.microsoft.com/office/2006/metadata/properties" ma:root="true" ma:fieldsID="7b0752ce67203d4fbd0243fa3b523cb7" ns1:_="" ns2:_="" ns3:_="">
    <xsd:import namespace="http://schemas.microsoft.com/sharepoint/v3"/>
    <xsd:import namespace="6d5e9546-d843-453c-90bd-be057f11fd4f"/>
    <xsd:import namespace="9b05efd7-2e9e-457a-bcc6-d9301ea177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5e9546-d843-453c-90bd-be057f11f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5efd7-2e9e-457a-bcc6-d9301ea177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7D3C129-CCFD-43B8-B2C5-0D48E4FB7A50}"/>
</file>

<file path=customXml/itemProps2.xml><?xml version="1.0" encoding="utf-8"?>
<ds:datastoreItem xmlns:ds="http://schemas.openxmlformats.org/officeDocument/2006/customXml" ds:itemID="{4F8FA6FC-820A-4524-9ED2-D926BD5A0997}"/>
</file>

<file path=customXml/itemProps3.xml><?xml version="1.0" encoding="utf-8"?>
<ds:datastoreItem xmlns:ds="http://schemas.openxmlformats.org/officeDocument/2006/customXml" ds:itemID="{196AC404-AB9C-45F0-9EAE-840C565AD07B}"/>
</file>

<file path=docProps/app.xml><?xml version="1.0" encoding="utf-8"?>
<Properties xmlns="http://schemas.openxmlformats.org/officeDocument/2006/extended-properties" xmlns:vt="http://schemas.openxmlformats.org/officeDocument/2006/docPropsVTypes">
  <Template>INASP 2016 Presentation</Template>
  <TotalTime>3141</TotalTime>
  <Words>768</Words>
  <Application>Microsoft Office PowerPoint</Application>
  <PresentationFormat>On-screen Show (4:3)</PresentationFormat>
  <Paragraphs>124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Georgia</vt:lpstr>
      <vt:lpstr>INASP 2016 Presentation</vt:lpstr>
      <vt:lpstr>Effective Mentorship in Research Communication</vt:lpstr>
      <vt:lpstr>PowerPoint Presentation</vt:lpstr>
      <vt:lpstr>A – The structure of a scientific paper  B - Section by section preparation of a scientific paper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End of day or module review</vt:lpstr>
      <vt:lpstr>PowerPoint Presentation</vt:lpstr>
    </vt:vector>
  </TitlesOfParts>
  <Company>INASP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Trainers Workshop</dc:title>
  <dc:creator>Annelise Dennis</dc:creator>
  <cp:lastModifiedBy>Annelise Dennis</cp:lastModifiedBy>
  <cp:revision>211</cp:revision>
  <cp:lastPrinted>2018-02-02T12:12:20Z</cp:lastPrinted>
  <dcterms:created xsi:type="dcterms:W3CDTF">2016-10-26T10:34:56Z</dcterms:created>
  <dcterms:modified xsi:type="dcterms:W3CDTF">2018-02-28T11:02:20Z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0x01010081BF8AB7BC9F88498265B0D007E443D5</vt:lpwstr>
  </property>
</Properties>
</file>