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1" r:id="rId3"/>
    <p:sldId id="347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350" r:id="rId14"/>
    <p:sldId id="348" r:id="rId1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4CC"/>
    <a:srgbClr val="000000"/>
    <a:srgbClr val="666666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4" autoAdjust="0"/>
    <p:restoredTop sz="94022" autoAdjust="0"/>
  </p:normalViewPr>
  <p:slideViewPr>
    <p:cSldViewPr snapToGrid="0" snapToObjects="1">
      <p:cViewPr varScale="1">
        <p:scale>
          <a:sx n="69" d="100"/>
          <a:sy n="69" d="100"/>
        </p:scale>
        <p:origin x="14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23B231-3D70-2A4C-A0C2-A57463CF59E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732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21/02/2018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21/02/2018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21/02/2018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21/02/2018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593667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33C303-3C05-4394-8868-812B9E253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C78AF5-A21C-4478-9C55-1FA919914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E80EC8-EF88-4A52-8573-5B8DDAC67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1EFF177-80F0-4F89-AE8E-B6B5A0B37FA4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118002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Revising a paper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D3F4F2C-AEC0-4AA2-9BBE-E17D02758287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062516"/>
            <a:ext cx="8229600" cy="430553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800" dirty="0"/>
              <a:t>Revise and resubmit promptly.</a:t>
            </a:r>
          </a:p>
          <a:p>
            <a:pPr marL="0" indent="0">
              <a:buFont typeface="Arial"/>
              <a:buNone/>
            </a:pPr>
            <a:endParaRPr lang="en-US" altLang="en-US" sz="1300" dirty="0"/>
          </a:p>
          <a:p>
            <a:r>
              <a:rPr lang="en-US" altLang="en-US" sz="2800" dirty="0"/>
              <a:t>Indicate what revisions were made. </a:t>
            </a:r>
            <a:r>
              <a:rPr lang="en-US" altLang="en-US" sz="2800" dirty="0">
                <a:solidFill>
                  <a:srgbClr val="5784CC"/>
                </a:solidFill>
              </a:rPr>
              <a:t>How?</a:t>
            </a:r>
          </a:p>
          <a:p>
            <a:pPr lvl="1"/>
            <a:r>
              <a:rPr lang="en-US" altLang="en-US" sz="2400" dirty="0"/>
              <a:t>Include a letter saying what revisions were made. If you received a list of requested revisions, address each in the letter.</a:t>
            </a:r>
          </a:p>
          <a:p>
            <a:pPr lvl="1"/>
            <a:r>
              <a:rPr lang="en-US" altLang="en-US" sz="2400" dirty="0"/>
              <a:t>If requested, show revisions in Track Changes.</a:t>
            </a:r>
          </a:p>
          <a:p>
            <a:pPr marL="457200" lvl="1" indent="0">
              <a:buFont typeface="Arial"/>
              <a:buNone/>
            </a:pPr>
            <a:endParaRPr lang="en-US" altLang="en-US" sz="1300" dirty="0"/>
          </a:p>
          <a:p>
            <a:r>
              <a:rPr lang="en-US" altLang="en-US" sz="2800" dirty="0"/>
              <a:t>If you disagree with a requested revision, politely explain why in your letter. Try to find a different way to solve the problem that the editor or reviewer identified.</a:t>
            </a:r>
          </a:p>
        </p:txBody>
      </p:sp>
    </p:spTree>
    <p:extLst>
      <p:ext uri="{BB962C8B-B14F-4D97-AF65-F5344CB8AC3E}">
        <p14:creationId xmlns:p14="http://schemas.microsoft.com/office/powerpoint/2010/main" val="284558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3E1586-9906-4048-84F5-FE124FC37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AB96BA-6FC4-4928-89E2-A64648AC3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8D384-53F9-44F2-A5DD-EF2FA3A88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746C34-128B-4C4C-A2BF-00CC20C396A9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146747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Answering queries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38003C0-7604-490A-9D71-7AD817EFE7BC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1994276"/>
            <a:ext cx="8229600" cy="43055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dirty="0"/>
              <a:t>Queries: questions from the manuscript editor</a:t>
            </a:r>
          </a:p>
          <a:p>
            <a:pPr marL="0" indent="0">
              <a:lnSpc>
                <a:spcPct val="90000"/>
              </a:lnSpc>
              <a:buFont typeface="Arial"/>
              <a:buNone/>
            </a:pPr>
            <a:endParaRPr lang="en-US" altLang="en-US" sz="1200" dirty="0"/>
          </a:p>
          <a:p>
            <a:pPr>
              <a:lnSpc>
                <a:spcPct val="90000"/>
              </a:lnSpc>
            </a:pPr>
            <a:r>
              <a:rPr lang="en-US" altLang="en-US" dirty="0">
                <a:solidFill>
                  <a:srgbClr val="5784CC"/>
                </a:solidFill>
              </a:rPr>
              <a:t>What are some potential topics of queries?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Inconsistencies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Missing information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Ambiguities etc.</a:t>
            </a:r>
          </a:p>
          <a:p>
            <a:pPr marL="457200" lvl="1" indent="0">
              <a:lnSpc>
                <a:spcPct val="90000"/>
              </a:lnSpc>
              <a:buFont typeface="Arial"/>
              <a:buNone/>
            </a:pPr>
            <a:endParaRPr lang="en-US" altLang="en-US" sz="1200" dirty="0"/>
          </a:p>
          <a:p>
            <a:pPr>
              <a:lnSpc>
                <a:spcPct val="90000"/>
              </a:lnSpc>
            </a:pPr>
            <a:r>
              <a:rPr lang="en-US" altLang="en-US" dirty="0"/>
              <a:t>Advice: Respond promptly, politely, and completely yet concisely	</a:t>
            </a:r>
          </a:p>
          <a:p>
            <a:pPr lvl="1">
              <a:lnSpc>
                <a:spcPct val="90000"/>
              </a:lnSpc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283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9374E3-FBE4-4CE2-926C-D39B7EA04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D9B509-A64B-4067-9A7B-29E615C72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09819E-0B96-4ACB-8932-39C244BA5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DAB48E6-683C-4810-A70F-9CB3488C5A9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07990"/>
            <a:ext cx="8229600" cy="84950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Reviewing proofs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E1FA0CA-75F9-4B65-B99D-33A1BD50CF99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1786244"/>
            <a:ext cx="8229600" cy="430553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Proofs: typeset material to check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Review the proofs promptly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solidFill>
                  <a:srgbClr val="5784CC"/>
                </a:solidFill>
              </a:rPr>
              <a:t>What are some of the things to check?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/>
              <a:t>Completeness (presence of all components)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/>
              <a:t>Accuracy (absence of typographical errors in text and references)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/>
              <a:t>Placement of figures and tables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/>
              <a:t>Quality of reproduction of figures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Note: This is not the time to rewrite the paper</a:t>
            </a:r>
          </a:p>
        </p:txBody>
      </p:sp>
    </p:spTree>
    <p:extLst>
      <p:ext uri="{BB962C8B-B14F-4D97-AF65-F5344CB8AC3E}">
        <p14:creationId xmlns:p14="http://schemas.microsoft.com/office/powerpoint/2010/main" val="277593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657"/>
            <a:ext cx="8229600" cy="6168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End of day or module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499824"/>
            <a:ext cx="8229600" cy="351884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thing that you have learned (blue)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question that you have, related to what has been covered (lime green)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suggestion as to how the training or logistics can be improved (yellow)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5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598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111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Arrive on time and keep to time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Attend 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Cell phones on silent - calls made on breaks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Respectful challenge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Actively 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learning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Respect 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</a:t>
            </a:r>
            <a:r>
              <a:rPr lang="en-GB" sz="9200"/>
              <a:t>of others</a:t>
            </a:r>
            <a:r>
              <a:rPr lang="en-GB" sz="9200" dirty="0"/>
              <a:t>	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21/02/2018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5E2CEADF-AAD0-42E3-93B6-2EDAD82F9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198" y="3865426"/>
            <a:ext cx="8026403" cy="2161296"/>
          </a:xfrm>
        </p:spPr>
        <p:txBody>
          <a:bodyPr>
            <a:noAutofit/>
          </a:bodyPr>
          <a:lstStyle/>
          <a:p>
            <a:r>
              <a:rPr lang="en-US" altLang="en-US" sz="24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- Choosing a target journal and using its instructions to authors</a:t>
            </a:r>
            <a:br>
              <a:rPr lang="en-US" altLang="en-US" sz="4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4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- Publishing a journal article</a:t>
            </a:r>
            <a:br>
              <a:rPr lang="en-US" altLang="en-US" sz="2000" dirty="0"/>
            </a:br>
            <a:br>
              <a:rPr lang="en-US" altLang="en-US" sz="4000" dirty="0"/>
            </a:br>
            <a:br>
              <a:rPr lang="en-US" altLang="en-US" sz="4000" dirty="0"/>
            </a:br>
            <a:br>
              <a:rPr lang="en-US" altLang="en-US" sz="4000" dirty="0"/>
            </a:br>
            <a:endParaRPr lang="en-US" altLang="en-US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68738A-A431-4DCC-A4AA-0EE1AE18D14D}"/>
              </a:ext>
            </a:extLst>
          </p:cNvPr>
          <p:cNvSpPr txBox="1"/>
          <p:nvPr/>
        </p:nvSpPr>
        <p:spPr>
          <a:xfrm>
            <a:off x="526473" y="1260764"/>
            <a:ext cx="839585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Module 5: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5784CC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784CC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Mentorship and the Publication Process</a:t>
            </a:r>
          </a:p>
        </p:txBody>
      </p:sp>
    </p:spTree>
    <p:extLst>
      <p:ext uri="{BB962C8B-B14F-4D97-AF65-F5344CB8AC3E}">
        <p14:creationId xmlns:p14="http://schemas.microsoft.com/office/powerpoint/2010/main" val="1451181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223D6F-B0F6-47D1-B971-A8686BBA1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80D7C2-5F45-41AB-9C88-631537D1F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1808A-8648-438F-90A9-7421A3654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B79623B-EB97-491F-89E5-60A8D511B5CF}"/>
              </a:ext>
            </a:extLst>
          </p:cNvPr>
          <p:cNvSpPr txBox="1">
            <a:spLocks noChangeArrowheads="1"/>
          </p:cNvSpPr>
          <p:nvPr/>
        </p:nvSpPr>
        <p:spPr>
          <a:xfrm>
            <a:off x="415634" y="1216716"/>
            <a:ext cx="8517467" cy="621264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Deciding what (or when) to publish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F0111BD-073E-4257-8FBC-73972E428E51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090019"/>
            <a:ext cx="8229600" cy="430553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800" dirty="0"/>
              <a:t>Factors to consider: quality of the work, extent of the work, interest to others…</a:t>
            </a:r>
            <a:r>
              <a:rPr lang="en-US" altLang="en-US" sz="2800" dirty="0">
                <a:solidFill>
                  <a:srgbClr val="5784CC"/>
                </a:solidFill>
              </a:rPr>
              <a:t>What else?</a:t>
            </a:r>
          </a:p>
          <a:p>
            <a:pPr marL="0" indent="0">
              <a:buFont typeface="Arial"/>
              <a:buNone/>
            </a:pPr>
            <a:endParaRPr lang="en-US" altLang="en-US" sz="1200" dirty="0">
              <a:solidFill>
                <a:srgbClr val="5784CC"/>
              </a:solidFill>
            </a:endParaRPr>
          </a:p>
          <a:p>
            <a:r>
              <a:rPr lang="en-US" altLang="en-US" sz="2800" dirty="0">
                <a:solidFill>
                  <a:srgbClr val="5784CC"/>
                </a:solidFill>
              </a:rPr>
              <a:t>Suggestions for mentee on what can help them to decide what or when to publish…</a:t>
            </a:r>
          </a:p>
          <a:p>
            <a:pPr lvl="1"/>
            <a:r>
              <a:rPr lang="en-US" altLang="en-US" dirty="0"/>
              <a:t>Seek guidance in this regard from others in your field who are more experienced in publishing journal articles.</a:t>
            </a:r>
          </a:p>
          <a:p>
            <a:pPr lvl="1"/>
            <a:r>
              <a:rPr lang="en-US" altLang="en-US" dirty="0"/>
              <a:t>Present your work orally first. Doing so can help in deciding whether the work is publishable and in shaping the paper.</a:t>
            </a:r>
          </a:p>
        </p:txBody>
      </p:sp>
    </p:spTree>
    <p:extLst>
      <p:ext uri="{BB962C8B-B14F-4D97-AF65-F5344CB8AC3E}">
        <p14:creationId xmlns:p14="http://schemas.microsoft.com/office/powerpoint/2010/main" val="28204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A2451-6003-4D4E-9F75-458880427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C39159-A7F4-4139-9042-3A74074E1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58279F-8673-4759-8419-98463C110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9D6CCA8-5990-4102-ABDF-6DB8F661CA6C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103940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Submitting the paper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9A4F1D2-B96B-4466-AE16-23D480096C10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080785"/>
            <a:ext cx="8229600" cy="43055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Electronic submission - now the norm</a:t>
            </a:r>
          </a:p>
          <a:p>
            <a:pPr lvl="1"/>
            <a:r>
              <a:rPr lang="en-US" altLang="en-US" dirty="0"/>
              <a:t>Commonly via an online submission system</a:t>
            </a:r>
          </a:p>
          <a:p>
            <a:pPr lvl="1"/>
            <a:r>
              <a:rPr lang="en-US" altLang="en-US" dirty="0"/>
              <a:t>Sometimes as an email attachment</a:t>
            </a:r>
          </a:p>
          <a:p>
            <a:pPr marL="457200" lvl="1" indent="0">
              <a:buFont typeface="Arial"/>
              <a:buNone/>
            </a:pPr>
            <a:endParaRPr lang="en-US" altLang="en-US" dirty="0"/>
          </a:p>
          <a:p>
            <a:r>
              <a:rPr lang="en-US" altLang="en-US" dirty="0"/>
              <a:t>Inclusion of a cover letter (conventional or electronic)</a:t>
            </a:r>
          </a:p>
          <a:p>
            <a:pPr marL="0" indent="0">
              <a:buFont typeface="Arial"/>
              <a:buNone/>
            </a:pPr>
            <a:endParaRPr lang="en-US" altLang="en-US" dirty="0"/>
          </a:p>
          <a:p>
            <a:r>
              <a:rPr lang="en-US" altLang="en-US" dirty="0"/>
              <a:t>Completion of required forms</a:t>
            </a:r>
          </a:p>
        </p:txBody>
      </p:sp>
    </p:spTree>
    <p:extLst>
      <p:ext uri="{BB962C8B-B14F-4D97-AF65-F5344CB8AC3E}">
        <p14:creationId xmlns:p14="http://schemas.microsoft.com/office/powerpoint/2010/main" val="3460272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1177D7-45D1-4124-9337-C69F9CE97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C00A90-58C2-499C-8584-FE06CF10C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1C76B-2F98-4B07-98A5-EDEAAA2B9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5275E32-D28D-4F25-BBF8-BC1D56913697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148583"/>
            <a:ext cx="8229600" cy="84950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Some categories of editors at journals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800B3ED-1E2E-4AFA-9EC4-76F825287611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1994275"/>
            <a:ext cx="8229600" cy="465774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/>
              <a:t>Helpful to know because a mentee might interact with each</a:t>
            </a:r>
          </a:p>
          <a:p>
            <a:pPr marL="0" indent="0">
              <a:buFont typeface="Arial"/>
              <a:buNone/>
            </a:pPr>
            <a:endParaRPr lang="en-US" altLang="en-US" sz="1500"/>
          </a:p>
          <a:p>
            <a:r>
              <a:rPr lang="en-US" altLang="en-US">
                <a:solidFill>
                  <a:srgbClr val="5784CC"/>
                </a:solidFill>
              </a:rPr>
              <a:t>What are the main categories and what are they concerned with?</a:t>
            </a:r>
          </a:p>
          <a:p>
            <a:pPr lvl="1"/>
            <a:r>
              <a:rPr lang="en-US" altLang="en-US"/>
              <a:t>Editor-in-chief (and sometimes associate editors etc.) - concerned mainly with content</a:t>
            </a:r>
          </a:p>
          <a:p>
            <a:pPr lvl="1"/>
            <a:r>
              <a:rPr lang="en-US" altLang="en-US"/>
              <a:t>Managing editor(s) - concerned mainly with administration of the journal</a:t>
            </a:r>
          </a:p>
          <a:p>
            <a:pPr lvl="1"/>
            <a:r>
              <a:rPr lang="en-US" altLang="en-US"/>
              <a:t>Manuscript editor(s) - improve the writing and maintain a consistent style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486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80A1D-54E8-4F56-A91F-E678288A6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F15802-1251-4B30-931D-F2CA3217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DF6C6-6119-42C9-87A5-029ED4753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95F4D4A-E55A-4879-92DC-25414C6219CE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267114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Initial screening by the journal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B33CF3E-26E6-428B-93DD-5008735D3A2B}"/>
              </a:ext>
            </a:extLst>
          </p:cNvPr>
          <p:cNvSpPr txBox="1">
            <a:spLocks noChangeArrowheads="1"/>
          </p:cNvSpPr>
          <p:nvPr/>
        </p:nvSpPr>
        <p:spPr>
          <a:xfrm>
            <a:off x="476541" y="2177761"/>
            <a:ext cx="8229600" cy="447147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altLang="en-US">
                <a:solidFill>
                  <a:srgbClr val="5784CC"/>
                </a:solidFill>
              </a:rPr>
              <a:t>Screening for what?</a:t>
            </a:r>
          </a:p>
          <a:p>
            <a:r>
              <a:rPr lang="en-US" altLang="en-US"/>
              <a:t>appropriateness of subject matter</a:t>
            </a:r>
          </a:p>
          <a:p>
            <a:r>
              <a:rPr lang="en-US" altLang="en-US"/>
              <a:t>completeness</a:t>
            </a:r>
          </a:p>
          <a:p>
            <a:r>
              <a:rPr lang="en-US" altLang="en-US"/>
              <a:t>compliance with instructions</a:t>
            </a:r>
          </a:p>
          <a:p>
            <a:r>
              <a:rPr lang="en-US" altLang="en-US"/>
              <a:t>overall quality (sometimes)</a:t>
            </a:r>
          </a:p>
          <a:p>
            <a:r>
              <a:rPr lang="en-US" altLang="en-US"/>
              <a:t>importance and breadth of appeal (sometimes)</a:t>
            </a:r>
          </a:p>
          <a:p>
            <a:pPr marL="0" indent="0">
              <a:buFont typeface="Arial"/>
              <a:buNone/>
            </a:pPr>
            <a:endParaRPr lang="en-US" altLang="en-US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137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D10BCA-2F72-41D7-9B65-F1E71E41F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12F592-7B66-4BFE-9DD0-41938DC2A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55DB3D-C729-4A72-BEB3-ABF781D9D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939956D-6B5B-4F16-ABEF-6BE94C3A1EAA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186235"/>
            <a:ext cx="8229600" cy="68413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Peer review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0DE6E7A-3807-4C82-B786-46232EA1F533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076157"/>
            <a:ext cx="8229600" cy="430553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Evaluation by experts in the field</a:t>
            </a:r>
          </a:p>
          <a:p>
            <a:pPr marL="0" indent="0">
              <a:buFont typeface="Arial"/>
              <a:buNone/>
            </a:pPr>
            <a:endParaRPr lang="en-US" altLang="en-US" dirty="0"/>
          </a:p>
          <a:p>
            <a:r>
              <a:rPr lang="en-US" altLang="en-US" dirty="0">
                <a:solidFill>
                  <a:srgbClr val="5784CC"/>
                </a:solidFill>
              </a:rPr>
              <a:t>What is its purpose?</a:t>
            </a:r>
          </a:p>
          <a:p>
            <a:pPr lvl="1"/>
            <a:r>
              <a:rPr lang="en-US" altLang="en-US" dirty="0"/>
              <a:t>To help the editor decide whether to publish the paper</a:t>
            </a:r>
          </a:p>
          <a:p>
            <a:pPr lvl="1"/>
            <a:r>
              <a:rPr lang="en-US" altLang="en-US" dirty="0"/>
              <a:t>To help the authors improve the paper, whether or not the journal accepts it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5005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1D4A19-6496-42B1-85F8-CA144951D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7255F-C087-4A7B-A975-6180996C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79A90-3438-48B0-9A87-881CA8E89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4AAD2CF-6C3E-4F7F-B4EA-A22C75B21EF3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90706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The editor’s decision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ABB4556-6C15-44F9-BAA6-EF75FE625653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035220"/>
            <a:ext cx="8229600" cy="430553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/>
              <a:t>Based on the peer reviewers’ advice, the editor’s own evaluation, the amount of space in the journal, other factors</a:t>
            </a:r>
          </a:p>
          <a:p>
            <a:pPr marL="0" indent="0">
              <a:buFont typeface="Arial"/>
              <a:buNone/>
            </a:pPr>
            <a:endParaRPr lang="en-US" altLang="en-US"/>
          </a:p>
          <a:p>
            <a:r>
              <a:rPr lang="en-US" altLang="en-US"/>
              <a:t>Options:</a:t>
            </a:r>
          </a:p>
          <a:p>
            <a:endParaRPr lang="en-US" altLang="en-US" sz="1400"/>
          </a:p>
          <a:p>
            <a:pPr lvl="1"/>
            <a:r>
              <a:rPr lang="en-US" altLang="en-US"/>
              <a:t>Accept as is (almost never is it accepted without revision!)</a:t>
            </a:r>
          </a:p>
          <a:p>
            <a:pPr lvl="1"/>
            <a:r>
              <a:rPr lang="en-US" altLang="en-US"/>
              <a:t>Accept if suitably revised</a:t>
            </a:r>
          </a:p>
          <a:p>
            <a:pPr lvl="1"/>
            <a:r>
              <a:rPr lang="en-US" altLang="en-US"/>
              <a:t>Reconsider if revised</a:t>
            </a:r>
          </a:p>
          <a:p>
            <a:pPr lvl="1"/>
            <a:r>
              <a:rPr lang="en-US" altLang="en-US"/>
              <a:t>Reject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9772786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A686660-6157-4569-8A30-C80F81A495EC}"/>
</file>

<file path=customXml/itemProps2.xml><?xml version="1.0" encoding="utf-8"?>
<ds:datastoreItem xmlns:ds="http://schemas.openxmlformats.org/officeDocument/2006/customXml" ds:itemID="{B931A27C-27C9-482A-B04C-4612A823EAF8}"/>
</file>

<file path=customXml/itemProps3.xml><?xml version="1.0" encoding="utf-8"?>
<ds:datastoreItem xmlns:ds="http://schemas.openxmlformats.org/officeDocument/2006/customXml" ds:itemID="{494E3595-FE33-4899-B52F-754E3FFBFCB1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2946</TotalTime>
  <Words>825</Words>
  <Application>Microsoft Office PowerPoint</Application>
  <PresentationFormat>On-screen Show (4:3)</PresentationFormat>
  <Paragraphs>127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Georgia</vt:lpstr>
      <vt:lpstr>INASP 2016 Presentation</vt:lpstr>
      <vt:lpstr>Effective Mentorship in Research Communication</vt:lpstr>
      <vt:lpstr>PowerPoint Presentation</vt:lpstr>
      <vt:lpstr>A - Choosing a target journal and using its instructions to authors  B - Publishing a journal article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day or module review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199</cp:revision>
  <cp:lastPrinted>2018-02-02T12:12:20Z</cp:lastPrinted>
  <dcterms:created xsi:type="dcterms:W3CDTF">2016-10-26T10:34:56Z</dcterms:created>
  <dcterms:modified xsi:type="dcterms:W3CDTF">2018-02-21T15:05:54Z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