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revisionInfo.xml" ContentType="application/vnd.ms-powerpoint.revisioninfo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1" r:id="rId3"/>
    <p:sldId id="349" r:id="rId4"/>
    <p:sldId id="301" r:id="rId5"/>
    <p:sldId id="302" r:id="rId6"/>
    <p:sldId id="303" r:id="rId7"/>
    <p:sldId id="304" r:id="rId8"/>
    <p:sldId id="305" r:id="rId9"/>
    <p:sldId id="306" r:id="rId10"/>
    <p:sldId id="352" r:id="rId11"/>
    <p:sldId id="350" r:id="rId12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5784CC"/>
    <a:srgbClr val="000000"/>
    <a:srgbClr val="1AFFFF"/>
    <a:srgbClr val="FFFFFF"/>
    <a:srgbClr val="E5E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4" autoAdjust="0"/>
    <p:restoredTop sz="94022" autoAdjust="0"/>
  </p:normalViewPr>
  <p:slideViewPr>
    <p:cSldViewPr snapToGrid="0" snapToObjects="1">
      <p:cViewPr varScale="1">
        <p:scale>
          <a:sx n="69" d="100"/>
          <a:sy n="69" d="100"/>
        </p:scale>
        <p:origin x="147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30" d="100"/>
          <a:sy n="130" d="100"/>
        </p:scale>
        <p:origin x="-1446" y="33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B85EE-53BF-8142-88AE-B1ADA6DC59E8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95408"/>
            <a:ext cx="6200495" cy="5350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z="1000" dirty="0"/>
              <a:t>This work is licensed under a Creative Commons Attribution-</a:t>
            </a:r>
            <a:r>
              <a:rPr lang="en-GB" sz="1000" dirty="0" err="1"/>
              <a:t>ShareAlike</a:t>
            </a:r>
            <a:r>
              <a:rPr lang="en-GB" sz="1000" dirty="0"/>
              <a:t> 3.0 </a:t>
            </a:r>
            <a:r>
              <a:rPr lang="en-GB" sz="1000" dirty="0" err="1"/>
              <a:t>Unported</a:t>
            </a:r>
            <a:r>
              <a:rPr lang="en-GB" sz="1000" dirty="0"/>
              <a:t> License.</a:t>
            </a:r>
          </a:p>
          <a:p>
            <a:r>
              <a:rPr lang="en-GB" sz="1000" dirty="0"/>
              <a:t>http://creativecommons.org/licenses/by-sa/3.0/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200494" y="9197642"/>
            <a:ext cx="53371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BA4F4-B25B-A641-B63E-5F84226EF5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6283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D8533-B7A0-3247-9F7E-05C10199060A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16035"/>
            <a:ext cx="612146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aseline="0"/>
            </a:lvl1pPr>
          </a:lstStyle>
          <a:p>
            <a:r>
              <a:rPr lang="en-GB" dirty="0"/>
              <a:t>This work is licensed under a Creative Commons Attribution-</a:t>
            </a:r>
            <a:r>
              <a:rPr lang="en-GB" dirty="0" err="1"/>
              <a:t>ShareAlike</a:t>
            </a:r>
            <a:r>
              <a:rPr lang="en-GB" dirty="0"/>
              <a:t> 3.0 </a:t>
            </a:r>
            <a:r>
              <a:rPr lang="en-GB" dirty="0" err="1"/>
              <a:t>Unported</a:t>
            </a:r>
            <a:r>
              <a:rPr lang="en-GB" dirty="0"/>
              <a:t> License.</a:t>
            </a:r>
          </a:p>
          <a:p>
            <a:r>
              <a:rPr lang="en-GB" dirty="0"/>
              <a:t>http://creativecommons.org/licenses/by-sa/3.0/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121461" y="9323928"/>
            <a:ext cx="612743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3B231-3D70-2A4C-A0C2-A57463CF59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8227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are free to: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copy and redistribute the material in any medium or format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Adapt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remix, transform, and build upon the material for any purpose, even commercially.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licensor cannot revoke these freedoms as long as you follow the license terms.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 the following terms: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Attribution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must give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appropriate credit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provide a link to the license, and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indicate if changes were made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You may do so in any reasonable manner, but not in any way that suggests the licensor endorses you or your use. </a:t>
            </a:r>
          </a:p>
          <a:p>
            <a:pPr lvl="0"/>
            <a:r>
              <a:rPr lang="en-GB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ShareAlike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If you remix, transform, or build upon the material, you must distribute your contributions under the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same license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the original.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additional restrictions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may not apply legal terms or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technological measures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legally restrict others from doing anything the license permits. 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Notices: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do not have to comply with the license for elements of the material in the public domain or where your use is permitted by an applicable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exception or limitation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warranties are given. The license may not give you all of the permissions necessary for your intended use. For example, other rights such as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publicity, privacy, or moral rights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may limit how you use the material. </a:t>
            </a:r>
          </a:p>
          <a:p>
            <a:endParaRPr lang="en-GB" dirty="0"/>
          </a:p>
          <a:p>
            <a:r>
              <a:rPr lang="en-GB" dirty="0"/>
              <a:t>https://creativecommons.org/licenses/by-sa/4.0/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23B231-3D70-2A4C-A0C2-A57463CF59E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2769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7649-C105-F645-A7D2-78524A18A7C0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53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02639"/>
            <a:ext cx="5486400" cy="39249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E9C1-73B9-D640-B60D-1D40C8CE46B7}" type="datetime1">
              <a:rPr lang="en-GB" smtClean="0"/>
              <a:t>28/02/2018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76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1BF5-B5F0-6F4C-9383-67EE262C153F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34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92480"/>
            <a:ext cx="2057400" cy="533368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92480"/>
            <a:ext cx="6019800" cy="5333683"/>
          </a:xfrm>
          <a:prstGeom prst="rect">
            <a:avLst/>
          </a:prstGeom>
        </p:spPr>
        <p:txBody>
          <a:bodyPr vert="eaVert"/>
          <a:lstStyle>
            <a:lvl1pPr>
              <a:defRPr b="0"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E0B7-A939-1F40-A9CB-C349DD62A6BA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12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5577-C91D-3E47-9087-B82B92BEEFC7}" type="datetime1">
              <a:rPr lang="en-GB" smtClean="0"/>
              <a:pPr/>
              <a:t>28/02/2018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863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96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B232E-74DB-E24B-9EAB-2535BABDB41E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44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728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8E2-23A5-694E-9E68-C2DB70D40063}" type="datetime1">
              <a:rPr lang="en-GB" smtClean="0"/>
              <a:t>28/02/2018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40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6640"/>
            <a:ext cx="4040188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56640"/>
            <a:ext cx="4041775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951C-878C-A942-B133-AA84357AF460}" type="datetime1">
              <a:rPr lang="en-GB" smtClean="0"/>
              <a:t>28/02/2018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3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38DA0-3256-8447-85C7-9D17E5BDDE40}" type="datetime1">
              <a:rPr lang="en-GB" smtClean="0"/>
              <a:t>28/02/2018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5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96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8295"/>
            <a:ext cx="3008313" cy="766025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92480"/>
            <a:ext cx="5111750" cy="533368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666666"/>
                </a:solidFill>
              </a:defRPr>
            </a:lvl1pPr>
            <a:lvl2pPr>
              <a:defRPr sz="2800">
                <a:solidFill>
                  <a:srgbClr val="666666"/>
                </a:solidFill>
              </a:defRPr>
            </a:lvl2pPr>
            <a:lvl3pPr>
              <a:defRPr sz="24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4321"/>
            <a:ext cx="3008313" cy="45818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9CB5-4D37-9B4B-B96A-BB8701A24712}" type="datetime1">
              <a:rPr lang="en-GB" smtClean="0"/>
              <a:t>28/02/2018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creativecommons.org/licenses/by-sa/4.0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093" y="147187"/>
            <a:ext cx="6697137" cy="90473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0800" y="64727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20CB5577-C91D-3E47-9087-B82B92BEEFC7}" type="datetime1">
              <a:rPr lang="en-GB" smtClean="0"/>
              <a:pPr/>
              <a:t>28/02/2018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18228" y="64727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2574" y="6472763"/>
            <a:ext cx="684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29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5784CC"/>
          </a:solidFill>
          <a:latin typeface="Georgia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-sa/4.0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orcid.org/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0"/>
          <p:cNvSpPr>
            <a:spLocks noGrp="1"/>
          </p:cNvSpPr>
          <p:nvPr>
            <p:ph type="ctrTitle"/>
          </p:nvPr>
        </p:nvSpPr>
        <p:spPr>
          <a:xfrm>
            <a:off x="690880" y="2593667"/>
            <a:ext cx="7279413" cy="1459719"/>
          </a:xfrm>
        </p:spPr>
        <p:txBody>
          <a:bodyPr>
            <a:noAutofit/>
          </a:bodyPr>
          <a:lstStyle/>
          <a:p>
            <a:r>
              <a:rPr lang="en-US" dirty="0"/>
              <a:t>Effective Mentorship in Research Communication</a:t>
            </a:r>
            <a:endParaRPr lang="en-US" b="1" dirty="0">
              <a:solidFill>
                <a:srgbClr val="5784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130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5657"/>
            <a:ext cx="8229600" cy="616856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End of day or module review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2499824"/>
            <a:ext cx="8229600" cy="351884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thing that you have learned (blue)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question that you have, related to what has been covered (lime green)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suggestion as to how the training or logistics can be improved (yellow)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28/02/2018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95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4410393"/>
            <a:ext cx="7772400" cy="1500187"/>
          </a:xfrm>
        </p:spPr>
        <p:txBody>
          <a:bodyPr/>
          <a:lstStyle/>
          <a:p>
            <a:pPr algn="ctr"/>
            <a:br>
              <a:rPr lang="en-GB" dirty="0"/>
            </a:br>
            <a:r>
              <a:rPr lang="en-GB" dirty="0"/>
              <a:t>This work is licensed under a </a:t>
            </a:r>
            <a:r>
              <a:rPr lang="en-GB" dirty="0">
                <a:hlinkClick r:id="rId3"/>
              </a:rPr>
              <a:t>Creative Commons Attribution </a:t>
            </a:r>
            <a:r>
              <a:rPr lang="en-GB" dirty="0" err="1">
                <a:hlinkClick r:id="rId3"/>
              </a:rPr>
              <a:t>ShareAlike</a:t>
            </a:r>
            <a:r>
              <a:rPr lang="en-GB" dirty="0">
                <a:hlinkClick r:id="rId3"/>
              </a:rPr>
              <a:t> 4.0 International licence</a:t>
            </a:r>
            <a:r>
              <a:rPr lang="en-GB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28/02/2018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33979-82CC-6440-B758-3F4758057F1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pic>
        <p:nvPicPr>
          <p:cNvPr id="102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073" y="4521201"/>
            <a:ext cx="129785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4214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DBB415B-AD77-4F12-9A90-0806FC35C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304" y="1159083"/>
            <a:ext cx="8229600" cy="5313680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GB" sz="11100" dirty="0">
                <a:solidFill>
                  <a:srgbClr val="5784CC"/>
                </a:solidFill>
                <a:latin typeface="Georgia" panose="02040502050405020303" pitchFamily="18" charset="0"/>
              </a:rPr>
              <a:t>Learning contract</a:t>
            </a:r>
          </a:p>
          <a:p>
            <a:pPr>
              <a:spcAft>
                <a:spcPts val="500"/>
              </a:spcAft>
            </a:pPr>
            <a:r>
              <a:rPr lang="en-GB" sz="9200" dirty="0"/>
              <a:t>Arrive on time and keep to time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Attend all sessions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Cell phones on silent - calls made on breaks</a:t>
            </a:r>
          </a:p>
          <a:p>
            <a:pPr>
              <a:spcAft>
                <a:spcPts val="500"/>
              </a:spcAft>
            </a:pPr>
            <a:r>
              <a:rPr lang="en-GB" sz="9200" dirty="0"/>
              <a:t>Respectful challenge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Actively participate in activities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Listen when others are speaking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Be responsible for our own learning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Respect confidentiality 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Support the learning of others</a:t>
            </a:r>
            <a:r>
              <a:rPr lang="en-GB" sz="8000" dirty="0"/>
              <a:t>	</a:t>
            </a:r>
            <a:r>
              <a:rPr lang="en-GB" sz="5800" b="1" dirty="0"/>
              <a:t>		</a:t>
            </a:r>
            <a:endParaRPr lang="en-US" sz="5800" dirty="0"/>
          </a:p>
        </p:txBody>
      </p:sp>
    </p:spTree>
    <p:extLst>
      <p:ext uri="{BB962C8B-B14F-4D97-AF65-F5344CB8AC3E}">
        <p14:creationId xmlns:p14="http://schemas.microsoft.com/office/powerpoint/2010/main" val="14764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28/02/2018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33979-82CC-6440-B758-3F4758057F1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68738A-A431-4DCC-A4AA-0EE1AE18D14D}"/>
              </a:ext>
            </a:extLst>
          </p:cNvPr>
          <p:cNvSpPr txBox="1"/>
          <p:nvPr/>
        </p:nvSpPr>
        <p:spPr>
          <a:xfrm>
            <a:off x="471053" y="1233052"/>
            <a:ext cx="839585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5784CC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Module 6: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5784CC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  <a:p>
            <a:r>
              <a:rPr lang="en-US" altLang="en-US" sz="4000" dirty="0">
                <a:solidFill>
                  <a:srgbClr val="5784CC"/>
                </a:solidFill>
                <a:latin typeface="Georgia" panose="02040502050405020303" pitchFamily="18" charset="0"/>
              </a:rPr>
              <a:t>Preparing scientific papers (section by section)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26A0A87C-804F-4A27-868E-1A4D58365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53" y="4017826"/>
            <a:ext cx="8026403" cy="2036616"/>
          </a:xfrm>
        </p:spPr>
        <p:txBody>
          <a:bodyPr>
            <a:noAutofit/>
          </a:bodyPr>
          <a:lstStyle/>
          <a:p>
            <a:r>
              <a:rPr lang="en-US" altLang="en-US" sz="3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– The structure of a scientific paper</a:t>
            </a:r>
            <a:br>
              <a:rPr lang="en-US" altLang="en-US" sz="40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40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4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- </a:t>
            </a:r>
            <a:r>
              <a:rPr lang="en-US" sz="24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by section preparation of a scientific paper</a:t>
            </a:r>
            <a:br>
              <a:rPr lang="en-US" altLang="en-US" sz="24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4000" dirty="0"/>
            </a:br>
            <a:br>
              <a:rPr lang="en-US" altLang="en-US" sz="4000" dirty="0"/>
            </a:br>
            <a:br>
              <a:rPr lang="en-US" altLang="en-US" sz="4000" dirty="0"/>
            </a:br>
            <a:endParaRPr lang="en-US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530369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B8C5A1-82A0-4969-ADE5-10EA94614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9160AC-F45E-4DD9-8151-630FA97FB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C35B11-7609-4583-B8C1-A4E483F1A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4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BF87AB6E-2A0D-4182-A790-C4CAB0B0A619}"/>
              </a:ext>
            </a:extLst>
          </p:cNvPr>
          <p:cNvSpPr txBox="1">
            <a:spLocks noChangeArrowheads="1"/>
          </p:cNvSpPr>
          <p:nvPr/>
        </p:nvSpPr>
        <p:spPr>
          <a:xfrm>
            <a:off x="334047" y="1260266"/>
            <a:ext cx="8517467" cy="67937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dirty="0"/>
              <a:t>Structure of a scientific paper: IMRAD format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7EA59045-A38F-4030-8899-0B1790DF2849}"/>
              </a:ext>
            </a:extLst>
          </p:cNvPr>
          <p:cNvSpPr txBox="1">
            <a:spLocks noChangeArrowheads="1"/>
          </p:cNvSpPr>
          <p:nvPr/>
        </p:nvSpPr>
        <p:spPr>
          <a:xfrm>
            <a:off x="390333" y="2114572"/>
            <a:ext cx="8229600" cy="391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altLang="en-US" dirty="0">
                <a:solidFill>
                  <a:srgbClr val="5784CC"/>
                </a:solidFill>
              </a:rPr>
              <a:t>What does it stand for?</a:t>
            </a:r>
          </a:p>
          <a:p>
            <a:pPr marL="0" indent="0">
              <a:buFont typeface="Arial"/>
              <a:buNone/>
            </a:pPr>
            <a:endParaRPr lang="en-US" altLang="en-US" sz="1200" b="1" dirty="0"/>
          </a:p>
          <a:p>
            <a:r>
              <a:rPr lang="en-US" altLang="en-US" b="1" dirty="0"/>
              <a:t>I</a:t>
            </a:r>
            <a:r>
              <a:rPr lang="en-US" altLang="en-US" dirty="0"/>
              <a:t>ntroduction:	What was the question?</a:t>
            </a:r>
          </a:p>
          <a:p>
            <a:r>
              <a:rPr lang="en-US" altLang="en-US" b="1" dirty="0"/>
              <a:t>M</a:t>
            </a:r>
            <a:r>
              <a:rPr lang="en-US" altLang="en-US" dirty="0"/>
              <a:t>ethods:		How did you try to answer it?</a:t>
            </a:r>
            <a:endParaRPr lang="en-US" altLang="en-US" b="1" dirty="0"/>
          </a:p>
          <a:p>
            <a:r>
              <a:rPr lang="en-US" altLang="en-US" b="1" dirty="0"/>
              <a:t>R</a:t>
            </a:r>
            <a:r>
              <a:rPr lang="en-US" altLang="en-US" dirty="0"/>
              <a:t>esults:		What did you find?</a:t>
            </a:r>
          </a:p>
          <a:p>
            <a:r>
              <a:rPr lang="en-US" altLang="en-US" b="1" dirty="0"/>
              <a:t>A</a:t>
            </a:r>
            <a:r>
              <a:rPr lang="en-US" altLang="en-US" dirty="0"/>
              <a:t>nd</a:t>
            </a:r>
            <a:endParaRPr lang="en-US" altLang="en-US" b="1" dirty="0"/>
          </a:p>
          <a:p>
            <a:r>
              <a:rPr lang="en-US" altLang="en-US" b="1" dirty="0"/>
              <a:t>D</a:t>
            </a:r>
            <a:r>
              <a:rPr lang="en-US" altLang="en-US" dirty="0"/>
              <a:t>iscussion:	What does it mean?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9116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1DDDEA-7C5D-4858-ADC9-D34401E46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8BE1AF-F97A-4499-A899-DC80BB739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156400-EEBA-4EE0-85A3-26240985B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5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2054C07C-899F-4366-A0E2-22712247C54B}"/>
              </a:ext>
            </a:extLst>
          </p:cNvPr>
          <p:cNvSpPr txBox="1">
            <a:spLocks noChangeArrowheads="1"/>
          </p:cNvSpPr>
          <p:nvPr/>
        </p:nvSpPr>
        <p:spPr>
          <a:xfrm>
            <a:off x="498144" y="1146333"/>
            <a:ext cx="8229600" cy="84950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A more complete view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F85A8103-7C0D-46D1-B79D-CCD108B681A9}"/>
              </a:ext>
            </a:extLst>
          </p:cNvPr>
          <p:cNvSpPr txBox="1">
            <a:spLocks noChangeArrowheads="1"/>
          </p:cNvSpPr>
          <p:nvPr/>
        </p:nvSpPr>
        <p:spPr>
          <a:xfrm>
            <a:off x="500552" y="1938442"/>
            <a:ext cx="4027725" cy="430553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800" dirty="0"/>
              <a:t>(Title)					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(Authors)				</a:t>
            </a:r>
            <a:endParaRPr lang="en-US" altLang="en-US" sz="2400" dirty="0">
              <a:solidFill>
                <a:srgbClr val="5784CC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2800" dirty="0"/>
              <a:t>(Abstract)</a:t>
            </a:r>
          </a:p>
          <a:p>
            <a:pPr>
              <a:lnSpc>
                <a:spcPct val="90000"/>
              </a:lnSpc>
            </a:pPr>
            <a:r>
              <a:rPr lang="en-US" altLang="en-US" sz="2800" b="1" dirty="0"/>
              <a:t>Introduction</a:t>
            </a:r>
          </a:p>
          <a:p>
            <a:pPr>
              <a:lnSpc>
                <a:spcPct val="90000"/>
              </a:lnSpc>
            </a:pPr>
            <a:r>
              <a:rPr lang="en-US" altLang="en-US" sz="2800" b="1" dirty="0"/>
              <a:t>Methods</a:t>
            </a:r>
          </a:p>
          <a:p>
            <a:pPr>
              <a:lnSpc>
                <a:spcPct val="90000"/>
              </a:lnSpc>
            </a:pPr>
            <a:r>
              <a:rPr lang="en-US" altLang="en-US" sz="2800" b="1" dirty="0"/>
              <a:t>Results</a:t>
            </a:r>
          </a:p>
          <a:p>
            <a:pPr>
              <a:lnSpc>
                <a:spcPct val="90000"/>
              </a:lnSpc>
            </a:pPr>
            <a:r>
              <a:rPr lang="en-US" altLang="en-US" sz="2800" b="1" dirty="0"/>
              <a:t>Discussion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(Acknowledgments)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(References)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61F232-769D-47EC-8EB4-DDE5C647B2BD}"/>
              </a:ext>
            </a:extLst>
          </p:cNvPr>
          <p:cNvSpPr txBox="1"/>
          <p:nvPr/>
        </p:nvSpPr>
        <p:spPr>
          <a:xfrm>
            <a:off x="4833083" y="1955375"/>
            <a:ext cx="321733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en-US" dirty="0">
              <a:solidFill>
                <a:srgbClr val="5784CC"/>
              </a:solidFill>
            </a:endParaRPr>
          </a:p>
          <a:p>
            <a:r>
              <a:rPr lang="en-US" altLang="en-US" sz="2400" dirty="0">
                <a:solidFill>
                  <a:srgbClr val="5784CC"/>
                </a:solidFill>
              </a:rPr>
              <a:t>What three sections could sit before IMRD?</a:t>
            </a:r>
          </a:p>
          <a:p>
            <a:endParaRPr lang="en-US" altLang="en-US" sz="2400" dirty="0">
              <a:solidFill>
                <a:srgbClr val="5784CC"/>
              </a:solidFill>
            </a:endParaRPr>
          </a:p>
          <a:p>
            <a:endParaRPr lang="en-US" altLang="en-US" sz="2400" dirty="0">
              <a:solidFill>
                <a:srgbClr val="5784CC"/>
              </a:solidFill>
            </a:endParaRPr>
          </a:p>
          <a:p>
            <a:endParaRPr lang="en-US" altLang="en-US" sz="2400" dirty="0">
              <a:solidFill>
                <a:srgbClr val="5784CC"/>
              </a:solidFill>
            </a:endParaRPr>
          </a:p>
          <a:p>
            <a:endParaRPr lang="en-US" altLang="en-US" sz="2400" dirty="0">
              <a:solidFill>
                <a:srgbClr val="5784CC"/>
              </a:solidFill>
            </a:endParaRPr>
          </a:p>
          <a:p>
            <a:endParaRPr lang="en-US" altLang="en-US" sz="2400" dirty="0">
              <a:solidFill>
                <a:srgbClr val="5784CC"/>
              </a:solidFill>
            </a:endParaRPr>
          </a:p>
          <a:p>
            <a:endParaRPr lang="en-US" altLang="en-US" sz="2400" dirty="0">
              <a:solidFill>
                <a:srgbClr val="5784CC"/>
              </a:solidFill>
            </a:endParaRPr>
          </a:p>
          <a:p>
            <a:r>
              <a:rPr lang="en-US" altLang="en-US" sz="2400" dirty="0">
                <a:solidFill>
                  <a:srgbClr val="5784CC"/>
                </a:solidFill>
              </a:rPr>
              <a:t>What two sections could sit after IMRD?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188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7585CD-8AF8-401B-B185-B85602637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BA3F0A-CF86-4355-B241-A023B2AEF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1F38C8-B3B3-4C04-9D10-EF182EA73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6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B748E150-3381-4781-B17C-C12F4008E493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229872"/>
            <a:ext cx="8496300" cy="84950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Order of reading and writing sections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CE4C7AFC-2763-49C5-8DD7-FC28FE24C6A3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2127626"/>
            <a:ext cx="8229600" cy="430553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/>
              <a:t>People read the sections of different scientific papers in various orders. </a:t>
            </a:r>
            <a:r>
              <a:rPr lang="en-US" altLang="en-US">
                <a:solidFill>
                  <a:srgbClr val="5784CC"/>
                </a:solidFill>
              </a:rPr>
              <a:t>Why?</a:t>
            </a:r>
          </a:p>
          <a:p>
            <a:pPr marL="0" indent="0">
              <a:buFont typeface="Arial"/>
              <a:buNone/>
            </a:pPr>
            <a:endParaRPr lang="en-US" altLang="en-US" sz="1200"/>
          </a:p>
          <a:p>
            <a:r>
              <a:rPr lang="en-US" altLang="en-US">
                <a:solidFill>
                  <a:srgbClr val="5784CC"/>
                </a:solidFill>
              </a:rPr>
              <a:t>So what are the implications for when writing the different sections of a paper?</a:t>
            </a:r>
          </a:p>
          <a:p>
            <a:pPr marL="0" indent="0">
              <a:buFont typeface="Arial"/>
              <a:buNone/>
            </a:pPr>
            <a:endParaRPr lang="en-US" altLang="en-US" sz="1200">
              <a:solidFill>
                <a:srgbClr val="5784CC"/>
              </a:solidFill>
            </a:endParaRPr>
          </a:p>
          <a:p>
            <a:r>
              <a:rPr lang="en-US" altLang="en-US"/>
              <a:t>A convenient order in which to write the sections: Methods, Results, Discussion, Introduction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9014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026F5B-E77B-49AF-8C3A-3EDBCF6C6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35EA14-D2D4-44B0-B1A0-A0E1D7836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401CA5-6112-406E-8AA5-2C0610716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7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B2BE343A-2DFA-4C88-8B9B-96FA08347056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886947"/>
            <a:ext cx="8229600" cy="68543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Title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8DDA1BAA-7FFD-49E4-A86F-6057B7D4F40F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1676400"/>
            <a:ext cx="8229600" cy="491066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altLang="en-US" sz="2800" dirty="0">
                <a:solidFill>
                  <a:srgbClr val="5784CC"/>
                </a:solidFill>
              </a:rPr>
              <a:t>What five pieces of advice would you share with your mentees for writing the title of their paper?</a:t>
            </a:r>
          </a:p>
          <a:p>
            <a:r>
              <a:rPr lang="en-US" altLang="en-US" sz="2600" dirty="0"/>
              <a:t>Fewest possible words that adequately indicate contents of paper</a:t>
            </a:r>
          </a:p>
          <a:p>
            <a:r>
              <a:rPr lang="en-US" altLang="en-US" sz="2600" dirty="0"/>
              <a:t>Important in literature searching</a:t>
            </a:r>
          </a:p>
          <a:p>
            <a:r>
              <a:rPr lang="en-US" altLang="en-US" sz="2600" dirty="0"/>
              <a:t>Should not include extra words, such as “A Study of” or “Observations on”</a:t>
            </a:r>
          </a:p>
          <a:p>
            <a:r>
              <a:rPr lang="en-US" altLang="en-US" sz="2600" dirty="0"/>
              <a:t>Should be specific enough</a:t>
            </a:r>
          </a:p>
          <a:p>
            <a:r>
              <a:rPr lang="en-US" altLang="en-US" sz="2600" dirty="0"/>
              <a:t>Generally should not include abbreviations</a:t>
            </a:r>
          </a:p>
          <a:p>
            <a:r>
              <a:rPr lang="en-US" altLang="en-US" sz="2600" dirty="0"/>
              <a:t>Running title: short version of title - appears at tops of pages</a:t>
            </a:r>
            <a:br>
              <a:rPr lang="en-US" altLang="en-US" sz="2800" dirty="0"/>
            </a:b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99382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D70380-B101-4976-A709-7E05FCB03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697AB6-A061-4D92-B333-8BDF0E095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E3F23A-A522-49A3-8E47-F02E17AC9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8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75D5DD6-A476-4FF3-96B8-F0347B483DA1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997398"/>
            <a:ext cx="8229600" cy="84950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Authors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A50CD7A0-1B1B-4BA5-B327-3FA699D5AED3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1708349"/>
            <a:ext cx="8229600" cy="501118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3000"/>
              <a:t>Those with important intellectual contributions to the work</a:t>
            </a:r>
          </a:p>
          <a:p>
            <a:r>
              <a:rPr lang="en-US" altLang="en-US" sz="3000"/>
              <a:t>Often listed largely from greatest contributions to least</a:t>
            </a:r>
          </a:p>
          <a:p>
            <a:r>
              <a:rPr lang="en-US" altLang="en-US" sz="3000"/>
              <a:t>Head of research group often is listed last</a:t>
            </a:r>
          </a:p>
          <a:p>
            <a:r>
              <a:rPr lang="en-US" altLang="en-US" sz="3000"/>
              <a:t>In some fields, listed alphabetically</a:t>
            </a:r>
          </a:p>
          <a:p>
            <a:r>
              <a:rPr lang="en-US" altLang="en-US" sz="3000"/>
              <a:t>Important to list one’s name the same way on every paper – </a:t>
            </a:r>
            <a:r>
              <a:rPr lang="en-US" altLang="en-US" sz="3000">
                <a:solidFill>
                  <a:srgbClr val="5784CC"/>
                </a:solidFill>
              </a:rPr>
              <a:t>why?</a:t>
            </a:r>
          </a:p>
          <a:p>
            <a:r>
              <a:rPr lang="en-US" altLang="en-US" sz="3000"/>
              <a:t>ICMJE Criteria for Authorship</a:t>
            </a:r>
          </a:p>
          <a:p>
            <a:pPr marL="0" indent="0">
              <a:buFont typeface="Arial"/>
              <a:buNone/>
            </a:pPr>
            <a:endParaRPr lang="en-US" altLang="en-US" dirty="0">
              <a:solidFill>
                <a:srgbClr val="5784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911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B2FF98-0C77-446B-BEAE-AB06105F0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01968D-5793-448B-9F25-D9348831D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C48B28-7221-487C-8D20-EFA917C10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9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0AE74A3-A658-464D-BFFC-00DF1C792006}"/>
              </a:ext>
            </a:extLst>
          </p:cNvPr>
          <p:cNvSpPr txBox="1">
            <a:spLocks/>
          </p:cNvSpPr>
          <p:nvPr/>
        </p:nvSpPr>
        <p:spPr>
          <a:xfrm>
            <a:off x="459608" y="2007638"/>
            <a:ext cx="8229600" cy="430553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Stands for Open Researcher and Contributor ID</a:t>
            </a:r>
          </a:p>
          <a:p>
            <a:r>
              <a:rPr lang="en-US" altLang="en-US" dirty="0"/>
              <a:t>“ORCID provides a persistent digital identifier that distinguishes you from every other researcher”</a:t>
            </a:r>
          </a:p>
          <a:p>
            <a:r>
              <a:rPr lang="en-US" altLang="en-US" dirty="0"/>
              <a:t>ORCID identifiers can aid in tracking authors of papers, grants, etc.</a:t>
            </a:r>
          </a:p>
          <a:p>
            <a:r>
              <a:rPr lang="en-US" altLang="en-US" dirty="0"/>
              <a:t>See </a:t>
            </a:r>
            <a:r>
              <a:rPr lang="en-US" altLang="en-US" dirty="0">
                <a:hlinkClick r:id="rId2"/>
              </a:rPr>
              <a:t>www.orcid.org</a:t>
            </a:r>
            <a:endParaRPr lang="en-US" altLang="en-US" dirty="0"/>
          </a:p>
          <a:p>
            <a:pPr marL="0" indent="0">
              <a:buNone/>
            </a:pPr>
            <a:endParaRPr lang="en-US" alt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05CFAB9-90C5-45DC-A99A-86FD8ADCC22D}"/>
              </a:ext>
            </a:extLst>
          </p:cNvPr>
          <p:cNvGrpSpPr/>
          <p:nvPr/>
        </p:nvGrpSpPr>
        <p:grpSpPr>
          <a:xfrm>
            <a:off x="457200" y="1121718"/>
            <a:ext cx="8229600" cy="866979"/>
            <a:chOff x="457200" y="998886"/>
            <a:chExt cx="8229600" cy="866979"/>
          </a:xfrm>
        </p:grpSpPr>
        <p:sp>
          <p:nvSpPr>
            <p:cNvPr id="5" name="Title 1">
              <a:extLst>
                <a:ext uri="{FF2B5EF4-FFF2-40B4-BE49-F238E27FC236}">
                  <a16:creationId xmlns:a16="http://schemas.microsoft.com/office/drawing/2014/main" id="{7C29E380-063D-4F81-878A-958469CE83F3}"/>
                </a:ext>
              </a:extLst>
            </p:cNvPr>
            <p:cNvSpPr txBox="1">
              <a:spLocks/>
            </p:cNvSpPr>
            <p:nvPr/>
          </p:nvSpPr>
          <p:spPr>
            <a:xfrm>
              <a:off x="457200" y="1016364"/>
              <a:ext cx="8229600" cy="849501"/>
            </a:xfrm>
            <a:prstGeom prst="rect">
              <a:avLst/>
            </a:prstGeom>
          </p:spPr>
          <p:txBody>
            <a:bodyPr>
              <a:normAutofit fontScale="90000"/>
            </a:bodyPr>
            <a:lstStyle>
              <a:lvl1pPr algn="l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rgbClr val="5784CC"/>
                  </a:solidFill>
                  <a:latin typeface="Georgia"/>
                  <a:ea typeface="+mj-ea"/>
                  <a:cs typeface="+mj-cs"/>
                </a:defRPr>
              </a:lvl1pPr>
            </a:lstStyle>
            <a:p>
              <a:r>
                <a:rPr lang="en-GB" sz="3100" dirty="0"/>
                <a:t>                       Connecting Research and Researchers</a:t>
              </a:r>
              <a:endParaRPr lang="en-US" altLang="en-US" sz="3100" dirty="0"/>
            </a:p>
          </p:txBody>
        </p:sp>
        <p:pic>
          <p:nvPicPr>
            <p:cNvPr id="7" name="Picture 4" descr="C:\Users\bgastel\Desktop\orcid-logo.png">
              <a:extLst>
                <a:ext uri="{FF2B5EF4-FFF2-40B4-BE49-F238E27FC236}">
                  <a16:creationId xmlns:a16="http://schemas.microsoft.com/office/drawing/2014/main" id="{73F1BD45-8B6C-4ECA-9FA3-D9D00DF6EB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608" y="998886"/>
              <a:ext cx="1778000" cy="546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37385228"/>
      </p:ext>
    </p:extLst>
  </p:cSld>
  <p:clrMapOvr>
    <a:masterClrMapping/>
  </p:clrMapOvr>
</p:sld>
</file>

<file path=ppt/theme/theme1.xml><?xml version="1.0" encoding="utf-8"?>
<a:theme xmlns:a="http://schemas.openxmlformats.org/drawingml/2006/main" name="INASP 2016 Presentation">
  <a:themeElements>
    <a:clrScheme name="Custom 2">
      <a:dk1>
        <a:srgbClr val="333333"/>
      </a:dk1>
      <a:lt1>
        <a:srgbClr val="FFFFFF"/>
      </a:lt1>
      <a:dk2>
        <a:srgbClr val="333333"/>
      </a:dk2>
      <a:lt2>
        <a:srgbClr val="E5E5E5"/>
      </a:lt2>
      <a:accent1>
        <a:srgbClr val="00808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BF8AB7BC9F88498265B0D007E443D5" ma:contentTypeVersion="13" ma:contentTypeDescription="Create a new document." ma:contentTypeScope="" ma:versionID="c65ce6b99abec671adc8adb63988ec5f">
  <xsd:schema xmlns:xsd="http://www.w3.org/2001/XMLSchema" xmlns:xs="http://www.w3.org/2001/XMLSchema" xmlns:p="http://schemas.microsoft.com/office/2006/metadata/properties" xmlns:ns1="http://schemas.microsoft.com/sharepoint/v3" xmlns:ns2="6d5e9546-d843-453c-90bd-be057f11fd4f" xmlns:ns3="9b05efd7-2e9e-457a-bcc6-d9301ea17797" targetNamespace="http://schemas.microsoft.com/office/2006/metadata/properties" ma:root="true" ma:fieldsID="7b0752ce67203d4fbd0243fa3b523cb7" ns1:_="" ns2:_="" ns3:_="">
    <xsd:import namespace="http://schemas.microsoft.com/sharepoint/v3"/>
    <xsd:import namespace="6d5e9546-d843-453c-90bd-be057f11fd4f"/>
    <xsd:import namespace="9b05efd7-2e9e-457a-bcc6-d9301ea177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5e9546-d843-453c-90bd-be057f11f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5efd7-2e9e-457a-bcc6-d9301ea1779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670A39A8-A3AF-4F1D-B765-20E8201529BF}"/>
</file>

<file path=customXml/itemProps2.xml><?xml version="1.0" encoding="utf-8"?>
<ds:datastoreItem xmlns:ds="http://schemas.openxmlformats.org/officeDocument/2006/customXml" ds:itemID="{0F60D827-7AFA-4C82-9742-EB07DA9C2300}"/>
</file>

<file path=customXml/itemProps3.xml><?xml version="1.0" encoding="utf-8"?>
<ds:datastoreItem xmlns:ds="http://schemas.openxmlformats.org/officeDocument/2006/customXml" ds:itemID="{0D5D5DA0-14ED-4235-9822-C16CFAD489CB}"/>
</file>

<file path=docProps/app.xml><?xml version="1.0" encoding="utf-8"?>
<Properties xmlns="http://schemas.openxmlformats.org/officeDocument/2006/extended-properties" xmlns:vt="http://schemas.openxmlformats.org/officeDocument/2006/docPropsVTypes">
  <Template>INASP 2016 Presentation</Template>
  <TotalTime>3056</TotalTime>
  <Words>598</Words>
  <Application>Microsoft Office PowerPoint</Application>
  <PresentationFormat>On-screen Show (4:3)</PresentationFormat>
  <Paragraphs>105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Georgia</vt:lpstr>
      <vt:lpstr>INASP 2016 Presentation</vt:lpstr>
      <vt:lpstr>Effective Mentorship in Research Communication</vt:lpstr>
      <vt:lpstr>PowerPoint Presentation</vt:lpstr>
      <vt:lpstr>A – The structure of a scientific paper  B - Section by section preparation of a scientific paper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End of day or module review</vt:lpstr>
      <vt:lpstr>PowerPoint Presentation</vt:lpstr>
    </vt:vector>
  </TitlesOfParts>
  <Company>INASP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Trainers Workshop</dc:title>
  <dc:creator>Annelise Dennis</dc:creator>
  <cp:lastModifiedBy>Annelise Dennis</cp:lastModifiedBy>
  <cp:revision>204</cp:revision>
  <cp:lastPrinted>2018-02-02T12:12:20Z</cp:lastPrinted>
  <dcterms:created xsi:type="dcterms:W3CDTF">2016-10-26T10:34:56Z</dcterms:created>
  <dcterms:modified xsi:type="dcterms:W3CDTF">2018-02-28T17:48:08Z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0x01010081BF8AB7BC9F88498265B0D007E443D5</vt:lpwstr>
  </property>
</Properties>
</file>