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revisionInfo.xml" ContentType="application/vnd.ms-powerpoint.revisioninfo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2"/>
    <p:sldId id="261" r:id="rId3"/>
    <p:sldId id="349" r:id="rId4"/>
    <p:sldId id="331" r:id="rId5"/>
    <p:sldId id="332" r:id="rId6"/>
    <p:sldId id="333" r:id="rId7"/>
    <p:sldId id="351" r:id="rId8"/>
    <p:sldId id="257" r:id="rId9"/>
  </p:sldIdLst>
  <p:sldSz cx="9144000" cy="6858000" type="screen4x3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8" userDrawn="1">
          <p15:clr>
            <a:srgbClr val="A4A3A4"/>
          </p15:clr>
        </p15:guide>
        <p15:guide id="2" pos="212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6666"/>
    <a:srgbClr val="5784CC"/>
    <a:srgbClr val="000000"/>
    <a:srgbClr val="1AFFFF"/>
    <a:srgbClr val="FFFFFF"/>
    <a:srgbClr val="E5E5E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204" autoAdjust="0"/>
    <p:restoredTop sz="94022" autoAdjust="0"/>
  </p:normalViewPr>
  <p:slideViewPr>
    <p:cSldViewPr snapToGrid="0" snapToObjects="1">
      <p:cViewPr varScale="1">
        <p:scale>
          <a:sx n="69" d="100"/>
          <a:sy n="69" d="100"/>
        </p:scale>
        <p:origin x="1470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>
      <p:cViewPr>
        <p:scale>
          <a:sx n="130" d="100"/>
          <a:sy n="130" d="100"/>
        </p:scale>
        <p:origin x="-1446" y="3372"/>
      </p:cViewPr>
      <p:guideLst>
        <p:guide orient="horz" pos="3108"/>
        <p:guide pos="21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19" Type="http://schemas.openxmlformats.org/officeDocument/2006/relationships/customXml" Target="../customXml/item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03B85EE-53BF-8142-88AE-B1ADA6DC59E8}" type="datetimeFigureOut">
              <a:rPr lang="en-US" smtClean="0"/>
              <a:t>2/28/2018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95408"/>
            <a:ext cx="6200495" cy="53501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GB" sz="1000" dirty="0"/>
              <a:t>This work is licensed under a Creative Commons Attribution-</a:t>
            </a:r>
            <a:r>
              <a:rPr lang="en-GB" sz="1000" dirty="0" err="1"/>
              <a:t>ShareAlike</a:t>
            </a:r>
            <a:r>
              <a:rPr lang="en-GB" sz="1000" dirty="0"/>
              <a:t> 3.0 </a:t>
            </a:r>
            <a:r>
              <a:rPr lang="en-GB" sz="1000" dirty="0" err="1"/>
              <a:t>Unported</a:t>
            </a:r>
            <a:r>
              <a:rPr lang="en-GB" sz="1000" dirty="0"/>
              <a:t> License.</a:t>
            </a:r>
          </a:p>
          <a:p>
            <a:r>
              <a:rPr lang="en-GB" sz="1000" dirty="0"/>
              <a:t>http://creativecommons.org/licenses/by-sa/3.0/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6200494" y="9197642"/>
            <a:ext cx="533710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3BA4F4-B25B-A641-B63E-5F84226EF5B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262834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5FD8533-B7A0-3247-9F7E-05C10199060A}" type="datetimeFigureOut">
              <a:rPr lang="en-US" smtClean="0"/>
              <a:t>2/28/2018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16035"/>
            <a:ext cx="6121460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 baseline="0"/>
            </a:lvl1pPr>
          </a:lstStyle>
          <a:p>
            <a:r>
              <a:rPr lang="en-GB" dirty="0"/>
              <a:t>This work is licensed under a Creative Commons Attribution-</a:t>
            </a:r>
            <a:r>
              <a:rPr lang="en-GB" dirty="0" err="1"/>
              <a:t>ShareAlike</a:t>
            </a:r>
            <a:r>
              <a:rPr lang="en-GB" dirty="0"/>
              <a:t> 3.0 </a:t>
            </a:r>
            <a:r>
              <a:rPr lang="en-GB" dirty="0" err="1"/>
              <a:t>Unported</a:t>
            </a:r>
            <a:r>
              <a:rPr lang="en-GB" dirty="0"/>
              <a:t> License.</a:t>
            </a:r>
          </a:p>
          <a:p>
            <a:r>
              <a:rPr lang="en-GB" dirty="0"/>
              <a:t>http://creativecommons.org/licenses/by-sa/3.0/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6121461" y="9323928"/>
            <a:ext cx="612743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623B231-3D70-2A4C-A0C2-A57463CF59E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382275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creativecommons.org/licenses/by-sa/4.0/" TargetMode="External"/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You are free to:</a:t>
            </a:r>
            <a:endParaRPr lang="en-GB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en-GB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Share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— copy and redistribute the material in any medium or format </a:t>
            </a:r>
          </a:p>
          <a:p>
            <a:pPr lvl="0"/>
            <a:r>
              <a:rPr lang="en-GB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Adapt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— remix, transform, and build upon the material for any purpose, even commercially. </a:t>
            </a:r>
          </a:p>
          <a:p>
            <a:pPr lvl="0"/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The licensor cannot revoke these freedoms as long as you follow the license terms.</a:t>
            </a:r>
          </a:p>
          <a:p>
            <a:r>
              <a:rPr lang="en-GB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Under the following terms:</a:t>
            </a:r>
            <a:endParaRPr lang="en-GB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en-GB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Attribution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— You must give 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appropriate credit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provide a link to the license, and 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indicate if changes were made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 You may do so in any reasonable manner, but not in any way that suggests the licensor endorses you or your use. </a:t>
            </a:r>
          </a:p>
          <a:p>
            <a:pPr lvl="0"/>
            <a:r>
              <a:rPr lang="en-GB" sz="1200" b="1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ShareAlike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— If you remix, transform, or build upon the material, you must distribute your contributions under the 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same license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as the original. </a:t>
            </a:r>
          </a:p>
          <a:p>
            <a:pPr lvl="0"/>
            <a:r>
              <a:rPr lang="en-GB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No additional restrictions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— You may not apply legal terms or 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technological measures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that legally restrict others from doing anything the license permits. </a:t>
            </a:r>
          </a:p>
          <a:p>
            <a:r>
              <a:rPr lang="en-GB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Notices: </a:t>
            </a:r>
            <a:endParaRPr lang="en-GB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You do not have to comply with the license for elements of the material in the public domain or where your use is permitted by an applicable 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exception or limitation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 </a:t>
            </a:r>
          </a:p>
          <a:p>
            <a:pPr lvl="0"/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No warranties are given. The license may not give you all of the permissions necessary for your intended use. For example, other rights such as 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publicity, privacy, or moral rights</a:t>
            </a:r>
            <a:r>
              <a:rPr lang="en-GB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may limit how you use the material. </a:t>
            </a:r>
          </a:p>
          <a:p>
            <a:endParaRPr lang="en-GB" dirty="0"/>
          </a:p>
          <a:p>
            <a:r>
              <a:rPr lang="en-GB" dirty="0"/>
              <a:t>https://creativecommons.org/licenses/by-sa/4.0/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623B231-3D70-2A4C-A0C2-A57463CF59EC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0707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5784CC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rgbClr val="666666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357649-C105-F645-A7D2-78524A18A7C0}" type="datetime1">
              <a:rPr lang="en-GB" smtClean="0"/>
              <a:t>28/02/2018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78534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>
                <a:solidFill>
                  <a:srgbClr val="5784CC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802639"/>
            <a:ext cx="5486400" cy="392493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>
                <a:solidFill>
                  <a:srgbClr val="666666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E0E9C1-73B9-D640-B60D-1D40C8CE46B7}" type="datetime1">
              <a:rPr lang="en-GB" smtClean="0"/>
              <a:t>28/02/2018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17765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40164"/>
            <a:ext cx="8229600" cy="849501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5784CC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9608" y="1912388"/>
            <a:ext cx="8229600" cy="4305532"/>
          </a:xfrm>
          <a:prstGeom prst="rect">
            <a:avLst/>
          </a:prstGeom>
        </p:spPr>
        <p:txBody>
          <a:bodyPr vert="eaVert"/>
          <a:lstStyle>
            <a:lvl1pPr>
              <a:defRPr>
                <a:solidFill>
                  <a:srgbClr val="666666"/>
                </a:solidFill>
              </a:defRPr>
            </a:lvl1pPr>
            <a:lvl2pPr>
              <a:defRPr>
                <a:solidFill>
                  <a:srgbClr val="666666"/>
                </a:solidFill>
              </a:defRPr>
            </a:lvl2pPr>
            <a:lvl3pPr>
              <a:defRPr>
                <a:solidFill>
                  <a:srgbClr val="666666"/>
                </a:solidFill>
              </a:defRPr>
            </a:lvl3pPr>
            <a:lvl4pPr>
              <a:defRPr>
                <a:solidFill>
                  <a:srgbClr val="666666"/>
                </a:solidFill>
              </a:defRPr>
            </a:lvl4pPr>
            <a:lvl5pPr>
              <a:defRPr>
                <a:solidFill>
                  <a:srgbClr val="666666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CA1BF5-B5F0-6F4C-9383-67EE262C153F}" type="datetime1">
              <a:rPr lang="en-GB" smtClean="0"/>
              <a:t>28/02/2018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52349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792480"/>
            <a:ext cx="2057400" cy="5333683"/>
          </a:xfrm>
          <a:prstGeom prst="rect">
            <a:avLst/>
          </a:prstGeom>
        </p:spPr>
        <p:txBody>
          <a:bodyPr vert="eaVert"/>
          <a:lstStyle>
            <a:lvl1pPr>
              <a:defRPr>
                <a:solidFill>
                  <a:srgbClr val="5784CC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792480"/>
            <a:ext cx="6019800" cy="5333683"/>
          </a:xfrm>
          <a:prstGeom prst="rect">
            <a:avLst/>
          </a:prstGeom>
        </p:spPr>
        <p:txBody>
          <a:bodyPr vert="eaVert"/>
          <a:lstStyle>
            <a:lvl1pPr>
              <a:defRPr b="0">
                <a:solidFill>
                  <a:srgbClr val="666666"/>
                </a:solidFill>
              </a:defRPr>
            </a:lvl1pPr>
            <a:lvl2pPr>
              <a:defRPr>
                <a:solidFill>
                  <a:srgbClr val="666666"/>
                </a:solidFill>
              </a:defRPr>
            </a:lvl2pPr>
            <a:lvl3pPr>
              <a:defRPr>
                <a:solidFill>
                  <a:srgbClr val="666666"/>
                </a:solidFill>
              </a:defRPr>
            </a:lvl3pPr>
            <a:lvl4pPr>
              <a:defRPr>
                <a:solidFill>
                  <a:srgbClr val="666666"/>
                </a:solidFill>
              </a:defRPr>
            </a:lvl4pPr>
            <a:lvl5pPr>
              <a:defRPr>
                <a:solidFill>
                  <a:srgbClr val="666666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DE0B7-A939-1F40-A9CB-C349DD62A6BA}" type="datetime1">
              <a:rPr lang="en-GB" smtClean="0"/>
              <a:t>28/02/2018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5123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CB5577-C91D-3E47-9087-B82B92BEEFC7}" type="datetime1">
              <a:rPr lang="en-GB" smtClean="0"/>
              <a:pPr/>
              <a:t>28/02/2018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8634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40164"/>
            <a:ext cx="8229600" cy="849501"/>
          </a:xfrm>
          <a:prstGeom prst="rect">
            <a:avLst/>
          </a:prstGeom>
        </p:spPr>
        <p:txBody>
          <a:bodyPr/>
          <a:lstStyle>
            <a:lvl1pPr algn="l">
              <a:defRPr>
                <a:solidFill>
                  <a:srgbClr val="5784CC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608" y="1912388"/>
            <a:ext cx="8229600" cy="4305532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66666"/>
                </a:solidFill>
              </a:defRPr>
            </a:lvl1pPr>
            <a:lvl2pPr>
              <a:defRPr>
                <a:solidFill>
                  <a:srgbClr val="666666"/>
                </a:solidFill>
              </a:defRPr>
            </a:lvl2pPr>
            <a:lvl3pPr>
              <a:defRPr>
                <a:solidFill>
                  <a:srgbClr val="666666"/>
                </a:solidFill>
              </a:defRPr>
            </a:lvl3pPr>
            <a:lvl4pPr>
              <a:defRPr>
                <a:solidFill>
                  <a:srgbClr val="666666"/>
                </a:solidFill>
              </a:defRPr>
            </a:lvl4pPr>
            <a:lvl5pPr>
              <a:defRPr>
                <a:solidFill>
                  <a:srgbClr val="666666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550DC9-6AB9-D448-9668-424CC2F97943}" type="datetime1">
              <a:rPr lang="en-GB" smtClean="0"/>
              <a:t>28/02/2018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55963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>
                <a:solidFill>
                  <a:srgbClr val="5784CC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B232E-74DB-E24B-9EAB-2535BABDB41E}" type="datetime1">
              <a:rPr lang="en-GB" smtClean="0"/>
              <a:t>28/02/2018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0446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57284"/>
            <a:ext cx="8229600" cy="849501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5784CC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>
                <a:solidFill>
                  <a:srgbClr val="666666"/>
                </a:solidFill>
              </a:defRPr>
            </a:lvl1pPr>
            <a:lvl2pPr>
              <a:defRPr sz="2400">
                <a:solidFill>
                  <a:srgbClr val="666666"/>
                </a:solidFill>
              </a:defRPr>
            </a:lvl2pPr>
            <a:lvl3pPr>
              <a:defRPr sz="2000">
                <a:solidFill>
                  <a:srgbClr val="666666"/>
                </a:solidFill>
              </a:defRPr>
            </a:lvl3pPr>
            <a:lvl4pPr>
              <a:defRPr sz="1800">
                <a:solidFill>
                  <a:srgbClr val="666666"/>
                </a:solidFill>
              </a:defRPr>
            </a:lvl4pPr>
            <a:lvl5pPr>
              <a:defRPr sz="1800">
                <a:solidFill>
                  <a:srgbClr val="666666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>
                <a:solidFill>
                  <a:srgbClr val="666666"/>
                </a:solidFill>
              </a:defRPr>
            </a:lvl1pPr>
            <a:lvl2pPr>
              <a:defRPr sz="2400">
                <a:solidFill>
                  <a:srgbClr val="666666"/>
                </a:solidFill>
              </a:defRPr>
            </a:lvl2pPr>
            <a:lvl3pPr>
              <a:defRPr sz="2000">
                <a:solidFill>
                  <a:srgbClr val="666666"/>
                </a:solidFill>
              </a:defRPr>
            </a:lvl3pPr>
            <a:lvl4pPr>
              <a:defRPr sz="1800">
                <a:solidFill>
                  <a:srgbClr val="666666"/>
                </a:solidFill>
              </a:defRPr>
            </a:lvl4pPr>
            <a:lvl5pPr>
              <a:defRPr sz="1800">
                <a:solidFill>
                  <a:srgbClr val="666666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1778E2-23A5-694E-9E68-C2DB70D40063}" type="datetime1">
              <a:rPr lang="en-GB" smtClean="0"/>
              <a:t>28/02/2018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98407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056640"/>
            <a:ext cx="4040188" cy="111823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>
                <a:solidFill>
                  <a:srgbClr val="5784CC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rgbClr val="666666"/>
                </a:solidFill>
              </a:defRPr>
            </a:lvl1pPr>
            <a:lvl2pPr>
              <a:defRPr sz="2000">
                <a:solidFill>
                  <a:srgbClr val="666666"/>
                </a:solidFill>
              </a:defRPr>
            </a:lvl2pPr>
            <a:lvl3pPr>
              <a:defRPr sz="1800">
                <a:solidFill>
                  <a:srgbClr val="666666"/>
                </a:solidFill>
              </a:defRPr>
            </a:lvl3pPr>
            <a:lvl4pPr>
              <a:defRPr sz="1600">
                <a:solidFill>
                  <a:srgbClr val="666666"/>
                </a:solidFill>
              </a:defRPr>
            </a:lvl4pPr>
            <a:lvl5pPr>
              <a:defRPr sz="1600">
                <a:solidFill>
                  <a:srgbClr val="666666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056640"/>
            <a:ext cx="4041775" cy="111823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>
                <a:solidFill>
                  <a:srgbClr val="5784CC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rgbClr val="666666"/>
                </a:solidFill>
              </a:defRPr>
            </a:lvl1pPr>
            <a:lvl2pPr>
              <a:defRPr sz="2000">
                <a:solidFill>
                  <a:srgbClr val="666666"/>
                </a:solidFill>
              </a:defRPr>
            </a:lvl2pPr>
            <a:lvl3pPr>
              <a:defRPr sz="1800">
                <a:solidFill>
                  <a:srgbClr val="666666"/>
                </a:solidFill>
              </a:defRPr>
            </a:lvl3pPr>
            <a:lvl4pPr>
              <a:defRPr sz="1600">
                <a:solidFill>
                  <a:srgbClr val="666666"/>
                </a:solidFill>
              </a:defRPr>
            </a:lvl4pPr>
            <a:lvl5pPr>
              <a:defRPr sz="1600">
                <a:solidFill>
                  <a:srgbClr val="666666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DE951C-878C-A942-B133-AA84357AF460}" type="datetime1">
              <a:rPr lang="en-GB" smtClean="0"/>
              <a:t>28/02/2018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26317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40164"/>
            <a:ext cx="8229600" cy="849501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5784CC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38DA0-3256-8447-85C7-9D17E5BDDE40}" type="datetime1">
              <a:rPr lang="en-GB" smtClean="0"/>
              <a:t>28/02/2018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5955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03EF5-55F0-FA41-94DB-5ED6A0765696}" type="datetime1">
              <a:rPr lang="en-GB" smtClean="0"/>
              <a:t>28/02/2018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36969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78295"/>
            <a:ext cx="3008313" cy="766025"/>
          </a:xfrm>
          <a:prstGeom prst="rect">
            <a:avLst/>
          </a:prstGeom>
        </p:spPr>
        <p:txBody>
          <a:bodyPr anchor="b"/>
          <a:lstStyle>
            <a:lvl1pPr algn="l">
              <a:defRPr sz="2000" b="1">
                <a:solidFill>
                  <a:srgbClr val="5784CC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792480"/>
            <a:ext cx="5111750" cy="5333683"/>
          </a:xfrm>
          <a:prstGeom prst="rect">
            <a:avLst/>
          </a:prstGeom>
        </p:spPr>
        <p:txBody>
          <a:bodyPr/>
          <a:lstStyle>
            <a:lvl1pPr>
              <a:defRPr sz="3200">
                <a:solidFill>
                  <a:srgbClr val="666666"/>
                </a:solidFill>
              </a:defRPr>
            </a:lvl1pPr>
            <a:lvl2pPr>
              <a:defRPr sz="2800">
                <a:solidFill>
                  <a:srgbClr val="666666"/>
                </a:solidFill>
              </a:defRPr>
            </a:lvl2pPr>
            <a:lvl3pPr>
              <a:defRPr sz="2400">
                <a:solidFill>
                  <a:srgbClr val="666666"/>
                </a:solidFill>
              </a:defRPr>
            </a:lvl3pPr>
            <a:lvl4pPr>
              <a:defRPr sz="2000">
                <a:solidFill>
                  <a:srgbClr val="666666"/>
                </a:solidFill>
              </a:defRPr>
            </a:lvl4pPr>
            <a:lvl5pPr>
              <a:defRPr sz="2000">
                <a:solidFill>
                  <a:srgbClr val="666666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544321"/>
            <a:ext cx="3008313" cy="458184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>
                <a:solidFill>
                  <a:srgbClr val="666666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E9CB5-4D37-9B4B-B96A-BB8701A24712}" type="datetime1">
              <a:rPr lang="en-GB" smtClean="0"/>
              <a:t>28/02/2018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103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hyperlink" Target="https://creativecommons.org/licenses/by-sa/4.0/" TargetMode="Externa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48093" y="147187"/>
            <a:ext cx="6697137" cy="904737"/>
          </a:xfrm>
          <a:prstGeom prst="rect">
            <a:avLst/>
          </a:prstGeom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590800" y="6472763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  <a:latin typeface="Georgia"/>
              </a:defRPr>
            </a:lvl1pPr>
          </a:lstStyle>
          <a:p>
            <a:fld id="{20CB5577-C91D-3E47-9087-B82B92BEEFC7}" type="datetime1">
              <a:rPr lang="en-GB" smtClean="0"/>
              <a:pPr/>
              <a:t>28/02/2018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918228" y="6472763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  <a:latin typeface="Georgia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002574" y="6472763"/>
            <a:ext cx="6842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  <a:latin typeface="Georgia"/>
              </a:defRPr>
            </a:lvl1pPr>
          </a:lstStyle>
          <a:p>
            <a:fld id="{61D33979-82CC-6440-B758-3F4758057F14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8" name="Picture 2">
            <a:hlinkClick r:id="rId15"/>
          </p:cNvPr>
          <p:cNvPicPr>
            <a:picLocks noChangeAspect="1" noChangeArrowheads="1"/>
          </p:cNvPicPr>
          <p:nvPr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75967" y="6576892"/>
            <a:ext cx="549953" cy="19373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7802900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hdr="0"/>
  <p:txStyles>
    <p:titleStyle>
      <a:lvl1pPr algn="l" defTabSz="457200" rtl="0" eaLnBrk="1" latinLnBrk="0" hangingPunct="1">
        <a:spcBef>
          <a:spcPct val="0"/>
        </a:spcBef>
        <a:buNone/>
        <a:defRPr sz="4400" kern="1200">
          <a:solidFill>
            <a:srgbClr val="5784CC"/>
          </a:solidFill>
          <a:latin typeface="Georgia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rgbClr val="666666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rgbClr val="666666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rgbClr val="666666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rgbClr val="666666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rgbClr val="666666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hyperlink" Target="https://creativecommons.org/licenses/by-sa/4.0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creativecommons.org/licenses/by-sa/4.0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Relationship Id="rId5" Type="http://schemas.openxmlformats.org/officeDocument/2006/relationships/image" Target="../media/image2.png"/><Relationship Id="rId4" Type="http://schemas.openxmlformats.org/officeDocument/2006/relationships/hyperlink" Target="https://creativecommons.org/licenses/by-sa/4.0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>
            <a:hlinkClick r:id="rId2"/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75967" y="6576892"/>
            <a:ext cx="549953" cy="19373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Title 20"/>
          <p:cNvSpPr>
            <a:spLocks noGrp="1"/>
          </p:cNvSpPr>
          <p:nvPr>
            <p:ph type="ctrTitle"/>
          </p:nvPr>
        </p:nvSpPr>
        <p:spPr>
          <a:xfrm>
            <a:off x="690880" y="2593667"/>
            <a:ext cx="7279413" cy="1459719"/>
          </a:xfrm>
        </p:spPr>
        <p:txBody>
          <a:bodyPr>
            <a:noAutofit/>
          </a:bodyPr>
          <a:lstStyle/>
          <a:p>
            <a:r>
              <a:rPr lang="en-US" dirty="0"/>
              <a:t>Effective Mentorship in Research Communication</a:t>
            </a:r>
            <a:endParaRPr lang="en-US" b="1" dirty="0">
              <a:solidFill>
                <a:srgbClr val="5784C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931306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550DC9-6AB9-D448-9668-424CC2F97943}" type="datetime1">
              <a:rPr lang="en-GB" smtClean="0"/>
              <a:t>28/02/2018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Content Placeholder 2">
            <a:extLst>
              <a:ext uri="{FF2B5EF4-FFF2-40B4-BE49-F238E27FC236}">
                <a16:creationId xmlns:a16="http://schemas.microsoft.com/office/drawing/2014/main" id="{5DBB415B-AD77-4F12-9A90-0806FC35CD9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82304" y="1159083"/>
            <a:ext cx="8229600" cy="5313680"/>
          </a:xfrm>
        </p:spPr>
        <p:txBody>
          <a:bodyPr>
            <a:normAutofit fontScale="32500" lnSpcReduction="20000"/>
          </a:bodyPr>
          <a:lstStyle/>
          <a:p>
            <a:pPr marL="0" indent="0" algn="ctr">
              <a:spcAft>
                <a:spcPts val="1200"/>
              </a:spcAft>
              <a:buNone/>
            </a:pPr>
            <a:r>
              <a:rPr lang="en-GB" sz="11100" dirty="0">
                <a:solidFill>
                  <a:srgbClr val="5784CC"/>
                </a:solidFill>
                <a:latin typeface="Georgia" panose="02040502050405020303" pitchFamily="18" charset="0"/>
              </a:rPr>
              <a:t>Learning contract</a:t>
            </a:r>
          </a:p>
          <a:p>
            <a:pPr>
              <a:spcAft>
                <a:spcPts val="500"/>
              </a:spcAft>
            </a:pPr>
            <a:r>
              <a:rPr lang="en-GB" sz="9200" dirty="0"/>
              <a:t>Arrive on time and keep to time	</a:t>
            </a:r>
            <a:endParaRPr lang="en-US" sz="9200" dirty="0"/>
          </a:p>
          <a:p>
            <a:pPr>
              <a:spcAft>
                <a:spcPts val="500"/>
              </a:spcAft>
            </a:pPr>
            <a:r>
              <a:rPr lang="en-GB" sz="9200" dirty="0"/>
              <a:t>Attend all sessions			</a:t>
            </a:r>
            <a:endParaRPr lang="en-US" sz="9200" dirty="0"/>
          </a:p>
          <a:p>
            <a:pPr>
              <a:spcAft>
                <a:spcPts val="500"/>
              </a:spcAft>
            </a:pPr>
            <a:r>
              <a:rPr lang="en-GB" sz="9200" dirty="0"/>
              <a:t>Cell phones on silent - calls made on breaks</a:t>
            </a:r>
          </a:p>
          <a:p>
            <a:pPr>
              <a:spcAft>
                <a:spcPts val="500"/>
              </a:spcAft>
            </a:pPr>
            <a:r>
              <a:rPr lang="en-GB" sz="9200" dirty="0"/>
              <a:t>Respectful challenge				</a:t>
            </a:r>
            <a:endParaRPr lang="en-US" sz="9200" dirty="0"/>
          </a:p>
          <a:p>
            <a:pPr>
              <a:spcAft>
                <a:spcPts val="500"/>
              </a:spcAft>
            </a:pPr>
            <a:r>
              <a:rPr lang="en-GB" sz="9200" dirty="0"/>
              <a:t>Actively participate in activities				</a:t>
            </a:r>
            <a:endParaRPr lang="en-US" sz="9200" dirty="0"/>
          </a:p>
          <a:p>
            <a:pPr>
              <a:spcAft>
                <a:spcPts val="500"/>
              </a:spcAft>
            </a:pPr>
            <a:r>
              <a:rPr lang="en-GB" sz="9200" dirty="0"/>
              <a:t>Listen when others are speaking			</a:t>
            </a:r>
            <a:endParaRPr lang="en-US" sz="9200" dirty="0"/>
          </a:p>
          <a:p>
            <a:pPr>
              <a:spcAft>
                <a:spcPts val="500"/>
              </a:spcAft>
            </a:pPr>
            <a:r>
              <a:rPr lang="en-GB" sz="9200" dirty="0"/>
              <a:t>Be responsible for our own learning		</a:t>
            </a:r>
            <a:endParaRPr lang="en-US" sz="9200" dirty="0"/>
          </a:p>
          <a:p>
            <a:pPr>
              <a:spcAft>
                <a:spcPts val="500"/>
              </a:spcAft>
            </a:pPr>
            <a:r>
              <a:rPr lang="en-GB" sz="9200" dirty="0"/>
              <a:t>Respect confidentiality 				</a:t>
            </a:r>
            <a:endParaRPr lang="en-US" sz="9200" dirty="0"/>
          </a:p>
          <a:p>
            <a:pPr>
              <a:spcAft>
                <a:spcPts val="500"/>
              </a:spcAft>
            </a:pPr>
            <a:r>
              <a:rPr lang="en-GB" sz="9200" dirty="0"/>
              <a:t>Support the learning of others</a:t>
            </a:r>
            <a:r>
              <a:rPr lang="en-GB" sz="8000" dirty="0"/>
              <a:t>	</a:t>
            </a:r>
            <a:r>
              <a:rPr lang="en-GB" sz="5800" b="1" dirty="0"/>
              <a:t>		</a:t>
            </a:r>
            <a:endParaRPr lang="en-US" sz="5800" dirty="0"/>
          </a:p>
        </p:txBody>
      </p:sp>
    </p:spTree>
    <p:extLst>
      <p:ext uri="{BB962C8B-B14F-4D97-AF65-F5344CB8AC3E}">
        <p14:creationId xmlns:p14="http://schemas.microsoft.com/office/powerpoint/2010/main" val="1476499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ED550DC9-6AB9-D448-9668-424CC2F97943}" type="datetime1">
              <a:rPr kumimoji="0" lang="en-GB" sz="900" b="0" i="0" u="none" strike="noStrike" kern="1200" cap="none" spc="0" normalizeH="0" baseline="0" noProof="0" smtClean="0">
                <a:ln>
                  <a:noFill/>
                </a:ln>
                <a:solidFill>
                  <a:srgbClr val="333333">
                    <a:tint val="75000"/>
                  </a:srgbClr>
                </a:solidFill>
                <a:effectLst/>
                <a:uLnTx/>
                <a:uFillTx/>
                <a:latin typeface="Georgia"/>
                <a:ea typeface="+mn-ea"/>
                <a:cs typeface="+mn-cs"/>
              </a:rPr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28/02/2018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333333">
                  <a:tint val="75000"/>
                </a:srgbClr>
              </a:solidFill>
              <a:effectLst/>
              <a:uLnTx/>
              <a:uFillTx/>
              <a:latin typeface="Georgia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1D33979-82CC-6440-B758-3F4758057F14}" type="slidenum"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rgbClr val="333333">
                    <a:tint val="75000"/>
                  </a:srgbClr>
                </a:solidFill>
                <a:effectLst/>
                <a:uLnTx/>
                <a:uFillTx/>
                <a:latin typeface="Georgia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en-US" sz="900" b="0" i="0" u="none" strike="noStrike" kern="1200" cap="none" spc="0" normalizeH="0" baseline="0" noProof="0">
              <a:ln>
                <a:noFill/>
              </a:ln>
              <a:solidFill>
                <a:srgbClr val="333333">
                  <a:tint val="75000"/>
                </a:srgbClr>
              </a:solidFill>
              <a:effectLst/>
              <a:uLnTx/>
              <a:uFillTx/>
              <a:latin typeface="Georgia"/>
              <a:ea typeface="+mn-ea"/>
              <a:cs typeface="+mn-cs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2A68738A-A431-4DCC-A4AA-0EE1AE18D14D}"/>
              </a:ext>
            </a:extLst>
          </p:cNvPr>
          <p:cNvSpPr txBox="1"/>
          <p:nvPr/>
        </p:nvSpPr>
        <p:spPr>
          <a:xfrm>
            <a:off x="471053" y="1233052"/>
            <a:ext cx="8395854" cy="21544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4000" b="0" i="0" u="none" strike="noStrike" kern="1200" cap="none" spc="0" normalizeH="0" baseline="0" noProof="0" dirty="0">
                <a:ln>
                  <a:noFill/>
                </a:ln>
                <a:solidFill>
                  <a:srgbClr val="5784CC"/>
                </a:solidFill>
                <a:effectLst/>
                <a:uLnTx/>
                <a:uFillTx/>
                <a:latin typeface="Georgia" panose="02040502050405020303" pitchFamily="18" charset="0"/>
                <a:ea typeface="+mn-ea"/>
                <a:cs typeface="+mn-cs"/>
              </a:rPr>
              <a:t>Module 7: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400" b="0" i="0" u="none" strike="noStrike" kern="1200" cap="none" spc="0" normalizeH="0" baseline="0" noProof="0" dirty="0">
              <a:ln>
                <a:noFill/>
              </a:ln>
              <a:solidFill>
                <a:srgbClr val="5784CC"/>
              </a:solidFill>
              <a:effectLst/>
              <a:uLnTx/>
              <a:uFillTx/>
              <a:latin typeface="Georgia" panose="02040502050405020303" pitchFamily="18" charset="0"/>
              <a:ea typeface="+mn-ea"/>
              <a:cs typeface="+mn-cs"/>
            </a:endParaRPr>
          </a:p>
          <a:p>
            <a:r>
              <a:rPr lang="en-US" altLang="en-US" sz="4000" dirty="0">
                <a:solidFill>
                  <a:srgbClr val="5784CC"/>
                </a:solidFill>
                <a:latin typeface="Georgia" panose="02040502050405020303" pitchFamily="18" charset="0"/>
              </a:rPr>
              <a:t>Communicating scientific research to key audiences</a:t>
            </a:r>
          </a:p>
        </p:txBody>
      </p:sp>
      <p:sp>
        <p:nvSpPr>
          <p:cNvPr id="5" name="Title 3">
            <a:extLst>
              <a:ext uri="{FF2B5EF4-FFF2-40B4-BE49-F238E27FC236}">
                <a16:creationId xmlns:a16="http://schemas.microsoft.com/office/drawing/2014/main" id="{26A0A87C-804F-4A27-868E-1A4D583653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053" y="3768436"/>
            <a:ext cx="7786256" cy="2036616"/>
          </a:xfrm>
        </p:spPr>
        <p:txBody>
          <a:bodyPr>
            <a:noAutofit/>
          </a:bodyPr>
          <a:lstStyle/>
          <a:p>
            <a:r>
              <a:rPr lang="en-US" altLang="en-US" sz="36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 – Preparing oral and poster</a:t>
            </a:r>
            <a:br>
              <a:rPr lang="en-US" altLang="en-US" sz="36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altLang="en-US" sz="36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 presentations</a:t>
            </a:r>
            <a:br>
              <a:rPr lang="en-US" altLang="en-US" sz="28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altLang="en-US" sz="28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altLang="en-US" sz="24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 – Communicating specialized information to the public</a:t>
            </a:r>
            <a:br>
              <a:rPr lang="en-US" altLang="en-US" sz="28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altLang="en-US" sz="28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altLang="en-US" sz="28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br>
              <a:rPr lang="en-US" altLang="en-US" sz="28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altLang="en-US" sz="2800" dirty="0">
              <a:solidFill>
                <a:srgbClr val="666666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03690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E3E703E-02A0-4926-A16B-126D5BE04A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03EF5-55F0-FA41-94DB-5ED6A0765696}" type="datetime1">
              <a:rPr lang="en-GB" smtClean="0"/>
              <a:t>28/02/2018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21FEBD1-2FE6-4F08-81CB-AEDBD7CA91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504648-F862-41FA-B8F1-E09BB5670A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4</a:t>
            </a:fld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522A828-8D7E-4CC1-89E4-6F0065CAEEA8}"/>
              </a:ext>
            </a:extLst>
          </p:cNvPr>
          <p:cNvSpPr txBox="1"/>
          <p:nvPr/>
        </p:nvSpPr>
        <p:spPr>
          <a:xfrm>
            <a:off x="491064" y="1728721"/>
            <a:ext cx="7960209" cy="49654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spcBef>
                <a:spcPts val="400"/>
              </a:spcBef>
              <a:spcAft>
                <a:spcPts val="400"/>
              </a:spcAft>
              <a:buAutoNum type="arabicPeriod"/>
            </a:pPr>
            <a:r>
              <a:rPr lang="en-GB" sz="3000" dirty="0">
                <a:solidFill>
                  <a:srgbClr val="666666"/>
                </a:solidFill>
              </a:rPr>
              <a:t>Start early</a:t>
            </a:r>
          </a:p>
          <a:p>
            <a:pPr marL="342900" indent="-342900">
              <a:spcBef>
                <a:spcPts val="400"/>
              </a:spcBef>
              <a:spcAft>
                <a:spcPts val="400"/>
              </a:spcAft>
              <a:buAutoNum type="arabicPeriod"/>
            </a:pPr>
            <a:r>
              <a:rPr lang="en-US" altLang="en-US" sz="3000" dirty="0">
                <a:solidFill>
                  <a:srgbClr val="666666"/>
                </a:solidFill>
              </a:rPr>
              <a:t>Obtain and follow any instructions</a:t>
            </a:r>
          </a:p>
          <a:p>
            <a:pPr marL="342900" indent="-342900">
              <a:spcBef>
                <a:spcPts val="400"/>
              </a:spcBef>
              <a:spcAft>
                <a:spcPts val="400"/>
              </a:spcAft>
              <a:buAutoNum type="arabicPeriod"/>
            </a:pPr>
            <a:r>
              <a:rPr lang="en-US" altLang="en-US" sz="3000" dirty="0">
                <a:solidFill>
                  <a:srgbClr val="666666"/>
                </a:solidFill>
              </a:rPr>
              <a:t>Consider the audience</a:t>
            </a:r>
          </a:p>
          <a:p>
            <a:pPr marL="342900" indent="-342900">
              <a:spcBef>
                <a:spcPts val="400"/>
              </a:spcBef>
              <a:spcAft>
                <a:spcPts val="400"/>
              </a:spcAft>
              <a:buAutoNum type="arabicPeriod"/>
            </a:pPr>
            <a:r>
              <a:rPr lang="en-US" altLang="en-US" sz="3000" dirty="0">
                <a:solidFill>
                  <a:srgbClr val="666666"/>
                </a:solidFill>
              </a:rPr>
              <a:t>Condense</a:t>
            </a:r>
          </a:p>
          <a:p>
            <a:pPr marL="342900" indent="-342900">
              <a:spcBef>
                <a:spcPts val="400"/>
              </a:spcBef>
              <a:spcAft>
                <a:spcPts val="400"/>
              </a:spcAft>
              <a:buAutoNum type="arabicPeriod"/>
            </a:pPr>
            <a:r>
              <a:rPr lang="en-US" altLang="en-US" sz="3000" dirty="0">
                <a:solidFill>
                  <a:srgbClr val="666666"/>
                </a:solidFill>
              </a:rPr>
              <a:t>Get feedback from others (including good proofreaders)</a:t>
            </a:r>
          </a:p>
          <a:p>
            <a:pPr marL="342900" indent="-342900">
              <a:spcBef>
                <a:spcPts val="400"/>
              </a:spcBef>
              <a:spcAft>
                <a:spcPts val="400"/>
              </a:spcAft>
              <a:buAutoNum type="arabicPeriod"/>
            </a:pPr>
            <a:r>
              <a:rPr lang="en-US" altLang="en-US" sz="3000" dirty="0">
                <a:solidFill>
                  <a:srgbClr val="666666"/>
                </a:solidFill>
              </a:rPr>
              <a:t>Revise</a:t>
            </a:r>
          </a:p>
          <a:p>
            <a:pPr marL="342900" indent="-342900">
              <a:spcBef>
                <a:spcPts val="400"/>
              </a:spcBef>
              <a:spcAft>
                <a:spcPts val="400"/>
              </a:spcAft>
              <a:buAutoNum type="arabicPeriod"/>
            </a:pPr>
            <a:r>
              <a:rPr lang="en-US" sz="3000" dirty="0">
                <a:solidFill>
                  <a:srgbClr val="666666"/>
                </a:solidFill>
              </a:rPr>
              <a:t>Rehearse</a:t>
            </a:r>
          </a:p>
          <a:p>
            <a:pPr marL="342900" indent="-342900">
              <a:spcBef>
                <a:spcPts val="400"/>
              </a:spcBef>
              <a:spcAft>
                <a:spcPts val="400"/>
              </a:spcAft>
              <a:buAutoNum type="arabicPeriod"/>
            </a:pPr>
            <a:r>
              <a:rPr lang="en-US" altLang="en-US" sz="3000" dirty="0">
                <a:solidFill>
                  <a:srgbClr val="666666"/>
                </a:solidFill>
              </a:rPr>
              <a:t>Be positive</a:t>
            </a:r>
            <a:endParaRPr lang="en-GB" sz="3000" b="1" dirty="0">
              <a:solidFill>
                <a:srgbClr val="666666"/>
              </a:solidFill>
            </a:endParaRPr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B9A8177D-0305-47CE-B998-81DB10F1DA7B}"/>
              </a:ext>
            </a:extLst>
          </p:cNvPr>
          <p:cNvSpPr txBox="1">
            <a:spLocks/>
          </p:cNvSpPr>
          <p:nvPr/>
        </p:nvSpPr>
        <p:spPr>
          <a:xfrm>
            <a:off x="491063" y="1000603"/>
            <a:ext cx="8195735" cy="800496"/>
          </a:xfrm>
          <a:prstGeom prst="rect">
            <a:avLst/>
          </a:prstGeom>
        </p:spPr>
        <p:txBody>
          <a:bodyPr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rgbClr val="5784CC"/>
                </a:solidFill>
                <a:latin typeface="Georgia"/>
                <a:ea typeface="+mj-ea"/>
                <a:cs typeface="+mj-cs"/>
              </a:defRPr>
            </a:lvl1pPr>
          </a:lstStyle>
          <a:p>
            <a:pPr algn="ctr"/>
            <a:r>
              <a:rPr lang="en-US" altLang="en-US" sz="3200" dirty="0"/>
              <a:t>Tips</a:t>
            </a:r>
            <a:r>
              <a:rPr lang="en-US" altLang="en-US" sz="3500" dirty="0"/>
              <a:t> for both oral &amp; poster presentations</a:t>
            </a:r>
          </a:p>
        </p:txBody>
      </p:sp>
    </p:spTree>
    <p:extLst>
      <p:ext uri="{BB962C8B-B14F-4D97-AF65-F5344CB8AC3E}">
        <p14:creationId xmlns:p14="http://schemas.microsoft.com/office/powerpoint/2010/main" val="15724509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8D08399-FF9C-41ED-83EC-85980FE9C2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03EF5-55F0-FA41-94DB-5ED6A0765696}" type="datetime1">
              <a:rPr lang="en-GB" smtClean="0"/>
              <a:t>28/02/2018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FDDB680-7B93-44F5-BB3C-CEC6DEA363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E27E096-3965-42D2-A738-1CFA3719D7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5</a:t>
            </a:fld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F2F5F41F-1CAB-4B19-95CB-06DBBF9B1D53}"/>
              </a:ext>
            </a:extLst>
          </p:cNvPr>
          <p:cNvSpPr txBox="1"/>
          <p:nvPr/>
        </p:nvSpPr>
        <p:spPr>
          <a:xfrm>
            <a:off x="778933" y="1299327"/>
            <a:ext cx="7687734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>
                <a:solidFill>
                  <a:srgbClr val="5784CC"/>
                </a:solidFill>
                <a:latin typeface="Georgia" panose="02040502050405020303" pitchFamily="18" charset="0"/>
              </a:rPr>
              <a:t>Task:</a:t>
            </a:r>
          </a:p>
          <a:p>
            <a:endParaRPr lang="en-GB" dirty="0"/>
          </a:p>
          <a:p>
            <a:r>
              <a:rPr lang="en-GB" sz="2800" dirty="0">
                <a:solidFill>
                  <a:srgbClr val="5784C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Groups O: </a:t>
            </a:r>
            <a:r>
              <a:rPr lang="en-GB" sz="28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Put together a checklist of useful tips for your mentees to help them prepare an oral presentation (think detail!) You have approx. 10 mins</a:t>
            </a:r>
          </a:p>
          <a:p>
            <a:endParaRPr lang="en-GB" sz="2800" dirty="0">
              <a:solidFill>
                <a:srgbClr val="666666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sz="2800" dirty="0">
                <a:solidFill>
                  <a:srgbClr val="5784CC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Groups P:</a:t>
            </a:r>
            <a:r>
              <a:rPr lang="en-GB" sz="28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Put together a checklist of useful tips for your mentees to help them prepare a poster presentation (think detail!) You have approx. 10 mins</a:t>
            </a:r>
            <a:endParaRPr lang="en-GB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021110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2C311EA-AD7C-4A8D-94F3-D43AB4B09C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03EF5-55F0-FA41-94DB-5ED6A0765696}" type="datetime1">
              <a:rPr lang="en-GB" smtClean="0"/>
              <a:t>28/02/2018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38586D9-0BC4-4297-A2A1-0A9B77932D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1C2542-D5C6-46C8-B078-B0A56555B6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6</a:t>
            </a:fld>
            <a:endParaRPr lang="en-US"/>
          </a:p>
        </p:txBody>
      </p:sp>
      <p:sp>
        <p:nvSpPr>
          <p:cNvPr id="5" name="Title 3">
            <a:extLst>
              <a:ext uri="{FF2B5EF4-FFF2-40B4-BE49-F238E27FC236}">
                <a16:creationId xmlns:a16="http://schemas.microsoft.com/office/drawing/2014/main" id="{E95510E7-3642-477F-AEAB-A2802E3FCD30}"/>
              </a:ext>
            </a:extLst>
          </p:cNvPr>
          <p:cNvSpPr txBox="1">
            <a:spLocks/>
          </p:cNvSpPr>
          <p:nvPr/>
        </p:nvSpPr>
        <p:spPr>
          <a:xfrm>
            <a:off x="725819" y="1727203"/>
            <a:ext cx="7772400" cy="4148667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rgbClr val="5784CC"/>
                </a:solidFill>
                <a:latin typeface="Georgia"/>
                <a:ea typeface="+mj-ea"/>
                <a:cs typeface="+mj-cs"/>
              </a:defRPr>
            </a:lvl1pPr>
          </a:lstStyle>
          <a:p>
            <a:r>
              <a:rPr lang="en-US" altLang="en-US" sz="3600" dirty="0"/>
              <a:t>A final tip for both oral and poster presentations</a:t>
            </a:r>
            <a:br>
              <a:rPr lang="en-US" altLang="en-US" sz="4000" dirty="0"/>
            </a:br>
            <a:br>
              <a:rPr lang="en-US" altLang="en-US" sz="3600" dirty="0"/>
            </a:br>
            <a:r>
              <a:rPr lang="en-US" altLang="en-US" sz="3200" dirty="0">
                <a:solidFill>
                  <a:srgbClr val="66666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Use the experience to enhance your future presentations, publications and research.</a:t>
            </a:r>
            <a:br>
              <a:rPr lang="en-US" altLang="en-US" sz="32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altLang="en-US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420335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75657"/>
            <a:ext cx="8229600" cy="616856"/>
          </a:xfrm>
        </p:spPr>
        <p:txBody>
          <a:bodyPr>
            <a:noAutofit/>
          </a:bodyPr>
          <a:lstStyle/>
          <a:p>
            <a:pPr algn="ctr"/>
            <a:r>
              <a:rPr lang="en-GB" sz="3600" dirty="0"/>
              <a:t>End of day or module review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608" y="2499824"/>
            <a:ext cx="8229600" cy="3518845"/>
          </a:xfrm>
        </p:spPr>
        <p:txBody>
          <a:bodyPr/>
          <a:lstStyle/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GB" dirty="0"/>
              <a:t>One thing that you have learned (blue)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GB" dirty="0"/>
              <a:t>One question that you have, related to what has been covered (lime green)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GB" dirty="0"/>
              <a:t>One suggestion as to how the training or logistics can be improved (yellow)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ED550DC9-6AB9-D448-9668-424CC2F97943}" type="datetime1">
              <a:rPr kumimoji="0" lang="en-GB" sz="900" b="0" i="0" u="none" strike="noStrike" kern="1200" cap="none" spc="0" normalizeH="0" baseline="0" noProof="0" smtClean="0">
                <a:ln>
                  <a:noFill/>
                </a:ln>
                <a:solidFill>
                  <a:srgbClr val="333333">
                    <a:tint val="75000"/>
                  </a:srgbClr>
                </a:solidFill>
                <a:effectLst/>
                <a:uLnTx/>
                <a:uFillTx/>
                <a:latin typeface="Georgia"/>
                <a:ea typeface="+mn-ea"/>
                <a:cs typeface="+mn-cs"/>
              </a:rPr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28/02/2018</a:t>
            </a:fld>
            <a:endParaRPr kumimoji="0" lang="en-US" sz="900" b="0" i="0" u="none" strike="noStrike" kern="1200" cap="none" spc="0" normalizeH="0" baseline="0" noProof="0">
              <a:ln>
                <a:noFill/>
              </a:ln>
              <a:solidFill>
                <a:srgbClr val="333333">
                  <a:tint val="75000"/>
                </a:srgbClr>
              </a:solidFill>
              <a:effectLst/>
              <a:uLnTx/>
              <a:uFillTx/>
              <a:latin typeface="Georgia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333333">
                  <a:tint val="75000"/>
                </a:srgbClr>
              </a:solidFill>
              <a:effectLst/>
              <a:uLnTx/>
              <a:uFillTx/>
              <a:latin typeface="Georgi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69539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>
          <a:xfrm>
            <a:off x="722313" y="4410393"/>
            <a:ext cx="7772400" cy="1500187"/>
          </a:xfrm>
        </p:spPr>
        <p:txBody>
          <a:bodyPr/>
          <a:lstStyle/>
          <a:p>
            <a:pPr algn="ctr"/>
            <a:br>
              <a:rPr lang="en-GB" dirty="0"/>
            </a:br>
            <a:r>
              <a:rPr lang="en-GB" dirty="0"/>
              <a:t>This work is licensed under a </a:t>
            </a:r>
            <a:r>
              <a:rPr lang="en-GB" dirty="0">
                <a:hlinkClick r:id="rId3"/>
              </a:rPr>
              <a:t>Creative Commons Attribution </a:t>
            </a:r>
            <a:r>
              <a:rPr lang="en-GB" dirty="0" err="1">
                <a:hlinkClick r:id="rId3"/>
              </a:rPr>
              <a:t>ShareAlike</a:t>
            </a:r>
            <a:r>
              <a:rPr lang="en-GB" dirty="0">
                <a:hlinkClick r:id="rId3"/>
              </a:rPr>
              <a:t> 4.0 International licence</a:t>
            </a:r>
            <a:r>
              <a:rPr lang="en-GB" dirty="0"/>
              <a:t>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550DC9-6AB9-D448-9668-424CC2F97943}" type="datetime1">
              <a:rPr lang="en-GB" smtClean="0"/>
              <a:t>28/02/2018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D33979-82CC-6440-B758-3F4758057F14}" type="slidenum">
              <a:rPr lang="en-US" smtClean="0"/>
              <a:t>8</a:t>
            </a:fld>
            <a:endParaRPr lang="en-US"/>
          </a:p>
        </p:txBody>
      </p:sp>
      <p:pic>
        <p:nvPicPr>
          <p:cNvPr id="1026" name="Picture 2">
            <a:hlinkClick r:id="rId4"/>
          </p:cNvPr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23073" y="4521201"/>
            <a:ext cx="1297854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" name="Picture 2">
            <a:hlinkClick r:id="rId4"/>
          </p:cNvPr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75967" y="6576892"/>
            <a:ext cx="549953" cy="19373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155759400"/>
      </p:ext>
    </p:extLst>
  </p:cSld>
  <p:clrMapOvr>
    <a:masterClrMapping/>
  </p:clrMapOvr>
</p:sld>
</file>

<file path=ppt/theme/theme1.xml><?xml version="1.0" encoding="utf-8"?>
<a:theme xmlns:a="http://schemas.openxmlformats.org/drawingml/2006/main" name="INASP 2016 Presentation">
  <a:themeElements>
    <a:clrScheme name="Custom 2">
      <a:dk1>
        <a:srgbClr val="333333"/>
      </a:dk1>
      <a:lt1>
        <a:srgbClr val="FFFFFF"/>
      </a:lt1>
      <a:dk2>
        <a:srgbClr val="333333"/>
      </a:dk2>
      <a:lt2>
        <a:srgbClr val="E5E5E5"/>
      </a:lt2>
      <a:accent1>
        <a:srgbClr val="008080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1BF8AB7BC9F88498265B0D007E443D5" ma:contentTypeVersion="13" ma:contentTypeDescription="Create a new document." ma:contentTypeScope="" ma:versionID="c65ce6b99abec671adc8adb63988ec5f">
  <xsd:schema xmlns:xsd="http://www.w3.org/2001/XMLSchema" xmlns:xs="http://www.w3.org/2001/XMLSchema" xmlns:p="http://schemas.microsoft.com/office/2006/metadata/properties" xmlns:ns1="http://schemas.microsoft.com/sharepoint/v3" xmlns:ns2="6d5e9546-d843-453c-90bd-be057f11fd4f" xmlns:ns3="9b05efd7-2e9e-457a-bcc6-d9301ea17797" targetNamespace="http://schemas.microsoft.com/office/2006/metadata/properties" ma:root="true" ma:fieldsID="7b0752ce67203d4fbd0243fa3b523cb7" ns1:_="" ns2:_="" ns3:_="">
    <xsd:import namespace="http://schemas.microsoft.com/sharepoint/v3"/>
    <xsd:import namespace="6d5e9546-d843-453c-90bd-be057f11fd4f"/>
    <xsd:import namespace="9b05efd7-2e9e-457a-bcc6-d9301ea1779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1:_ip_UnifiedCompliancePolicyProperties" minOccurs="0"/>
                <xsd:element ref="ns1:_ip_UnifiedCompliancePolicyUIAction" minOccurs="0"/>
                <xsd:element ref="ns2:MediaServiceAutoKeyPoints" minOccurs="0"/>
                <xsd:element ref="ns2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_ip_UnifiedCompliancePolicyProperties" ma:index="17" nillable="true" ma:displayName="Unified Compliance Policy Properties" ma:hidden="true" ma:internalName="_ip_UnifiedCompliancePolicyProperties">
      <xsd:simpleType>
        <xsd:restriction base="dms:Note"/>
      </xsd:simpleType>
    </xsd:element>
    <xsd:element name="_ip_UnifiedCompliancePolicyUIAction" ma:index="18" nillable="true" ma:displayName="Unified Compliance Policy UI Action" ma:hidden="true" ma:internalName="_ip_UnifiedCompliancePolicyUIAction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d5e9546-d843-453c-90bd-be057f11fd4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b05efd7-2e9e-457a-bcc6-d9301ea1779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ip_UnifiedCompliancePolicyUIAction xmlns="http://schemas.microsoft.com/sharepoint/v3" xsi:nil="true"/>
    <_ip_UnifiedCompliancePolicyProperties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1853CD71-5A35-49B2-B63C-178620A086B1}"/>
</file>

<file path=customXml/itemProps2.xml><?xml version="1.0" encoding="utf-8"?>
<ds:datastoreItem xmlns:ds="http://schemas.openxmlformats.org/officeDocument/2006/customXml" ds:itemID="{01A65AA7-F50C-4347-82ED-E1B6DB406158}"/>
</file>

<file path=customXml/itemProps3.xml><?xml version="1.0" encoding="utf-8"?>
<ds:datastoreItem xmlns:ds="http://schemas.openxmlformats.org/officeDocument/2006/customXml" ds:itemID="{6E6D2588-17D7-4842-9D6C-94019E7F78AF}"/>
</file>

<file path=docProps/app.xml><?xml version="1.0" encoding="utf-8"?>
<Properties xmlns="http://schemas.openxmlformats.org/officeDocument/2006/extended-properties" xmlns:vt="http://schemas.openxmlformats.org/officeDocument/2006/docPropsVTypes">
  <Template>INASP 2016 Presentation</Template>
  <TotalTime>3187</TotalTime>
  <Words>430</Words>
  <Application>Microsoft Office PowerPoint</Application>
  <PresentationFormat>On-screen Show (4:3)</PresentationFormat>
  <Paragraphs>61</Paragraphs>
  <Slides>8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Georgia</vt:lpstr>
      <vt:lpstr>INASP 2016 Presentation</vt:lpstr>
      <vt:lpstr>Effective Mentorship in Research Communication</vt:lpstr>
      <vt:lpstr>PowerPoint Presentation</vt:lpstr>
      <vt:lpstr>A – Preparing oral and poster       presentations  B – Communicating specialized information to the public    </vt:lpstr>
      <vt:lpstr>PowerPoint Presentation</vt:lpstr>
      <vt:lpstr>PowerPoint Presentation</vt:lpstr>
      <vt:lpstr>PowerPoint Presentation</vt:lpstr>
      <vt:lpstr>End of day or module review</vt:lpstr>
      <vt:lpstr>PowerPoint Presentation</vt:lpstr>
    </vt:vector>
  </TitlesOfParts>
  <Company>INASP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Training of Trainers Workshop</dc:title>
  <dc:creator>Annelise Dennis</dc:creator>
  <cp:lastModifiedBy>Annelise Dennis</cp:lastModifiedBy>
  <cp:revision>216</cp:revision>
  <cp:lastPrinted>2018-02-02T12:12:20Z</cp:lastPrinted>
  <dcterms:created xsi:type="dcterms:W3CDTF">2016-10-26T10:34:56Z</dcterms:created>
  <dcterms:modified xsi:type="dcterms:W3CDTF">2018-02-28T11:16:01Z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0x01010081BF8AB7BC9F88498265B0D007E443D5</vt:lpwstr>
  </property>
</Properties>
</file>

<file path=docProps/thumbnail.jpeg>
</file>