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revisionInfo.xml" ContentType="application/vnd.ms-powerpoint.revisioninfo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1" r:id="rId3"/>
    <p:sldId id="262" r:id="rId4"/>
    <p:sldId id="270" r:id="rId5"/>
    <p:sldId id="278" r:id="rId6"/>
    <p:sldId id="274" r:id="rId7"/>
    <p:sldId id="275" r:id="rId8"/>
    <p:sldId id="276" r:id="rId9"/>
    <p:sldId id="277" r:id="rId10"/>
    <p:sldId id="280" r:id="rId11"/>
    <p:sldId id="257" r:id="rId12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ffice 2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5784CC"/>
    <a:srgbClr val="000000"/>
    <a:srgbClr val="1AFFFF"/>
    <a:srgbClr val="FFFFFF"/>
    <a:srgbClr val="E5E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04" autoAdjust="0"/>
    <p:restoredTop sz="97869" autoAdjust="0"/>
  </p:normalViewPr>
  <p:slideViewPr>
    <p:cSldViewPr snapToGrid="0" snapToObjects="1">
      <p:cViewPr varScale="1">
        <p:scale>
          <a:sx n="70" d="100"/>
          <a:sy n="70" d="100"/>
        </p:scale>
        <p:origin x="144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30" d="100"/>
          <a:sy n="130" d="100"/>
        </p:scale>
        <p:origin x="-1446" y="33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B85EE-53BF-8142-88AE-B1ADA6DC59E8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95408"/>
            <a:ext cx="6200495" cy="5350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z="1000" dirty="0"/>
              <a:t>This work is licensed under a Creative Commons Attribution-</a:t>
            </a:r>
            <a:r>
              <a:rPr lang="en-GB" sz="1000" dirty="0" err="1"/>
              <a:t>ShareAlike</a:t>
            </a:r>
            <a:r>
              <a:rPr lang="en-GB" sz="1000" dirty="0"/>
              <a:t> 3.0 </a:t>
            </a:r>
            <a:r>
              <a:rPr lang="en-GB" sz="1000" dirty="0" err="1"/>
              <a:t>Unported</a:t>
            </a:r>
            <a:r>
              <a:rPr lang="en-GB" sz="1000" dirty="0"/>
              <a:t> License.</a:t>
            </a:r>
          </a:p>
          <a:p>
            <a:r>
              <a:rPr lang="en-GB" sz="1000" dirty="0"/>
              <a:t>http://creativecommons.org/licenses/by-sa/3.0/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200494" y="9197642"/>
            <a:ext cx="53371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BA4F4-B25B-A641-B63E-5F84226EF5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6283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D8533-B7A0-3247-9F7E-05C10199060A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16035"/>
            <a:ext cx="612146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aseline="0"/>
            </a:lvl1pPr>
          </a:lstStyle>
          <a:p>
            <a:r>
              <a:rPr lang="en-GB" dirty="0"/>
              <a:t>This work is licensed under a Creative Commons Attribution-</a:t>
            </a:r>
            <a:r>
              <a:rPr lang="en-GB" dirty="0" err="1"/>
              <a:t>ShareAlike</a:t>
            </a:r>
            <a:r>
              <a:rPr lang="en-GB" dirty="0"/>
              <a:t> 3.0 </a:t>
            </a:r>
            <a:r>
              <a:rPr lang="en-GB" dirty="0" err="1"/>
              <a:t>Unported</a:t>
            </a:r>
            <a:r>
              <a:rPr lang="en-GB" dirty="0"/>
              <a:t> License.</a:t>
            </a:r>
          </a:p>
          <a:p>
            <a:r>
              <a:rPr lang="en-GB" dirty="0"/>
              <a:t>http://creativecommons.org/licenses/by-sa/3.0/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121461" y="9323928"/>
            <a:ext cx="612743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3B231-3D70-2A4C-A0C2-A57463CF59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8227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are free to: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copy and redistribute the material in any medium or format 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Adapt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remix, transform, and build upon the material for any purpose, even commercially.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licensor cannot revoke these freedoms as long as you follow the license terms.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 the following terms: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Attribution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must give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appropriate credit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provide a link to the license, and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indicate if changes were made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You may do so in any reasonable manner, but not in any way that suggests the licensor endorses you or your use. </a:t>
            </a:r>
          </a:p>
          <a:p>
            <a:pPr lvl="0"/>
            <a:r>
              <a:rPr lang="en-GB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ShareAlike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If you remix, transform, or build upon the material, you must distribute your contributions under the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same license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the original. 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additional restrictions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may not apply legal terms or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technological measures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legally restrict others from doing anything the license permits. 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Notices: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do not have to comply with the license for elements of the material in the public domain or where your use is permitted by an applicable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exception or limitation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warranties are given. The license may not give you all of the permissions necessary for your intended use. For example, other rights such as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publicity, privacy, or moral rights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may limit how you use the material. </a:t>
            </a:r>
          </a:p>
          <a:p>
            <a:endParaRPr lang="en-GB" dirty="0"/>
          </a:p>
          <a:p>
            <a:r>
              <a:rPr lang="en-GB" dirty="0"/>
              <a:t>https://creativecommons.org/licenses/by-sa/4.0/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3B231-3D70-2A4C-A0C2-A57463CF59E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70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7649-C105-F645-A7D2-78524A18A7C0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853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02639"/>
            <a:ext cx="5486400" cy="39249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E9C1-73B9-D640-B60D-1D40C8CE46B7}" type="datetime1">
              <a:rPr lang="en-GB" smtClean="0"/>
              <a:t>28/02/2018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76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1BF5-B5F0-6F4C-9383-67EE262C153F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234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92480"/>
            <a:ext cx="2057400" cy="533368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92480"/>
            <a:ext cx="6019800" cy="5333683"/>
          </a:xfrm>
          <a:prstGeom prst="rect">
            <a:avLst/>
          </a:prstGeom>
        </p:spPr>
        <p:txBody>
          <a:bodyPr vert="eaVert"/>
          <a:lstStyle>
            <a:lvl1pPr>
              <a:defRPr b="0"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E0B7-A939-1F40-A9CB-C349DD62A6BA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12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5577-C91D-3E47-9087-B82B92BEEFC7}" type="datetime1">
              <a:rPr lang="en-GB" smtClean="0"/>
              <a:pPr/>
              <a:t>28/02/2018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863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96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B232E-74DB-E24B-9EAB-2535BABDB41E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44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728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8E2-23A5-694E-9E68-C2DB70D40063}" type="datetime1">
              <a:rPr lang="en-GB" smtClean="0"/>
              <a:t>28/02/2018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40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6640"/>
            <a:ext cx="4040188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56640"/>
            <a:ext cx="4041775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951C-878C-A942-B133-AA84357AF460}" type="datetime1">
              <a:rPr lang="en-GB" smtClean="0"/>
              <a:t>28/02/2018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3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38DA0-3256-8447-85C7-9D17E5BDDE40}" type="datetime1">
              <a:rPr lang="en-GB" smtClean="0"/>
              <a:t>28/02/2018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5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96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8295"/>
            <a:ext cx="3008313" cy="766025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92480"/>
            <a:ext cx="5111750" cy="533368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666666"/>
                </a:solidFill>
              </a:defRPr>
            </a:lvl1pPr>
            <a:lvl2pPr>
              <a:defRPr sz="2800">
                <a:solidFill>
                  <a:srgbClr val="666666"/>
                </a:solidFill>
              </a:defRPr>
            </a:lvl2pPr>
            <a:lvl3pPr>
              <a:defRPr sz="2400">
                <a:solidFill>
                  <a:srgbClr val="666666"/>
                </a:solidFill>
              </a:defRPr>
            </a:lvl3pPr>
            <a:lvl4pPr>
              <a:defRPr sz="2000">
                <a:solidFill>
                  <a:srgbClr val="666666"/>
                </a:solidFill>
              </a:defRPr>
            </a:lvl4pPr>
            <a:lvl5pPr>
              <a:defRPr sz="2000">
                <a:solidFill>
                  <a:srgbClr val="666666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4321"/>
            <a:ext cx="3008313" cy="45818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9CB5-4D37-9B4B-B96A-BB8701A24712}" type="datetime1">
              <a:rPr lang="en-GB" smtClean="0"/>
              <a:t>28/02/2018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creativecommons.org/licenses/by-sa/4.0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093" y="147187"/>
            <a:ext cx="6697137" cy="90473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90800" y="64727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20CB5577-C91D-3E47-9087-B82B92BEEFC7}" type="datetime1">
              <a:rPr lang="en-GB" smtClean="0"/>
              <a:pPr/>
              <a:t>28/02/2018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18228" y="64727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2574" y="6472763"/>
            <a:ext cx="684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029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5784CC"/>
          </a:solidFill>
          <a:latin typeface="Georgia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-sa/4.0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manualofstyle.com/" TargetMode="External"/><Relationship Id="rId2" Type="http://schemas.openxmlformats.org/officeDocument/2006/relationships/hyperlink" Target="http://www.councilscienceeditors.org/publications/scientific-style-and-format/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apastyle.org/manual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0"/>
          <p:cNvSpPr>
            <a:spLocks noGrp="1"/>
          </p:cNvSpPr>
          <p:nvPr>
            <p:ph type="ctrTitle"/>
          </p:nvPr>
        </p:nvSpPr>
        <p:spPr>
          <a:xfrm>
            <a:off x="690880" y="2593667"/>
            <a:ext cx="7279413" cy="1459719"/>
          </a:xfrm>
        </p:spPr>
        <p:txBody>
          <a:bodyPr>
            <a:noAutofit/>
          </a:bodyPr>
          <a:lstStyle/>
          <a:p>
            <a:r>
              <a:rPr lang="en-US" dirty="0"/>
              <a:t>Effective Mentorship in Research Communication</a:t>
            </a:r>
            <a:endParaRPr lang="en-US" b="1" dirty="0">
              <a:solidFill>
                <a:srgbClr val="5784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130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5657"/>
            <a:ext cx="8229600" cy="616856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End of day or module review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2472528"/>
            <a:ext cx="8229600" cy="3518845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thing that you have learned (blue)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question that you have, related to what has been covered (lime green)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suggestion as to how the training or logistics can be improved (yellow)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28/02/2018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953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4410393"/>
            <a:ext cx="7772400" cy="1500187"/>
          </a:xfrm>
        </p:spPr>
        <p:txBody>
          <a:bodyPr/>
          <a:lstStyle/>
          <a:p>
            <a:pPr algn="ctr"/>
            <a:br>
              <a:rPr lang="en-GB" dirty="0"/>
            </a:br>
            <a:r>
              <a:rPr lang="en-GB" dirty="0"/>
              <a:t>This work is licensed under a </a:t>
            </a:r>
            <a:r>
              <a:rPr lang="en-GB" dirty="0">
                <a:hlinkClick r:id="rId3"/>
              </a:rPr>
              <a:t>Creative Commons Attribution </a:t>
            </a:r>
            <a:r>
              <a:rPr lang="en-GB" dirty="0" err="1">
                <a:hlinkClick r:id="rId3"/>
              </a:rPr>
              <a:t>ShareAlike</a:t>
            </a:r>
            <a:r>
              <a:rPr lang="en-GB" dirty="0">
                <a:hlinkClick r:id="rId3"/>
              </a:rPr>
              <a:t> 4.0 International licence</a:t>
            </a:r>
            <a:r>
              <a:rPr lang="en-GB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11</a:t>
            </a:fld>
            <a:endParaRPr lang="en-US"/>
          </a:p>
        </p:txBody>
      </p:sp>
      <p:pic>
        <p:nvPicPr>
          <p:cNvPr id="1026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073" y="4521201"/>
            <a:ext cx="129785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759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DBB415B-AD77-4F12-9A90-0806FC35C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304" y="1159083"/>
            <a:ext cx="8229600" cy="5313680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GB" sz="11100" dirty="0">
                <a:solidFill>
                  <a:srgbClr val="5784CC"/>
                </a:solidFill>
                <a:latin typeface="Georgia" panose="02040502050405020303" pitchFamily="18" charset="0"/>
              </a:rPr>
              <a:t>Learning contract</a:t>
            </a:r>
          </a:p>
          <a:p>
            <a:pPr>
              <a:spcAft>
                <a:spcPts val="500"/>
              </a:spcAft>
            </a:pPr>
            <a:r>
              <a:rPr lang="en-GB" sz="9200" dirty="0"/>
              <a:t>Arrive on time and keep to time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Attend all sessions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Cell phones on silent - calls made on breaks</a:t>
            </a:r>
          </a:p>
          <a:p>
            <a:pPr>
              <a:spcAft>
                <a:spcPts val="500"/>
              </a:spcAft>
            </a:pPr>
            <a:r>
              <a:rPr lang="en-GB" sz="9200" dirty="0"/>
              <a:t>Respectful challenge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Actively participate in activities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Listen when others are speaking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Be responsible for our own learning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Respect confidentiality 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Support the learning </a:t>
            </a:r>
            <a:r>
              <a:rPr lang="en-GB" sz="9200"/>
              <a:t>of others</a:t>
            </a:r>
            <a:r>
              <a:rPr lang="en-GB" sz="8000" dirty="0"/>
              <a:t>	</a:t>
            </a:r>
            <a:r>
              <a:rPr lang="en-GB" sz="5800" b="1" dirty="0"/>
              <a:t>		</a:t>
            </a:r>
            <a:endParaRPr lang="en-US" sz="5800" dirty="0"/>
          </a:p>
        </p:txBody>
      </p:sp>
    </p:spTree>
    <p:extLst>
      <p:ext uri="{BB962C8B-B14F-4D97-AF65-F5344CB8AC3E}">
        <p14:creationId xmlns:p14="http://schemas.microsoft.com/office/powerpoint/2010/main" val="147649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3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2CC8F9-8861-433A-8C19-C7606AFE6564}"/>
              </a:ext>
            </a:extLst>
          </p:cNvPr>
          <p:cNvSpPr txBox="1"/>
          <p:nvPr/>
        </p:nvSpPr>
        <p:spPr>
          <a:xfrm>
            <a:off x="532262" y="2251880"/>
            <a:ext cx="825689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>
                <a:solidFill>
                  <a:srgbClr val="5784CC"/>
                </a:solidFill>
                <a:latin typeface="Georgia" panose="02040502050405020303" pitchFamily="18" charset="0"/>
              </a:rPr>
              <a:t>Module 4:</a:t>
            </a:r>
            <a:endParaRPr lang="en-GB" sz="4000" dirty="0">
              <a:solidFill>
                <a:srgbClr val="5784CC"/>
              </a:solidFill>
              <a:latin typeface="Georgia" panose="02040502050405020303" pitchFamily="18" charset="0"/>
            </a:endParaRPr>
          </a:p>
          <a:p>
            <a:endParaRPr lang="en-GB" dirty="0">
              <a:solidFill>
                <a:srgbClr val="5784CC"/>
              </a:solidFill>
              <a:latin typeface="Georgia" panose="02040502050405020303" pitchFamily="18" charset="0"/>
            </a:endParaRPr>
          </a:p>
          <a:p>
            <a:r>
              <a:rPr lang="en-GB" sz="4000" dirty="0">
                <a:solidFill>
                  <a:srgbClr val="5784CC"/>
                </a:solidFill>
                <a:latin typeface="Georgia" panose="02040502050405020303" pitchFamily="18" charset="0"/>
              </a:rPr>
              <a:t>Helping a mentee approach a writing project</a:t>
            </a:r>
          </a:p>
        </p:txBody>
      </p:sp>
    </p:spTree>
    <p:extLst>
      <p:ext uri="{BB962C8B-B14F-4D97-AF65-F5344CB8AC3E}">
        <p14:creationId xmlns:p14="http://schemas.microsoft.com/office/powerpoint/2010/main" val="3640779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DB01F6-7A13-45C3-A8F3-D3DBA9ABC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AE6696-3088-43A6-85CC-760F5C23C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A3165-37D8-4152-B866-EFA3E07E5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4961235-A3FC-4E59-8FAB-417E28781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334" y="1321819"/>
            <a:ext cx="8229600" cy="660397"/>
          </a:xfrm>
        </p:spPr>
        <p:txBody>
          <a:bodyPr>
            <a:noAutofit/>
          </a:bodyPr>
          <a:lstStyle/>
          <a:p>
            <a:pPr algn="ctr"/>
            <a:r>
              <a:rPr lang="en-US" altLang="en-US" sz="3600" dirty="0"/>
              <a:t>Mentoring others in their writing</a:t>
            </a:r>
            <a:br>
              <a:rPr lang="en-US" altLang="en-US" sz="3600" dirty="0"/>
            </a:br>
            <a:endParaRPr lang="en-US" altLang="en-US" sz="3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CE4344-1631-4AB1-9054-9E5C5C595890}"/>
              </a:ext>
            </a:extLst>
          </p:cNvPr>
          <p:cNvSpPr txBox="1"/>
          <p:nvPr/>
        </p:nvSpPr>
        <p:spPr>
          <a:xfrm>
            <a:off x="423334" y="2210937"/>
            <a:ext cx="837947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…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1689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28/02/2018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33979-82CC-6440-B758-3F4758057F14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2CC8F9-8861-433A-8C19-C7606AFE6564}"/>
              </a:ext>
            </a:extLst>
          </p:cNvPr>
          <p:cNvSpPr txBox="1"/>
          <p:nvPr/>
        </p:nvSpPr>
        <p:spPr>
          <a:xfrm>
            <a:off x="559558" y="1419370"/>
            <a:ext cx="8256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5784CC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Approaching a writing project: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2B8654-83A6-43A1-B7AA-7CE8CCB4E557}"/>
              </a:ext>
            </a:extLst>
          </p:cNvPr>
          <p:cNvSpPr txBox="1"/>
          <p:nvPr/>
        </p:nvSpPr>
        <p:spPr>
          <a:xfrm>
            <a:off x="655093" y="2486015"/>
            <a:ext cx="67146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Establishing the mindset (attitude)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Knowing the ethics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Preparing to write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Doing the writing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Revising your work</a:t>
            </a:r>
          </a:p>
        </p:txBody>
      </p:sp>
    </p:spTree>
    <p:extLst>
      <p:ext uri="{BB962C8B-B14F-4D97-AF65-F5344CB8AC3E}">
        <p14:creationId xmlns:p14="http://schemas.microsoft.com/office/powerpoint/2010/main" val="1458964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3DDA83-AB3C-49C9-9F53-10FC9BCE1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99D07B-E2F9-41AE-B71D-66D692BC4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40F1AB-E19A-4733-8A99-5516C3834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7AA9731-A796-4F7E-BFCC-63F7E9AFE5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000" y="1820472"/>
            <a:ext cx="8435208" cy="4607623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500" dirty="0"/>
              <a:t>Receiving suggestions to revise one’s work can be upsetting. However, after reflection, we often realize that at least some of the suggestions are useful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500" dirty="0"/>
              <a:t>Think of a time that an editor, peer reviewer, or professor suggested some revisions in your writing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500" dirty="0">
                <a:solidFill>
                  <a:srgbClr val="5784CC"/>
                </a:solidFill>
              </a:rPr>
              <a:t>How did you feel at first? How did you feel later, after you had the opportunity to reflect on the suggestions?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500" dirty="0">
                <a:solidFill>
                  <a:srgbClr val="5784CC"/>
                </a:solidFill>
              </a:rPr>
              <a:t>What conclusions can you draw which would be useful for a prospective mentee?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1DF35D-9049-4E62-B555-A51C9DFBC4C2}"/>
              </a:ext>
            </a:extLst>
          </p:cNvPr>
          <p:cNvSpPr txBox="1"/>
          <p:nvPr/>
        </p:nvSpPr>
        <p:spPr>
          <a:xfrm>
            <a:off x="423338" y="1112699"/>
            <a:ext cx="787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5784CC"/>
                </a:solidFill>
                <a:latin typeface="Georgia" panose="02040502050405020303" pitchFamily="18" charset="0"/>
              </a:rPr>
              <a:t>Establishing the mindset (attitude)</a:t>
            </a:r>
          </a:p>
          <a:p>
            <a:pPr algn="ctr"/>
            <a:endParaRPr lang="en-GB" sz="1200" dirty="0">
              <a:solidFill>
                <a:srgbClr val="5784CC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175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EE126B-274D-4608-AEC5-75005E138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F61C36-3977-4DE6-8232-D7694DAE3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8029A-0812-40EE-A198-CE8ED1745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CCC0DB4-FC81-4FE8-9E15-E97AC8AB3147}"/>
              </a:ext>
            </a:extLst>
          </p:cNvPr>
          <p:cNvSpPr txBox="1">
            <a:spLocks/>
          </p:cNvSpPr>
          <p:nvPr/>
        </p:nvSpPr>
        <p:spPr>
          <a:xfrm>
            <a:off x="2590800" y="64727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eorgi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550DC9-6AB9-D448-9668-424CC2F97943}" type="datetime1">
              <a:rPr lang="en-GB" smtClean="0"/>
              <a:pPr/>
              <a:t>28/02/2018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259A59E-5BDB-4D4D-B068-40CB634A60ED}"/>
              </a:ext>
            </a:extLst>
          </p:cNvPr>
          <p:cNvSpPr txBox="1">
            <a:spLocks/>
          </p:cNvSpPr>
          <p:nvPr/>
        </p:nvSpPr>
        <p:spPr>
          <a:xfrm>
            <a:off x="8002574" y="6472763"/>
            <a:ext cx="684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eorgi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D33979-82CC-6440-B758-3F4758057F14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3DB7B0C-EB60-467A-8D9B-80A904655284}"/>
              </a:ext>
            </a:extLst>
          </p:cNvPr>
          <p:cNvGrpSpPr/>
          <p:nvPr/>
        </p:nvGrpSpPr>
        <p:grpSpPr>
          <a:xfrm>
            <a:off x="507999" y="991463"/>
            <a:ext cx="8189593" cy="5498239"/>
            <a:chOff x="507999" y="991463"/>
            <a:chExt cx="8189593" cy="5498239"/>
          </a:xfrm>
        </p:grpSpPr>
        <p:sp>
          <p:nvSpPr>
            <p:cNvPr id="9" name="Trapezoid 8">
              <a:extLst>
                <a:ext uri="{FF2B5EF4-FFF2-40B4-BE49-F238E27FC236}">
                  <a16:creationId xmlns:a16="http://schemas.microsoft.com/office/drawing/2014/main" id="{91A7E69E-4798-46C0-A418-366323D5BC40}"/>
                </a:ext>
              </a:extLst>
            </p:cNvPr>
            <p:cNvSpPr/>
            <p:nvPr/>
          </p:nvSpPr>
          <p:spPr>
            <a:xfrm>
              <a:off x="507999" y="991463"/>
              <a:ext cx="8161855" cy="735738"/>
            </a:xfrm>
            <a:prstGeom prst="trapezoid">
              <a:avLst/>
            </a:prstGeom>
            <a:solidFill>
              <a:schemeClr val="bg1"/>
            </a:solidFill>
            <a:ln>
              <a:solidFill>
                <a:srgbClr val="5784C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4FC93E6-83B7-461C-B309-EDD9BFCE043F}"/>
                </a:ext>
              </a:extLst>
            </p:cNvPr>
            <p:cNvSpPr txBox="1"/>
            <p:nvPr/>
          </p:nvSpPr>
          <p:spPr>
            <a:xfrm>
              <a:off x="2006470" y="1079414"/>
              <a:ext cx="51985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en-US" sz="3600" dirty="0">
                  <a:solidFill>
                    <a:srgbClr val="5784CC"/>
                  </a:solidFill>
                  <a:latin typeface="Georgia" panose="02040502050405020303" pitchFamily="18" charset="0"/>
                  <a:cs typeface="Arial" charset="0"/>
                </a:rPr>
                <a:t>Knowing the Ethics</a:t>
              </a:r>
              <a:endParaRPr lang="en-GB" sz="3600" dirty="0">
                <a:solidFill>
                  <a:srgbClr val="5784CC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ADC9C61-E778-40BF-8505-47FCB1B06BAA}"/>
                </a:ext>
              </a:extLst>
            </p:cNvPr>
            <p:cNvSpPr/>
            <p:nvPr/>
          </p:nvSpPr>
          <p:spPr>
            <a:xfrm>
              <a:off x="508000" y="1727198"/>
              <a:ext cx="1179857" cy="4745566"/>
            </a:xfrm>
            <a:prstGeom prst="rect">
              <a:avLst/>
            </a:prstGeom>
            <a:solidFill>
              <a:srgbClr val="5784CC"/>
            </a:solidFill>
            <a:ln>
              <a:solidFill>
                <a:srgbClr val="5784C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130F396-0D06-4121-8820-2CA31FE991E2}"/>
                </a:ext>
              </a:extLst>
            </p:cNvPr>
            <p:cNvSpPr txBox="1"/>
            <p:nvPr/>
          </p:nvSpPr>
          <p:spPr>
            <a:xfrm>
              <a:off x="776230" y="1727197"/>
              <a:ext cx="615553" cy="472863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altLang="en-US" sz="2800" b="1" dirty="0">
                  <a:solidFill>
                    <a:schemeClr val="bg1"/>
                  </a:solidFill>
                  <a:latin typeface="Arial Black" panose="020B0A04020102020204" pitchFamily="34" charset="0"/>
                  <a:cs typeface="Arial" charset="0"/>
                </a:rPr>
                <a:t>Authenticity</a:t>
              </a:r>
              <a:endParaRPr lang="en-GB" sz="28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9134DAE-230D-4568-843F-2D714CDD84E1}"/>
                </a:ext>
              </a:extLst>
            </p:cNvPr>
            <p:cNvSpPr/>
            <p:nvPr/>
          </p:nvSpPr>
          <p:spPr>
            <a:xfrm>
              <a:off x="1981195" y="1727201"/>
              <a:ext cx="1179857" cy="4745566"/>
            </a:xfrm>
            <a:prstGeom prst="rect">
              <a:avLst/>
            </a:prstGeom>
            <a:solidFill>
              <a:srgbClr val="5784CC"/>
            </a:solidFill>
            <a:ln>
              <a:solidFill>
                <a:srgbClr val="5784C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445F487-852A-4787-B694-F6FDA611F0C4}"/>
                </a:ext>
              </a:extLst>
            </p:cNvPr>
            <p:cNvSpPr txBox="1"/>
            <p:nvPr/>
          </p:nvSpPr>
          <p:spPr>
            <a:xfrm>
              <a:off x="2249425" y="1727201"/>
              <a:ext cx="615553" cy="472863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altLang="en-US" sz="2800" b="1" dirty="0">
                  <a:solidFill>
                    <a:schemeClr val="bg1"/>
                  </a:solidFill>
                  <a:latin typeface="Arial Black" panose="020B0A04020102020204" pitchFamily="34" charset="0"/>
                  <a:cs typeface="Arial" charset="0"/>
                </a:rPr>
                <a:t>Accuracy</a:t>
              </a:r>
              <a:endParaRPr lang="en-GB" sz="28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160E93F-E1A0-4CC3-AA78-31621F3FCDD3}"/>
                </a:ext>
              </a:extLst>
            </p:cNvPr>
            <p:cNvSpPr/>
            <p:nvPr/>
          </p:nvSpPr>
          <p:spPr>
            <a:xfrm>
              <a:off x="3488260" y="1727201"/>
              <a:ext cx="1117600" cy="4745565"/>
            </a:xfrm>
            <a:prstGeom prst="rect">
              <a:avLst/>
            </a:prstGeom>
            <a:solidFill>
              <a:srgbClr val="5784CC"/>
            </a:solidFill>
            <a:ln>
              <a:solidFill>
                <a:srgbClr val="5784C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8CF8233-408A-4161-B16C-1C71D0BC4BEA}"/>
                </a:ext>
              </a:extLst>
            </p:cNvPr>
            <p:cNvSpPr txBox="1"/>
            <p:nvPr/>
          </p:nvSpPr>
          <p:spPr>
            <a:xfrm>
              <a:off x="3722623" y="1727201"/>
              <a:ext cx="615553" cy="4728633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sz="2800" b="1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Originality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888C1FF-2632-4F58-9A6D-0B780174561C}"/>
                </a:ext>
              </a:extLst>
            </p:cNvPr>
            <p:cNvSpPr/>
            <p:nvPr/>
          </p:nvSpPr>
          <p:spPr>
            <a:xfrm>
              <a:off x="4893715" y="1727201"/>
              <a:ext cx="974560" cy="4762501"/>
            </a:xfrm>
            <a:prstGeom prst="rect">
              <a:avLst/>
            </a:prstGeom>
            <a:solidFill>
              <a:srgbClr val="5784CC"/>
            </a:solidFill>
            <a:ln>
              <a:solidFill>
                <a:srgbClr val="5784C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0747041-0E1E-4628-999A-DEE7569340BA}"/>
                </a:ext>
              </a:extLst>
            </p:cNvPr>
            <p:cNvSpPr txBox="1"/>
            <p:nvPr/>
          </p:nvSpPr>
          <p:spPr>
            <a:xfrm>
              <a:off x="5128078" y="1744137"/>
              <a:ext cx="615553" cy="4728633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sz="2800" b="1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Credit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17C1ECE-D962-4CD8-A69D-F6BF7DFB7541}"/>
                </a:ext>
              </a:extLst>
            </p:cNvPr>
            <p:cNvSpPr/>
            <p:nvPr/>
          </p:nvSpPr>
          <p:spPr>
            <a:xfrm>
              <a:off x="6163710" y="1727201"/>
              <a:ext cx="1117600" cy="4762501"/>
            </a:xfrm>
            <a:prstGeom prst="rect">
              <a:avLst/>
            </a:prstGeom>
            <a:solidFill>
              <a:srgbClr val="5784CC"/>
            </a:solidFill>
            <a:ln>
              <a:solidFill>
                <a:srgbClr val="5784C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4537FE8-382B-4BD9-B4D1-232A1917EBDC}"/>
                </a:ext>
              </a:extLst>
            </p:cNvPr>
            <p:cNvSpPr txBox="1"/>
            <p:nvPr/>
          </p:nvSpPr>
          <p:spPr>
            <a:xfrm>
              <a:off x="6245676" y="1744137"/>
              <a:ext cx="1046440" cy="4728633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sz="2800" b="1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Ethical</a:t>
              </a:r>
              <a:r>
                <a:rPr lang="en-GB" sz="2800" b="1" dirty="0">
                  <a:solidFill>
                    <a:srgbClr val="5784CC"/>
                  </a:solidFill>
                  <a:latin typeface="Arial Black" panose="020B0A04020102020204" pitchFamily="34" charset="0"/>
                </a:rPr>
                <a:t> </a:t>
              </a:r>
              <a:r>
                <a:rPr lang="en-GB" sz="2800" b="1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treatment of humans &amp; animals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0A44897-5ED2-4A00-94EB-002626916241}"/>
                </a:ext>
              </a:extLst>
            </p:cNvPr>
            <p:cNvSpPr/>
            <p:nvPr/>
          </p:nvSpPr>
          <p:spPr>
            <a:xfrm>
              <a:off x="7552254" y="1727201"/>
              <a:ext cx="1117600" cy="4762501"/>
            </a:xfrm>
            <a:prstGeom prst="rect">
              <a:avLst/>
            </a:prstGeom>
            <a:solidFill>
              <a:srgbClr val="5784CC"/>
            </a:solidFill>
            <a:ln>
              <a:solidFill>
                <a:srgbClr val="5784C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E731E4F-21A8-4680-A8DD-B4BD5988C5D9}"/>
                </a:ext>
              </a:extLst>
            </p:cNvPr>
            <p:cNvSpPr txBox="1"/>
            <p:nvPr/>
          </p:nvSpPr>
          <p:spPr>
            <a:xfrm>
              <a:off x="7651152" y="1727201"/>
              <a:ext cx="1046440" cy="4745569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sz="2800" b="1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Disclosure of conflict</a:t>
              </a:r>
              <a:r>
                <a:rPr lang="en-GB" sz="2800" b="1" dirty="0">
                  <a:solidFill>
                    <a:srgbClr val="5784CC"/>
                  </a:solidFill>
                  <a:latin typeface="Arial Black" panose="020B0A04020102020204" pitchFamily="34" charset="0"/>
                </a:rPr>
                <a:t> </a:t>
              </a:r>
              <a:r>
                <a:rPr lang="en-GB" sz="2800" b="1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of interest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7001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E2A9BB-2D96-4A37-8F2A-FF588765E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6230C-1AAD-44B4-9CD7-FAB46C0FA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1ECF7-D9AE-4942-BF19-AEA5B1BF4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8</a:t>
            </a:fld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583F91F-67DC-4315-A9B4-076FBDAFD0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887105"/>
            <a:ext cx="8229600" cy="72932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3600" dirty="0">
                <a:latin typeface="Georgia" panose="02040502050405020303" pitchFamily="18" charset="0"/>
                <a:cs typeface="Arial" charset="0"/>
              </a:rPr>
              <a:t>Preparing to write</a:t>
            </a:r>
            <a:r>
              <a:rPr lang="en-US" altLang="en-US" sz="3600" dirty="0">
                <a:latin typeface="Georgia" panose="02040502050405020303" pitchFamily="18" charset="0"/>
              </a:rPr>
              <a:t>	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5367523-A7AF-4460-8D8D-79F1B7F4B52F}"/>
              </a:ext>
            </a:extLst>
          </p:cNvPr>
          <p:cNvSpPr txBox="1">
            <a:spLocks noChangeArrowheads="1"/>
          </p:cNvSpPr>
          <p:nvPr/>
        </p:nvSpPr>
        <p:spPr>
          <a:xfrm>
            <a:off x="459608" y="1616432"/>
            <a:ext cx="8229600" cy="457307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/>
              <a:t>Use published items as models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/>
              <a:t>Obtain and review instructions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/>
              <a:t>Perhaps consult a style manual - for example: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>
                <a:hlinkClick r:id="rId2"/>
              </a:rPr>
              <a:t>Scientific Style and Format</a:t>
            </a:r>
            <a:endParaRPr lang="en-US" dirty="0"/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>
                <a:hlinkClick r:id="rId3"/>
              </a:rPr>
              <a:t>AMA (American Medical Association) Manual of Style</a:t>
            </a:r>
            <a:endParaRPr lang="en-US" dirty="0"/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>
                <a:hlinkClick r:id="rId4"/>
              </a:rPr>
              <a:t>Publication Manual of the American Psychological Association</a:t>
            </a:r>
            <a:endParaRPr lang="en-US" dirty="0"/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/>
              <a:t>While you are gathering content, write down ideas that occur to you.</a:t>
            </a:r>
          </a:p>
          <a:p>
            <a:pPr marL="457200" lvl="1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040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49D3E0-03A4-4894-BDB8-E446B725F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1CD11D-B18B-4357-8D1B-307EE3A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903FC-5548-468B-A076-388192BC6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9</a:t>
            </a:fld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7E0D4C08-2D3E-4430-A5E7-10F488CE49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058696"/>
            <a:ext cx="8229600" cy="634636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altLang="en-US" sz="3600" dirty="0">
                <a:latin typeface="Georgia" panose="02040502050405020303" pitchFamily="18" charset="0"/>
                <a:cs typeface="Arial" charset="0"/>
              </a:rPr>
              <a:t>Revising your work - learning points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EB0EB8-22C4-4DE5-8577-E18D21B29A0C}"/>
              </a:ext>
            </a:extLst>
          </p:cNvPr>
          <p:cNvSpPr txBox="1">
            <a:spLocks noChangeArrowheads="1"/>
          </p:cNvSpPr>
          <p:nvPr/>
        </p:nvSpPr>
        <p:spPr>
          <a:xfrm>
            <a:off x="459608" y="1776930"/>
            <a:ext cx="8229600" cy="452226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800" dirty="0">
                <a:latin typeface="Arial" charset="0"/>
                <a:cs typeface="Arial" charset="0"/>
              </a:rPr>
              <a:t>Consider finding an editor to help you</a:t>
            </a:r>
          </a:p>
          <a:p>
            <a:r>
              <a:rPr lang="en-US" altLang="en-US" sz="2800" dirty="0">
                <a:latin typeface="Arial" charset="0"/>
                <a:cs typeface="Arial" charset="0"/>
              </a:rPr>
              <a:t>…..</a:t>
            </a:r>
          </a:p>
          <a:p>
            <a:r>
              <a:rPr lang="en-US" altLang="en-US" sz="2800" dirty="0">
                <a:latin typeface="Arial" charset="0"/>
                <a:cs typeface="Arial" charset="0"/>
              </a:rPr>
              <a:t>…..</a:t>
            </a:r>
          </a:p>
        </p:txBody>
      </p:sp>
    </p:spTree>
    <p:extLst>
      <p:ext uri="{BB962C8B-B14F-4D97-AF65-F5344CB8AC3E}">
        <p14:creationId xmlns:p14="http://schemas.microsoft.com/office/powerpoint/2010/main" val="1337404827"/>
      </p:ext>
    </p:extLst>
  </p:cSld>
  <p:clrMapOvr>
    <a:masterClrMapping/>
  </p:clrMapOvr>
</p:sld>
</file>

<file path=ppt/theme/theme1.xml><?xml version="1.0" encoding="utf-8"?>
<a:theme xmlns:a="http://schemas.openxmlformats.org/drawingml/2006/main" name="INASP 2016 Presentation">
  <a:themeElements>
    <a:clrScheme name="Custom 2">
      <a:dk1>
        <a:srgbClr val="333333"/>
      </a:dk1>
      <a:lt1>
        <a:srgbClr val="FFFFFF"/>
      </a:lt1>
      <a:dk2>
        <a:srgbClr val="333333"/>
      </a:dk2>
      <a:lt2>
        <a:srgbClr val="E5E5E5"/>
      </a:lt2>
      <a:accent1>
        <a:srgbClr val="00808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BF8AB7BC9F88498265B0D007E443D5" ma:contentTypeVersion="13" ma:contentTypeDescription="Create a new document." ma:contentTypeScope="" ma:versionID="c65ce6b99abec671adc8adb63988ec5f">
  <xsd:schema xmlns:xsd="http://www.w3.org/2001/XMLSchema" xmlns:xs="http://www.w3.org/2001/XMLSchema" xmlns:p="http://schemas.microsoft.com/office/2006/metadata/properties" xmlns:ns1="http://schemas.microsoft.com/sharepoint/v3" xmlns:ns2="6d5e9546-d843-453c-90bd-be057f11fd4f" xmlns:ns3="9b05efd7-2e9e-457a-bcc6-d9301ea17797" targetNamespace="http://schemas.microsoft.com/office/2006/metadata/properties" ma:root="true" ma:fieldsID="7b0752ce67203d4fbd0243fa3b523cb7" ns1:_="" ns2:_="" ns3:_="">
    <xsd:import namespace="http://schemas.microsoft.com/sharepoint/v3"/>
    <xsd:import namespace="6d5e9546-d843-453c-90bd-be057f11fd4f"/>
    <xsd:import namespace="9b05efd7-2e9e-457a-bcc6-d9301ea177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5e9546-d843-453c-90bd-be057f11f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05efd7-2e9e-457a-bcc6-d9301ea1779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77D25D2-01EB-4A35-9CED-B3592D1BDD38}"/>
</file>

<file path=customXml/itemProps2.xml><?xml version="1.0" encoding="utf-8"?>
<ds:datastoreItem xmlns:ds="http://schemas.openxmlformats.org/officeDocument/2006/customXml" ds:itemID="{24D3DA91-3661-427A-9250-BE630B465FEF}"/>
</file>

<file path=customXml/itemProps3.xml><?xml version="1.0" encoding="utf-8"?>
<ds:datastoreItem xmlns:ds="http://schemas.openxmlformats.org/officeDocument/2006/customXml" ds:itemID="{442F28DF-25F2-4421-986F-6CF9C5C633B5}"/>
</file>

<file path=docProps/app.xml><?xml version="1.0" encoding="utf-8"?>
<Properties xmlns="http://schemas.openxmlformats.org/officeDocument/2006/extended-properties" xmlns:vt="http://schemas.openxmlformats.org/officeDocument/2006/docPropsVTypes">
  <Template>INASP 2016 Presentation</Template>
  <TotalTime>2882</TotalTime>
  <Words>539</Words>
  <Application>Microsoft Office PowerPoint</Application>
  <PresentationFormat>On-screen Show (4:3)</PresentationFormat>
  <Paragraphs>97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Calibri</vt:lpstr>
      <vt:lpstr>Georgia</vt:lpstr>
      <vt:lpstr>INASP 2016 Presentation</vt:lpstr>
      <vt:lpstr>Effective Mentorship in Research Communication</vt:lpstr>
      <vt:lpstr>PowerPoint Presentation</vt:lpstr>
      <vt:lpstr>PowerPoint Presentation</vt:lpstr>
      <vt:lpstr>Mentoring others in their writing </vt:lpstr>
      <vt:lpstr>PowerPoint Presentation</vt:lpstr>
      <vt:lpstr>PowerPoint Presentation</vt:lpstr>
      <vt:lpstr>PowerPoint Presentation</vt:lpstr>
      <vt:lpstr>Preparing to write </vt:lpstr>
      <vt:lpstr>Revising your work - learning points</vt:lpstr>
      <vt:lpstr>End of day or module review</vt:lpstr>
      <vt:lpstr>PowerPoint Presentation</vt:lpstr>
    </vt:vector>
  </TitlesOfParts>
  <Company>INASP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Trainers Workshop</dc:title>
  <dc:creator>Annelise Dennis</dc:creator>
  <cp:lastModifiedBy>Annelise Dennis</cp:lastModifiedBy>
  <cp:revision>198</cp:revision>
  <cp:lastPrinted>2018-02-21T14:55:02Z</cp:lastPrinted>
  <dcterms:created xsi:type="dcterms:W3CDTF">2016-10-26T10:34:56Z</dcterms:created>
  <dcterms:modified xsi:type="dcterms:W3CDTF">2018-02-28T20:11:06Z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0x01010081BF8AB7BC9F88498265B0D007E443D5</vt:lpwstr>
  </property>
</Properties>
</file>