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1.xml" ContentType="application/vnd.openxmlformats-officedocument.presentationml.slide+xml"/>
  <Override PartName="/ppt/slides/slide5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3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1.xml" ContentType="application/vnd.openxmlformats-officedocument.theme+xml"/>
  <Override PartName="/ppt/theme/theme3.xml" ContentType="application/vnd.openxmlformats-officedocument.theme+xml"/>
  <Override PartName="/ppt/theme/theme2.xml" ContentType="application/vnd.openxmlformats-officedocument.theme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ppt/revisionInfo.xml" ContentType="application/vnd.ms-powerpoint.revisioninfo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341" r:id="rId3"/>
    <p:sldId id="268" r:id="rId4"/>
    <p:sldId id="261" r:id="rId5"/>
    <p:sldId id="342" r:id="rId6"/>
  </p:sldIdLst>
  <p:sldSz cx="9144000" cy="6858000" type="screen4x3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 userDrawn="1">
          <p15:clr>
            <a:srgbClr val="A4A3A4"/>
          </p15:clr>
        </p15:guide>
        <p15:guide id="2" pos="212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784CC"/>
    <a:srgbClr val="000000"/>
    <a:srgbClr val="666666"/>
    <a:srgbClr val="1AFFFF"/>
    <a:srgbClr val="FFFFFF"/>
    <a:srgbClr val="E5E5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04" autoAdjust="0"/>
    <p:restoredTop sz="97869" autoAdjust="0"/>
  </p:normalViewPr>
  <p:slideViewPr>
    <p:cSldViewPr snapToGrid="0" snapToObjects="1">
      <p:cViewPr varScale="1">
        <p:scale>
          <a:sx n="70" d="100"/>
          <a:sy n="70" d="100"/>
        </p:scale>
        <p:origin x="1440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>
        <p:scale>
          <a:sx n="130" d="100"/>
          <a:sy n="130" d="100"/>
        </p:scale>
        <p:origin x="-1446" y="3372"/>
      </p:cViewPr>
      <p:guideLst>
        <p:guide orient="horz" pos="3108"/>
        <p:guide pos="212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customXml" Target="../customXml/item2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openxmlformats.org/officeDocument/2006/relationships/customXml" Target="../customXml/item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3B85EE-53BF-8142-88AE-B1ADA6DC59E8}" type="datetimeFigureOut">
              <a:rPr lang="en-US" smtClean="0"/>
              <a:t>2/21/2018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95408"/>
            <a:ext cx="6200495" cy="53501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 sz="1000" dirty="0"/>
              <a:t>This work is licensed under a Creative Commons Attribution-</a:t>
            </a:r>
            <a:r>
              <a:rPr lang="en-GB" sz="1000" dirty="0" err="1"/>
              <a:t>ShareAlike</a:t>
            </a:r>
            <a:r>
              <a:rPr lang="en-GB" sz="1000" dirty="0"/>
              <a:t> 3.0 </a:t>
            </a:r>
            <a:r>
              <a:rPr lang="en-GB" sz="1000" dirty="0" err="1"/>
              <a:t>Unported</a:t>
            </a:r>
            <a:r>
              <a:rPr lang="en-GB" sz="1000" dirty="0"/>
              <a:t> License.</a:t>
            </a:r>
          </a:p>
          <a:p>
            <a:r>
              <a:rPr lang="en-GB" sz="1000" dirty="0"/>
              <a:t>http://creativecommons.org/licenses/by-sa/3.0/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6200494" y="9197642"/>
            <a:ext cx="533710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3BA4F4-B25B-A641-B63E-5F84226EF5B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26283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FD8533-B7A0-3247-9F7E-05C10199060A}" type="datetimeFigureOut">
              <a:rPr lang="en-US" smtClean="0"/>
              <a:t>2/21/2018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16035"/>
            <a:ext cx="6121460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 baseline="0"/>
            </a:lvl1pPr>
          </a:lstStyle>
          <a:p>
            <a:r>
              <a:rPr lang="en-GB" dirty="0"/>
              <a:t>This work is licensed under a Creative Commons Attribution-</a:t>
            </a:r>
            <a:r>
              <a:rPr lang="en-GB" dirty="0" err="1"/>
              <a:t>ShareAlike</a:t>
            </a:r>
            <a:r>
              <a:rPr lang="en-GB" dirty="0"/>
              <a:t> 3.0 </a:t>
            </a:r>
            <a:r>
              <a:rPr lang="en-GB" dirty="0" err="1"/>
              <a:t>Unported</a:t>
            </a:r>
            <a:r>
              <a:rPr lang="en-GB" dirty="0"/>
              <a:t> License.</a:t>
            </a:r>
          </a:p>
          <a:p>
            <a:r>
              <a:rPr lang="en-GB" dirty="0"/>
              <a:t>http://creativecommons.org/licenses/by-sa/3.0/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6121461" y="9323928"/>
            <a:ext cx="612743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23B231-3D70-2A4C-A0C2-A57463CF59E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382275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-sa/4.0/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You are free to: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Share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— copy and redistribute the material in any medium or format </a:t>
            </a:r>
          </a:p>
          <a:p>
            <a:pPr lvl="0"/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Adapt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— remix, transform, and build upon the material for any purpose, even commercially. </a:t>
            </a:r>
          </a:p>
          <a:p>
            <a:pPr lvl="0"/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licensor cannot revoke these freedoms as long as you follow the license terms.</a:t>
            </a:r>
          </a:p>
          <a:p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Under the following terms: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Attribution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— You must give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appropriate credit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provide a link to the license, and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indicate if changes were made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You may do so in any reasonable manner, but not in any way that suggests the licensor endorses you or your use. </a:t>
            </a:r>
          </a:p>
          <a:p>
            <a:pPr lvl="0"/>
            <a:r>
              <a:rPr lang="en-GB" sz="1200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ShareAlike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— If you remix, transform, or build upon the material, you must distribute your contributions under the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same license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as the original. </a:t>
            </a:r>
          </a:p>
          <a:p>
            <a:pPr lvl="0"/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 additional restrictions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— You may not apply legal terms or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technological measures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that legally restrict others from doing anything the license permits. </a:t>
            </a:r>
          </a:p>
          <a:p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Notices: 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You do not have to comply with the license for elements of the material in the public domain or where your use is permitted by an applicable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exception or limitation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</a:p>
          <a:p>
            <a:pPr lvl="0"/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 warranties are given. The license may not give you all of the permissions necessary for your intended use. For example, other rights such as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publicity, privacy, or moral rights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may limit how you use the material. </a:t>
            </a:r>
          </a:p>
          <a:p>
            <a:endParaRPr lang="en-GB" dirty="0"/>
          </a:p>
          <a:p>
            <a:r>
              <a:rPr lang="en-GB" dirty="0"/>
              <a:t>https://creativecommons.org/licenses/by-sa/4.0/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623B231-3D70-2A4C-A0C2-A57463CF59E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743964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784CC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66666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57649-C105-F645-A7D2-78524A18A7C0}" type="datetime1">
              <a:rPr lang="en-GB" smtClean="0"/>
              <a:t>21/02/2018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78534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solidFill>
                  <a:srgbClr val="5784CC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802639"/>
            <a:ext cx="5486400" cy="392493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solidFill>
                  <a:srgbClr val="66666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0E9C1-73B9-D640-B60D-1D40C8CE46B7}" type="datetime1">
              <a:rPr lang="en-GB" smtClean="0"/>
              <a:t>21/02/2018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7765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40164"/>
            <a:ext cx="8229600" cy="8495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784CC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9608" y="1912388"/>
            <a:ext cx="8229600" cy="4305532"/>
          </a:xfrm>
          <a:prstGeom prst="rect">
            <a:avLst/>
          </a:prstGeom>
        </p:spPr>
        <p:txBody>
          <a:bodyPr vert="eaVert"/>
          <a:lstStyle>
            <a:lvl1pPr>
              <a:defRPr>
                <a:solidFill>
                  <a:srgbClr val="666666"/>
                </a:solidFill>
              </a:defRPr>
            </a:lvl1pPr>
            <a:lvl2pPr>
              <a:defRPr>
                <a:solidFill>
                  <a:srgbClr val="666666"/>
                </a:solidFill>
              </a:defRPr>
            </a:lvl2pPr>
            <a:lvl3pPr>
              <a:defRPr>
                <a:solidFill>
                  <a:srgbClr val="666666"/>
                </a:solidFill>
              </a:defRPr>
            </a:lvl3pPr>
            <a:lvl4pPr>
              <a:defRPr>
                <a:solidFill>
                  <a:srgbClr val="666666"/>
                </a:solidFill>
              </a:defRPr>
            </a:lvl4pPr>
            <a:lvl5pPr>
              <a:defRPr>
                <a:solidFill>
                  <a:srgbClr val="666666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A1BF5-B5F0-6F4C-9383-67EE262C153F}" type="datetime1">
              <a:rPr lang="en-GB" smtClean="0"/>
              <a:t>21/02/2018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2349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92480"/>
            <a:ext cx="2057400" cy="5333683"/>
          </a:xfrm>
          <a:prstGeom prst="rect">
            <a:avLst/>
          </a:prstGeom>
        </p:spPr>
        <p:txBody>
          <a:bodyPr vert="eaVert"/>
          <a:lstStyle>
            <a:lvl1pPr>
              <a:defRPr>
                <a:solidFill>
                  <a:srgbClr val="5784CC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92480"/>
            <a:ext cx="6019800" cy="5333683"/>
          </a:xfrm>
          <a:prstGeom prst="rect">
            <a:avLst/>
          </a:prstGeom>
        </p:spPr>
        <p:txBody>
          <a:bodyPr vert="eaVert"/>
          <a:lstStyle>
            <a:lvl1pPr>
              <a:defRPr b="0">
                <a:solidFill>
                  <a:srgbClr val="666666"/>
                </a:solidFill>
              </a:defRPr>
            </a:lvl1pPr>
            <a:lvl2pPr>
              <a:defRPr>
                <a:solidFill>
                  <a:srgbClr val="666666"/>
                </a:solidFill>
              </a:defRPr>
            </a:lvl2pPr>
            <a:lvl3pPr>
              <a:defRPr>
                <a:solidFill>
                  <a:srgbClr val="666666"/>
                </a:solidFill>
              </a:defRPr>
            </a:lvl3pPr>
            <a:lvl4pPr>
              <a:defRPr>
                <a:solidFill>
                  <a:srgbClr val="666666"/>
                </a:solidFill>
              </a:defRPr>
            </a:lvl4pPr>
            <a:lvl5pPr>
              <a:defRPr>
                <a:solidFill>
                  <a:srgbClr val="666666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DE0B7-A939-1F40-A9CB-C349DD62A6BA}" type="datetime1">
              <a:rPr lang="en-GB" smtClean="0"/>
              <a:t>21/02/2018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5123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B5577-C91D-3E47-9087-B82B92BEEFC7}" type="datetime1">
              <a:rPr lang="en-GB" smtClean="0"/>
              <a:pPr/>
              <a:t>21/02/2018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48634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40164"/>
            <a:ext cx="8229600" cy="849501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rgbClr val="5784CC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608" y="1912388"/>
            <a:ext cx="8229600" cy="430553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6666"/>
                </a:solidFill>
              </a:defRPr>
            </a:lvl1pPr>
            <a:lvl2pPr>
              <a:defRPr>
                <a:solidFill>
                  <a:srgbClr val="666666"/>
                </a:solidFill>
              </a:defRPr>
            </a:lvl2pPr>
            <a:lvl3pPr>
              <a:defRPr>
                <a:solidFill>
                  <a:srgbClr val="666666"/>
                </a:solidFill>
              </a:defRPr>
            </a:lvl3pPr>
            <a:lvl4pPr>
              <a:defRPr>
                <a:solidFill>
                  <a:srgbClr val="666666"/>
                </a:solidFill>
              </a:defRPr>
            </a:lvl4pPr>
            <a:lvl5pPr>
              <a:defRPr>
                <a:solidFill>
                  <a:srgbClr val="666666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50DC9-6AB9-D448-9668-424CC2F97943}" type="datetime1">
              <a:rPr lang="en-GB" smtClean="0"/>
              <a:t>21/02/2018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5963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solidFill>
                  <a:srgbClr val="5784CC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B232E-74DB-E24B-9EAB-2535BABDB41E}" type="datetime1">
              <a:rPr lang="en-GB" smtClean="0"/>
              <a:t>21/02/2018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0446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57284"/>
            <a:ext cx="8229600" cy="8495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784CC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rgbClr val="666666"/>
                </a:solidFill>
              </a:defRPr>
            </a:lvl1pPr>
            <a:lvl2pPr>
              <a:defRPr sz="2400">
                <a:solidFill>
                  <a:srgbClr val="666666"/>
                </a:solidFill>
              </a:defRPr>
            </a:lvl2pPr>
            <a:lvl3pPr>
              <a:defRPr sz="2000">
                <a:solidFill>
                  <a:srgbClr val="666666"/>
                </a:solidFill>
              </a:defRPr>
            </a:lvl3pPr>
            <a:lvl4pPr>
              <a:defRPr sz="1800">
                <a:solidFill>
                  <a:srgbClr val="666666"/>
                </a:solidFill>
              </a:defRPr>
            </a:lvl4pPr>
            <a:lvl5pPr>
              <a:defRPr sz="1800">
                <a:solidFill>
                  <a:srgbClr val="666666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rgbClr val="666666"/>
                </a:solidFill>
              </a:defRPr>
            </a:lvl1pPr>
            <a:lvl2pPr>
              <a:defRPr sz="2400">
                <a:solidFill>
                  <a:srgbClr val="666666"/>
                </a:solidFill>
              </a:defRPr>
            </a:lvl2pPr>
            <a:lvl3pPr>
              <a:defRPr sz="2000">
                <a:solidFill>
                  <a:srgbClr val="666666"/>
                </a:solidFill>
              </a:defRPr>
            </a:lvl3pPr>
            <a:lvl4pPr>
              <a:defRPr sz="1800">
                <a:solidFill>
                  <a:srgbClr val="666666"/>
                </a:solidFill>
              </a:defRPr>
            </a:lvl4pPr>
            <a:lvl5pPr>
              <a:defRPr sz="1800">
                <a:solidFill>
                  <a:srgbClr val="666666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778E2-23A5-694E-9E68-C2DB70D40063}" type="datetime1">
              <a:rPr lang="en-GB" smtClean="0"/>
              <a:t>21/02/2018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8407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56640"/>
            <a:ext cx="4040188" cy="111823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rgbClr val="5784CC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666666"/>
                </a:solidFill>
              </a:defRPr>
            </a:lvl1pPr>
            <a:lvl2pPr>
              <a:defRPr sz="2000">
                <a:solidFill>
                  <a:srgbClr val="666666"/>
                </a:solidFill>
              </a:defRPr>
            </a:lvl2pPr>
            <a:lvl3pPr>
              <a:defRPr sz="1800">
                <a:solidFill>
                  <a:srgbClr val="666666"/>
                </a:solidFill>
              </a:defRPr>
            </a:lvl3pPr>
            <a:lvl4pPr>
              <a:defRPr sz="1600">
                <a:solidFill>
                  <a:srgbClr val="666666"/>
                </a:solidFill>
              </a:defRPr>
            </a:lvl4pPr>
            <a:lvl5pPr>
              <a:defRPr sz="1600">
                <a:solidFill>
                  <a:srgbClr val="666666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056640"/>
            <a:ext cx="4041775" cy="111823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rgbClr val="5784CC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666666"/>
                </a:solidFill>
              </a:defRPr>
            </a:lvl1pPr>
            <a:lvl2pPr>
              <a:defRPr sz="2000">
                <a:solidFill>
                  <a:srgbClr val="666666"/>
                </a:solidFill>
              </a:defRPr>
            </a:lvl2pPr>
            <a:lvl3pPr>
              <a:defRPr sz="1800">
                <a:solidFill>
                  <a:srgbClr val="666666"/>
                </a:solidFill>
              </a:defRPr>
            </a:lvl3pPr>
            <a:lvl4pPr>
              <a:defRPr sz="1600">
                <a:solidFill>
                  <a:srgbClr val="666666"/>
                </a:solidFill>
              </a:defRPr>
            </a:lvl4pPr>
            <a:lvl5pPr>
              <a:defRPr sz="1600">
                <a:solidFill>
                  <a:srgbClr val="666666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E951C-878C-A942-B133-AA84357AF460}" type="datetime1">
              <a:rPr lang="en-GB" smtClean="0"/>
              <a:t>21/02/2018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6317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40164"/>
            <a:ext cx="8229600" cy="8495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784CC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38DA0-3256-8447-85C7-9D17E5BDDE40}" type="datetime1">
              <a:rPr lang="en-GB" smtClean="0"/>
              <a:t>21/02/2018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5955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03EF5-55F0-FA41-94DB-5ED6A0765696}" type="datetime1">
              <a:rPr lang="en-GB" smtClean="0"/>
              <a:t>21/02/2018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6969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78295"/>
            <a:ext cx="3008313" cy="766025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solidFill>
                  <a:srgbClr val="5784CC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792480"/>
            <a:ext cx="5111750" cy="5333683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rgbClr val="666666"/>
                </a:solidFill>
              </a:defRPr>
            </a:lvl1pPr>
            <a:lvl2pPr>
              <a:defRPr sz="2800">
                <a:solidFill>
                  <a:srgbClr val="666666"/>
                </a:solidFill>
              </a:defRPr>
            </a:lvl2pPr>
            <a:lvl3pPr>
              <a:defRPr sz="2400">
                <a:solidFill>
                  <a:srgbClr val="666666"/>
                </a:solidFill>
              </a:defRPr>
            </a:lvl3pPr>
            <a:lvl4pPr>
              <a:defRPr sz="2000">
                <a:solidFill>
                  <a:srgbClr val="666666"/>
                </a:solidFill>
              </a:defRPr>
            </a:lvl4pPr>
            <a:lvl5pPr>
              <a:defRPr sz="2000">
                <a:solidFill>
                  <a:srgbClr val="666666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544321"/>
            <a:ext cx="3008313" cy="458184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solidFill>
                  <a:srgbClr val="66666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E9CB5-4D37-9B4B-B96A-BB8701A24712}" type="datetime1">
              <a:rPr lang="en-GB" smtClean="0"/>
              <a:t>21/02/2018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03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hyperlink" Target="https://creativecommons.org/licenses/by-sa/4.0/" TargetMode="Externa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8093" y="147187"/>
            <a:ext cx="6697137" cy="904737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90800" y="647276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Georgia"/>
              </a:defRPr>
            </a:lvl1pPr>
          </a:lstStyle>
          <a:p>
            <a:fld id="{20CB5577-C91D-3E47-9087-B82B92BEEFC7}" type="datetime1">
              <a:rPr lang="en-GB" smtClean="0"/>
              <a:pPr/>
              <a:t>21/02/2018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918228" y="647276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Georgia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02574" y="6472763"/>
            <a:ext cx="6842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Georgia"/>
              </a:defRPr>
            </a:lvl1pPr>
          </a:lstStyle>
          <a:p>
            <a:fld id="{61D33979-82CC-6440-B758-3F4758057F14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2">
            <a:hlinkClick r:id="rId15"/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5967" y="6576892"/>
            <a:ext cx="549953" cy="193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80290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4400" kern="1200">
          <a:solidFill>
            <a:srgbClr val="5784CC"/>
          </a:solidFill>
          <a:latin typeface="Georgia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6666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6666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6666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6666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6666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creativecommons.org/licenses/by-sa/4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creativecommons.org/licenses/by-sa/4.0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.png"/><Relationship Id="rId4" Type="http://schemas.openxmlformats.org/officeDocument/2006/relationships/hyperlink" Target="https://creativecommons.org/licenses/by-sa/4.0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5967" y="6576892"/>
            <a:ext cx="549953" cy="193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20"/>
          <p:cNvSpPr>
            <a:spLocks noGrp="1"/>
          </p:cNvSpPr>
          <p:nvPr>
            <p:ph type="ctrTitle"/>
          </p:nvPr>
        </p:nvSpPr>
        <p:spPr>
          <a:xfrm>
            <a:off x="690880" y="2620963"/>
            <a:ext cx="7279413" cy="1459719"/>
          </a:xfrm>
        </p:spPr>
        <p:txBody>
          <a:bodyPr>
            <a:noAutofit/>
          </a:bodyPr>
          <a:lstStyle/>
          <a:p>
            <a:r>
              <a:rPr lang="en-US" dirty="0"/>
              <a:t>Effective Mentorship in Research Communication</a:t>
            </a:r>
            <a:endParaRPr lang="en-US" b="1" dirty="0">
              <a:solidFill>
                <a:srgbClr val="5784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31306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F1CF6C4-7A7B-4DE2-B692-A08F9CF51D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03EF5-55F0-FA41-94DB-5ED6A0765696}" type="datetime1">
              <a:rPr lang="en-GB" smtClean="0"/>
              <a:t>21/02/2018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9A83B2D-EFDB-431C-A131-6089192637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498836-282E-4B5C-B087-BCF164093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2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2DE670A-FF1E-4752-A489-37F7B0B8CA1F}"/>
              </a:ext>
            </a:extLst>
          </p:cNvPr>
          <p:cNvSpPr txBox="1"/>
          <p:nvPr/>
        </p:nvSpPr>
        <p:spPr>
          <a:xfrm>
            <a:off x="627797" y="1378420"/>
            <a:ext cx="7642747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>
                <a:solidFill>
                  <a:srgbClr val="5784CC"/>
                </a:solidFill>
                <a:latin typeface="Georgia" panose="02040502050405020303" pitchFamily="18" charset="0"/>
              </a:rPr>
              <a:t>Module 1:</a:t>
            </a:r>
          </a:p>
          <a:p>
            <a:endParaRPr lang="en-GB" sz="2000" dirty="0">
              <a:solidFill>
                <a:srgbClr val="5784CC"/>
              </a:solidFill>
              <a:latin typeface="Georgia" panose="02040502050405020303" pitchFamily="18" charset="0"/>
            </a:endParaRPr>
          </a:p>
          <a:p>
            <a:r>
              <a:rPr lang="en-GB" sz="4000" dirty="0">
                <a:solidFill>
                  <a:srgbClr val="5784CC"/>
                </a:solidFill>
                <a:latin typeface="Georgia" panose="02040502050405020303" pitchFamily="18" charset="0"/>
              </a:rPr>
              <a:t>Welcome and introductions</a:t>
            </a:r>
          </a:p>
          <a:p>
            <a:endParaRPr lang="en-GB" dirty="0"/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en-GB" sz="2800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Welcome and general introductions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en-GB" sz="2800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Warm up activity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en-GB" sz="2800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Housekeeping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en-GB" sz="2800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to workshop 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en-GB" sz="2800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Learning contract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254296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1054382"/>
            <a:ext cx="8229600" cy="660082"/>
          </a:xfrm>
        </p:spPr>
        <p:txBody>
          <a:bodyPr/>
          <a:lstStyle/>
          <a:p>
            <a:pPr algn="ctr"/>
            <a:r>
              <a:rPr lang="en-US" altLang="en-US" sz="3600" dirty="0"/>
              <a:t>Introduction</a:t>
            </a:r>
            <a:endParaRPr lang="en-US" sz="3600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B5577-C91D-3E47-9087-B82B92BEEFC7}" type="datetime1">
              <a:rPr lang="en-GB" smtClean="0"/>
              <a:pPr/>
              <a:t>21/02/2018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8B90677B-B813-4A25-B55F-46CFD3D81696}"/>
              </a:ext>
            </a:extLst>
          </p:cNvPr>
          <p:cNvSpPr txBox="1">
            <a:spLocks/>
          </p:cNvSpPr>
          <p:nvPr/>
        </p:nvSpPr>
        <p:spPr>
          <a:xfrm>
            <a:off x="609600" y="1811701"/>
            <a:ext cx="8229600" cy="453921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dirty="0"/>
              <a:t>The workshop</a:t>
            </a:r>
          </a:p>
          <a:p>
            <a:pPr lvl="1"/>
            <a:r>
              <a:rPr lang="en-US" altLang="en-US" dirty="0"/>
              <a:t>Intended mainly to help current and future mentors guide PhD students in research communication</a:t>
            </a:r>
          </a:p>
          <a:p>
            <a:pPr lvl="1"/>
            <a:r>
              <a:rPr lang="en-US" altLang="en-US" dirty="0"/>
              <a:t>Develop mentoring skills, confidence and motivation</a:t>
            </a:r>
          </a:p>
          <a:p>
            <a:pPr lvl="1"/>
            <a:r>
              <a:rPr lang="en-US" altLang="en-US" dirty="0"/>
              <a:t>Also serves as an overview of research communication (to use or share)</a:t>
            </a:r>
          </a:p>
          <a:p>
            <a:pPr lvl="1"/>
            <a:r>
              <a:rPr lang="en-US" altLang="en-US" dirty="0"/>
              <a:t>Active learning and case-based</a:t>
            </a:r>
          </a:p>
        </p:txBody>
      </p:sp>
    </p:spTree>
    <p:extLst>
      <p:ext uri="{BB962C8B-B14F-4D97-AF65-F5344CB8AC3E}">
        <p14:creationId xmlns:p14="http://schemas.microsoft.com/office/powerpoint/2010/main" val="8890549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50DC9-6AB9-D448-9668-424CC2F97943}" type="datetime1">
              <a:rPr lang="en-GB" smtClean="0"/>
              <a:t>21/02/2018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5DBB415B-AD77-4F12-9A90-0806FC35CD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2304" y="1159083"/>
            <a:ext cx="8229600" cy="5313680"/>
          </a:xfrm>
        </p:spPr>
        <p:txBody>
          <a:bodyPr>
            <a:normAutofit fontScale="32500" lnSpcReduction="20000"/>
          </a:bodyPr>
          <a:lstStyle/>
          <a:p>
            <a:pPr marL="0" indent="0" algn="ctr">
              <a:spcAft>
                <a:spcPts val="1200"/>
              </a:spcAft>
              <a:buNone/>
            </a:pPr>
            <a:r>
              <a:rPr lang="en-GB" sz="11100" dirty="0">
                <a:solidFill>
                  <a:srgbClr val="5784CC"/>
                </a:solidFill>
                <a:latin typeface="Georgia" panose="02040502050405020303" pitchFamily="18" charset="0"/>
              </a:rPr>
              <a:t>Learning contract</a:t>
            </a:r>
          </a:p>
          <a:p>
            <a:pPr>
              <a:spcAft>
                <a:spcPts val="500"/>
              </a:spcAft>
            </a:pPr>
            <a:r>
              <a:rPr lang="en-GB" sz="9200" dirty="0"/>
              <a:t>Arrive on time and keep to time	</a:t>
            </a:r>
            <a:endParaRPr lang="en-US" sz="9200" dirty="0"/>
          </a:p>
          <a:p>
            <a:pPr>
              <a:spcAft>
                <a:spcPts val="500"/>
              </a:spcAft>
            </a:pPr>
            <a:r>
              <a:rPr lang="en-GB" sz="9200" dirty="0"/>
              <a:t>Attend all sessions			</a:t>
            </a:r>
            <a:endParaRPr lang="en-US" sz="9200" dirty="0"/>
          </a:p>
          <a:p>
            <a:pPr>
              <a:spcAft>
                <a:spcPts val="500"/>
              </a:spcAft>
            </a:pPr>
            <a:r>
              <a:rPr lang="en-GB" sz="9200" dirty="0"/>
              <a:t>Cell phones on silent - calls made on breaks</a:t>
            </a:r>
          </a:p>
          <a:p>
            <a:pPr>
              <a:spcAft>
                <a:spcPts val="500"/>
              </a:spcAft>
            </a:pPr>
            <a:r>
              <a:rPr lang="en-GB" sz="9200" dirty="0"/>
              <a:t>Respectful challenge				</a:t>
            </a:r>
            <a:endParaRPr lang="en-US" sz="9200" dirty="0"/>
          </a:p>
          <a:p>
            <a:pPr>
              <a:spcAft>
                <a:spcPts val="500"/>
              </a:spcAft>
            </a:pPr>
            <a:r>
              <a:rPr lang="en-GB" sz="9200" dirty="0"/>
              <a:t>Actively participate in activities				</a:t>
            </a:r>
            <a:endParaRPr lang="en-US" sz="9200" dirty="0"/>
          </a:p>
          <a:p>
            <a:pPr>
              <a:spcAft>
                <a:spcPts val="500"/>
              </a:spcAft>
            </a:pPr>
            <a:r>
              <a:rPr lang="en-GB" sz="9200" dirty="0"/>
              <a:t>Listen when others are speaking			</a:t>
            </a:r>
            <a:endParaRPr lang="en-US" sz="9200" dirty="0"/>
          </a:p>
          <a:p>
            <a:pPr>
              <a:spcAft>
                <a:spcPts val="500"/>
              </a:spcAft>
            </a:pPr>
            <a:r>
              <a:rPr lang="en-GB" sz="9200" dirty="0"/>
              <a:t>Be responsible for our own learning		</a:t>
            </a:r>
            <a:endParaRPr lang="en-US" sz="9200" dirty="0"/>
          </a:p>
          <a:p>
            <a:pPr>
              <a:spcAft>
                <a:spcPts val="500"/>
              </a:spcAft>
            </a:pPr>
            <a:r>
              <a:rPr lang="en-GB" sz="9200" dirty="0"/>
              <a:t>Respect confidentiality 				</a:t>
            </a:r>
            <a:endParaRPr lang="en-US" sz="9200" dirty="0"/>
          </a:p>
          <a:p>
            <a:pPr>
              <a:spcAft>
                <a:spcPts val="500"/>
              </a:spcAft>
            </a:pPr>
            <a:r>
              <a:rPr lang="en-GB" sz="9200" dirty="0"/>
              <a:t>Support the learning of others	</a:t>
            </a:r>
            <a:r>
              <a:rPr lang="en-GB" sz="8000" dirty="0"/>
              <a:t>	</a:t>
            </a:r>
            <a:r>
              <a:rPr lang="en-GB" sz="5800" b="1" dirty="0"/>
              <a:t>		</a:t>
            </a:r>
            <a:endParaRPr lang="en-US" sz="5800" dirty="0"/>
          </a:p>
        </p:txBody>
      </p:sp>
    </p:spTree>
    <p:extLst>
      <p:ext uri="{BB962C8B-B14F-4D97-AF65-F5344CB8AC3E}">
        <p14:creationId xmlns:p14="http://schemas.microsoft.com/office/powerpoint/2010/main" val="147649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22313" y="4410393"/>
            <a:ext cx="7772400" cy="1500187"/>
          </a:xfrm>
        </p:spPr>
        <p:txBody>
          <a:bodyPr/>
          <a:lstStyle/>
          <a:p>
            <a:pPr algn="ctr"/>
            <a:br>
              <a:rPr lang="en-GB" dirty="0"/>
            </a:br>
            <a:r>
              <a:rPr lang="en-GB" dirty="0"/>
              <a:t>This work is licensed under a </a:t>
            </a:r>
            <a:r>
              <a:rPr lang="en-GB" dirty="0">
                <a:hlinkClick r:id="rId3"/>
              </a:rPr>
              <a:t>Creative Commons Attribution </a:t>
            </a:r>
            <a:r>
              <a:rPr lang="en-GB" dirty="0" err="1">
                <a:hlinkClick r:id="rId3"/>
              </a:rPr>
              <a:t>ShareAlike</a:t>
            </a:r>
            <a:r>
              <a:rPr lang="en-GB" dirty="0">
                <a:hlinkClick r:id="rId3"/>
              </a:rPr>
              <a:t> 4.0 International licence</a:t>
            </a:r>
            <a:r>
              <a:rPr lang="en-GB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D550DC9-6AB9-D448-9668-424CC2F97943}" type="datetime1">
              <a:rPr kumimoji="0" lang="en-GB" sz="900" b="0" i="0" u="none" strike="noStrike" kern="1200" cap="none" spc="0" normalizeH="0" baseline="0" noProof="0" smtClean="0">
                <a:ln>
                  <a:noFill/>
                </a:ln>
                <a:solidFill>
                  <a:srgbClr val="333333">
                    <a:tint val="75000"/>
                  </a:srgbClr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21/02/2018</a:t>
            </a:fld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srgbClr val="333333">
                  <a:tint val="75000"/>
                </a:srgbClr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333333">
                  <a:tint val="75000"/>
                </a:srgbClr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1D33979-82CC-6440-B758-3F4758057F14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333333">
                    <a:tint val="75000"/>
                  </a:srgbClr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srgbClr val="333333">
                  <a:tint val="75000"/>
                </a:srgbClr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pic>
        <p:nvPicPr>
          <p:cNvPr id="1026" name="Picture 2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073" y="4521201"/>
            <a:ext cx="1297854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5967" y="6576892"/>
            <a:ext cx="549953" cy="193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55759400"/>
      </p:ext>
    </p:extLst>
  </p:cSld>
  <p:clrMapOvr>
    <a:masterClrMapping/>
  </p:clrMapOvr>
</p:sld>
</file>

<file path=ppt/theme/theme1.xml><?xml version="1.0" encoding="utf-8"?>
<a:theme xmlns:a="http://schemas.openxmlformats.org/drawingml/2006/main" name="INASP 2016 Presentation">
  <a:themeElements>
    <a:clrScheme name="Custom 2">
      <a:dk1>
        <a:srgbClr val="333333"/>
      </a:dk1>
      <a:lt1>
        <a:srgbClr val="FFFFFF"/>
      </a:lt1>
      <a:dk2>
        <a:srgbClr val="333333"/>
      </a:dk2>
      <a:lt2>
        <a:srgbClr val="E5E5E5"/>
      </a:lt2>
      <a:accent1>
        <a:srgbClr val="008080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1BF8AB7BC9F88498265B0D007E443D5" ma:contentTypeVersion="13" ma:contentTypeDescription="Create a new document." ma:contentTypeScope="" ma:versionID="c65ce6b99abec671adc8adb63988ec5f">
  <xsd:schema xmlns:xsd="http://www.w3.org/2001/XMLSchema" xmlns:xs="http://www.w3.org/2001/XMLSchema" xmlns:p="http://schemas.microsoft.com/office/2006/metadata/properties" xmlns:ns1="http://schemas.microsoft.com/sharepoint/v3" xmlns:ns2="6d5e9546-d843-453c-90bd-be057f11fd4f" xmlns:ns3="9b05efd7-2e9e-457a-bcc6-d9301ea17797" targetNamespace="http://schemas.microsoft.com/office/2006/metadata/properties" ma:root="true" ma:fieldsID="7b0752ce67203d4fbd0243fa3b523cb7" ns1:_="" ns2:_="" ns3:_="">
    <xsd:import namespace="http://schemas.microsoft.com/sharepoint/v3"/>
    <xsd:import namespace="6d5e9546-d843-453c-90bd-be057f11fd4f"/>
    <xsd:import namespace="9b05efd7-2e9e-457a-bcc6-d9301ea1779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1:_ip_UnifiedCompliancePolicyProperties" minOccurs="0"/>
                <xsd:element ref="ns1:_ip_UnifiedCompliancePolicyUIAction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7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8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d5e9546-d843-453c-90bd-be057f11fd4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b05efd7-2e9e-457a-bcc6-d9301ea17797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4F2BA74F-FF62-4D11-8597-85DBD16C7E7D}"/>
</file>

<file path=customXml/itemProps2.xml><?xml version="1.0" encoding="utf-8"?>
<ds:datastoreItem xmlns:ds="http://schemas.openxmlformats.org/officeDocument/2006/customXml" ds:itemID="{94D257FB-7492-437A-8D17-60AF1351B2D6}"/>
</file>

<file path=customXml/itemProps3.xml><?xml version="1.0" encoding="utf-8"?>
<ds:datastoreItem xmlns:ds="http://schemas.openxmlformats.org/officeDocument/2006/customXml" ds:itemID="{B86FEB86-825B-4D83-A69F-E6651E31E1DC}"/>
</file>

<file path=docProps/app.xml><?xml version="1.0" encoding="utf-8"?>
<Properties xmlns="http://schemas.openxmlformats.org/officeDocument/2006/extended-properties" xmlns:vt="http://schemas.openxmlformats.org/officeDocument/2006/docPropsVTypes">
  <Template>INASP 2016 Presentation</Template>
  <TotalTime>2698</TotalTime>
  <Words>323</Words>
  <Application>Microsoft Office PowerPoint</Application>
  <PresentationFormat>On-screen Show (4:3)</PresentationFormat>
  <Paragraphs>48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Georgia</vt:lpstr>
      <vt:lpstr>INASP 2016 Presentation</vt:lpstr>
      <vt:lpstr>Effective Mentorship in Research Communication</vt:lpstr>
      <vt:lpstr>PowerPoint Presentation</vt:lpstr>
      <vt:lpstr>Introduction</vt:lpstr>
      <vt:lpstr>PowerPoint Presentation</vt:lpstr>
      <vt:lpstr>PowerPoint Presentation</vt:lpstr>
    </vt:vector>
  </TitlesOfParts>
  <Company>INASP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Training of Trainers Workshop</dc:title>
  <dc:creator>Annelise Dennis</dc:creator>
  <cp:lastModifiedBy>Annelise Dennis</cp:lastModifiedBy>
  <cp:revision>180</cp:revision>
  <cp:lastPrinted>2018-02-02T12:12:20Z</cp:lastPrinted>
  <dcterms:created xsi:type="dcterms:W3CDTF">2016-10-26T10:34:56Z</dcterms:created>
  <dcterms:modified xsi:type="dcterms:W3CDTF">2018-02-21T08:47:26Z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0x01010081BF8AB7BC9F88498265B0D007E443D5</vt:lpwstr>
  </property>
</Properties>
</file>