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2.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Layouts/slideLayout8.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5.xml" ContentType="application/vnd.openxmlformats-officedocument.presentationml.slideLayout+xml"/>
  <Override PartName="/ppt/notesSlides/notesSlide1.xml" ContentType="application/vnd.openxmlformats-officedocument.presentationml.notesSlide+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theme/theme1.xml" ContentType="application/vnd.openxmlformats-officedocument.them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4"/>
  </p:notesMasterIdLst>
  <p:handoutMasterIdLst>
    <p:handoutMasterId r:id="rId15"/>
  </p:handoutMasterIdLst>
  <p:sldIdLst>
    <p:sldId id="256" r:id="rId2"/>
    <p:sldId id="261" r:id="rId3"/>
    <p:sldId id="346" r:id="rId4"/>
    <p:sldId id="282" r:id="rId5"/>
    <p:sldId id="283" r:id="rId6"/>
    <p:sldId id="284" r:id="rId7"/>
    <p:sldId id="285" r:id="rId8"/>
    <p:sldId id="286" r:id="rId9"/>
    <p:sldId id="287" r:id="rId10"/>
    <p:sldId id="288" r:id="rId11"/>
    <p:sldId id="350" r:id="rId12"/>
    <p:sldId id="348" r:id="rId13"/>
  </p:sldIdLst>
  <p:sldSz cx="9144000" cy="6858000" type="screen4x3"/>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8" userDrawn="1">
          <p15:clr>
            <a:srgbClr val="A4A3A4"/>
          </p15:clr>
        </p15:guide>
        <p15:guide id="2" pos="212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784CC"/>
    <a:srgbClr val="000000"/>
    <a:srgbClr val="666666"/>
    <a:srgbClr val="1AFFFF"/>
    <a:srgbClr val="FFFFFF"/>
    <a:srgbClr val="E5E5E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04" autoAdjust="0"/>
    <p:restoredTop sz="94022" autoAdjust="0"/>
  </p:normalViewPr>
  <p:slideViewPr>
    <p:cSldViewPr snapToGrid="0" snapToObjects="1">
      <p:cViewPr varScale="1">
        <p:scale>
          <a:sx n="69" d="100"/>
          <a:sy n="69" d="100"/>
        </p:scale>
        <p:origin x="147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30" d="100"/>
          <a:sy n="130" d="100"/>
        </p:scale>
        <p:origin x="-1446" y="3372"/>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23"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customXml" Target="../customXml/item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fld id="{403B85EE-53BF-8142-88AE-B1ADA6DC59E8}" type="datetimeFigureOut">
              <a:rPr lang="en-US" smtClean="0"/>
              <a:t>2/21/2018</a:t>
            </a:fld>
            <a:endParaRPr lang="en-US"/>
          </a:p>
        </p:txBody>
      </p:sp>
      <p:sp>
        <p:nvSpPr>
          <p:cNvPr id="4" name="Footer Placeholder 3"/>
          <p:cNvSpPr>
            <a:spLocks noGrp="1"/>
          </p:cNvSpPr>
          <p:nvPr>
            <p:ph type="ftr" sz="quarter" idx="2"/>
          </p:nvPr>
        </p:nvSpPr>
        <p:spPr>
          <a:xfrm>
            <a:off x="0" y="9195408"/>
            <a:ext cx="6200495" cy="535015"/>
          </a:xfrm>
          <a:prstGeom prst="rect">
            <a:avLst/>
          </a:prstGeom>
        </p:spPr>
        <p:txBody>
          <a:bodyPr vert="horz" lIns="91440" tIns="45720" rIns="91440" bIns="45720" rtlCol="0" anchor="b"/>
          <a:lstStyle>
            <a:lvl1pPr algn="l">
              <a:defRPr sz="1200"/>
            </a:lvl1pPr>
          </a:lstStyle>
          <a:p>
            <a:r>
              <a:rPr lang="en-GB" sz="1000" dirty="0"/>
              <a:t>This work is licensed under a Creative Commons Attribution-</a:t>
            </a:r>
            <a:r>
              <a:rPr lang="en-GB" sz="1000" dirty="0" err="1"/>
              <a:t>ShareAlike</a:t>
            </a:r>
            <a:r>
              <a:rPr lang="en-GB" sz="1000" dirty="0"/>
              <a:t> 3.0 </a:t>
            </a:r>
            <a:r>
              <a:rPr lang="en-GB" sz="1000" dirty="0" err="1"/>
              <a:t>Unported</a:t>
            </a:r>
            <a:r>
              <a:rPr lang="en-GB" sz="1000" dirty="0"/>
              <a:t> License.</a:t>
            </a:r>
          </a:p>
          <a:p>
            <a:r>
              <a:rPr lang="en-GB" sz="1000" dirty="0"/>
              <a:t>http://creativecommons.org/licenses/by-sa/3.0/</a:t>
            </a:r>
          </a:p>
        </p:txBody>
      </p:sp>
      <p:sp>
        <p:nvSpPr>
          <p:cNvPr id="5" name="Slide Number Placeholder 4"/>
          <p:cNvSpPr>
            <a:spLocks noGrp="1"/>
          </p:cNvSpPr>
          <p:nvPr>
            <p:ph type="sldNum" sz="quarter" idx="3"/>
          </p:nvPr>
        </p:nvSpPr>
        <p:spPr>
          <a:xfrm>
            <a:off x="6200494" y="9197642"/>
            <a:ext cx="533710" cy="493316"/>
          </a:xfrm>
          <a:prstGeom prst="rect">
            <a:avLst/>
          </a:prstGeom>
        </p:spPr>
        <p:txBody>
          <a:bodyPr vert="horz" lIns="91440" tIns="45720" rIns="91440" bIns="45720" rtlCol="0" anchor="b"/>
          <a:lstStyle>
            <a:lvl1pPr algn="r">
              <a:defRPr sz="1200"/>
            </a:lvl1pPr>
          </a:lstStyle>
          <a:p>
            <a:fld id="{043BA4F4-B25B-A641-B63E-5F84226EF5BC}" type="slidenum">
              <a:rPr lang="en-US" smtClean="0"/>
              <a:t>‹#›</a:t>
            </a:fld>
            <a:endParaRPr lang="en-US" dirty="0"/>
          </a:p>
        </p:txBody>
      </p:sp>
    </p:spTree>
    <p:extLst>
      <p:ext uri="{BB962C8B-B14F-4D97-AF65-F5344CB8AC3E}">
        <p14:creationId xmlns:p14="http://schemas.microsoft.com/office/powerpoint/2010/main" val="22226283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55FD8533-B7A0-3247-9F7E-05C10199060A}" type="datetimeFigureOut">
              <a:rPr lang="en-US" smtClean="0"/>
              <a:t>2/21/2018</a:t>
            </a:fld>
            <a:endParaRPr lang="en-US"/>
          </a:p>
        </p:txBody>
      </p:sp>
      <p:sp>
        <p:nvSpPr>
          <p:cNvPr id="4" name="Slide Image Placehold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316035"/>
            <a:ext cx="6121460" cy="493316"/>
          </a:xfrm>
          <a:prstGeom prst="rect">
            <a:avLst/>
          </a:prstGeom>
        </p:spPr>
        <p:txBody>
          <a:bodyPr vert="horz" lIns="91440" tIns="45720" rIns="91440" bIns="45720" rtlCol="0" anchor="b"/>
          <a:lstStyle>
            <a:lvl1pPr algn="l">
              <a:defRPr sz="1000" baseline="0"/>
            </a:lvl1pPr>
          </a:lstStyle>
          <a:p>
            <a:r>
              <a:rPr lang="en-GB" dirty="0"/>
              <a:t>This work is licensed under a Creative Commons Attribution-</a:t>
            </a:r>
            <a:r>
              <a:rPr lang="en-GB" dirty="0" err="1"/>
              <a:t>ShareAlike</a:t>
            </a:r>
            <a:r>
              <a:rPr lang="en-GB" dirty="0"/>
              <a:t> 3.0 </a:t>
            </a:r>
            <a:r>
              <a:rPr lang="en-GB" dirty="0" err="1"/>
              <a:t>Unported</a:t>
            </a:r>
            <a:r>
              <a:rPr lang="en-GB" dirty="0"/>
              <a:t> License.</a:t>
            </a:r>
          </a:p>
          <a:p>
            <a:r>
              <a:rPr lang="en-GB" dirty="0"/>
              <a:t>http://creativecommons.org/licenses/by-sa/3.0/</a:t>
            </a:r>
          </a:p>
        </p:txBody>
      </p:sp>
      <p:sp>
        <p:nvSpPr>
          <p:cNvPr id="7" name="Slide Number Placeholder 6"/>
          <p:cNvSpPr>
            <a:spLocks noGrp="1"/>
          </p:cNvSpPr>
          <p:nvPr>
            <p:ph type="sldNum" sz="quarter" idx="5"/>
          </p:nvPr>
        </p:nvSpPr>
        <p:spPr>
          <a:xfrm>
            <a:off x="6121461" y="9323928"/>
            <a:ext cx="612743" cy="493316"/>
          </a:xfrm>
          <a:prstGeom prst="rect">
            <a:avLst/>
          </a:prstGeom>
        </p:spPr>
        <p:txBody>
          <a:bodyPr vert="horz" lIns="91440" tIns="45720" rIns="91440" bIns="45720" rtlCol="0" anchor="b"/>
          <a:lstStyle>
            <a:lvl1pPr algn="r">
              <a:defRPr sz="1200"/>
            </a:lvl1pPr>
          </a:lstStyle>
          <a:p>
            <a:fld id="{C623B231-3D70-2A4C-A0C2-A57463CF59EC}" type="slidenum">
              <a:rPr lang="en-US" smtClean="0"/>
              <a:t>‹#›</a:t>
            </a:fld>
            <a:endParaRPr lang="en-US" dirty="0"/>
          </a:p>
        </p:txBody>
      </p:sp>
    </p:spTree>
    <p:extLst>
      <p:ext uri="{BB962C8B-B14F-4D97-AF65-F5344CB8AC3E}">
        <p14:creationId xmlns:p14="http://schemas.microsoft.com/office/powerpoint/2010/main" val="296382275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creativecommons.org/licenses/by-sa/4.0/"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You are free to:</a:t>
            </a:r>
            <a:endParaRPr lang="en-GB"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Share</a:t>
            </a:r>
            <a:r>
              <a:rPr lang="en-GB" sz="1200" kern="1200" dirty="0">
                <a:solidFill>
                  <a:schemeClr val="tx1"/>
                </a:solidFill>
                <a:effectLst/>
                <a:latin typeface="+mn-lt"/>
                <a:ea typeface="+mn-ea"/>
                <a:cs typeface="+mn-cs"/>
              </a:rPr>
              <a:t> — copy and redistribute the material in any medium or format </a:t>
            </a:r>
          </a:p>
          <a:p>
            <a:pPr lvl="0"/>
            <a:r>
              <a:rPr lang="en-GB" sz="1200" b="1" kern="1200" dirty="0">
                <a:solidFill>
                  <a:schemeClr val="tx1"/>
                </a:solidFill>
                <a:effectLst/>
                <a:latin typeface="+mn-lt"/>
                <a:ea typeface="+mn-ea"/>
                <a:cs typeface="+mn-cs"/>
              </a:rPr>
              <a:t>Adapt</a:t>
            </a:r>
            <a:r>
              <a:rPr lang="en-GB" sz="1200" kern="1200" dirty="0">
                <a:solidFill>
                  <a:schemeClr val="tx1"/>
                </a:solidFill>
                <a:effectLst/>
                <a:latin typeface="+mn-lt"/>
                <a:ea typeface="+mn-ea"/>
                <a:cs typeface="+mn-cs"/>
              </a:rPr>
              <a:t> — remix, transform, and build upon the material for any purpose, even commercially. </a:t>
            </a:r>
          </a:p>
          <a:p>
            <a:pPr lvl="0"/>
            <a:r>
              <a:rPr lang="en-GB" sz="1200" kern="1200" dirty="0">
                <a:solidFill>
                  <a:schemeClr val="tx1"/>
                </a:solidFill>
                <a:effectLst/>
                <a:latin typeface="+mn-lt"/>
                <a:ea typeface="+mn-ea"/>
                <a:cs typeface="+mn-cs"/>
              </a:rPr>
              <a:t>The licensor cannot revoke these freedoms as long as you follow the license terms.</a:t>
            </a:r>
          </a:p>
          <a:p>
            <a:r>
              <a:rPr lang="en-GB" sz="1200" b="1" kern="1200" dirty="0">
                <a:solidFill>
                  <a:schemeClr val="tx1"/>
                </a:solidFill>
                <a:effectLst/>
                <a:latin typeface="+mn-lt"/>
                <a:ea typeface="+mn-ea"/>
                <a:cs typeface="+mn-cs"/>
              </a:rPr>
              <a:t>Under the following terms:</a:t>
            </a:r>
            <a:endParaRPr lang="en-GB"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Attribution</a:t>
            </a:r>
            <a:r>
              <a:rPr lang="en-GB" sz="1200" kern="1200" dirty="0">
                <a:solidFill>
                  <a:schemeClr val="tx1"/>
                </a:solidFill>
                <a:effectLst/>
                <a:latin typeface="+mn-lt"/>
                <a:ea typeface="+mn-ea"/>
                <a:cs typeface="+mn-cs"/>
              </a:rPr>
              <a:t> — You must give </a:t>
            </a:r>
            <a:r>
              <a:rPr lang="en-GB" sz="1200" kern="1200" dirty="0">
                <a:solidFill>
                  <a:schemeClr val="tx1"/>
                </a:solidFill>
                <a:effectLst/>
                <a:latin typeface="+mn-lt"/>
                <a:ea typeface="+mn-ea"/>
                <a:cs typeface="+mn-cs"/>
                <a:hlinkClick r:id="rId3"/>
              </a:rPr>
              <a:t>appropriate credit</a:t>
            </a:r>
            <a:r>
              <a:rPr lang="en-GB" sz="1200" kern="1200" dirty="0">
                <a:solidFill>
                  <a:schemeClr val="tx1"/>
                </a:solidFill>
                <a:effectLst/>
                <a:latin typeface="+mn-lt"/>
                <a:ea typeface="+mn-ea"/>
                <a:cs typeface="+mn-cs"/>
              </a:rPr>
              <a:t>, provide a link to the license, and </a:t>
            </a:r>
            <a:r>
              <a:rPr lang="en-GB" sz="1200" kern="1200" dirty="0">
                <a:solidFill>
                  <a:schemeClr val="tx1"/>
                </a:solidFill>
                <a:effectLst/>
                <a:latin typeface="+mn-lt"/>
                <a:ea typeface="+mn-ea"/>
                <a:cs typeface="+mn-cs"/>
                <a:hlinkClick r:id="rId3"/>
              </a:rPr>
              <a:t>indicate if changes were made</a:t>
            </a:r>
            <a:r>
              <a:rPr lang="en-GB" sz="1200" kern="1200" dirty="0">
                <a:solidFill>
                  <a:schemeClr val="tx1"/>
                </a:solidFill>
                <a:effectLst/>
                <a:latin typeface="+mn-lt"/>
                <a:ea typeface="+mn-ea"/>
                <a:cs typeface="+mn-cs"/>
              </a:rPr>
              <a:t>. You may do so in any reasonable manner, but not in any way that suggests the licensor endorses you or your use. </a:t>
            </a:r>
          </a:p>
          <a:p>
            <a:pPr lvl="0"/>
            <a:r>
              <a:rPr lang="en-GB" sz="1200" b="1" kern="1200" dirty="0" err="1">
                <a:solidFill>
                  <a:schemeClr val="tx1"/>
                </a:solidFill>
                <a:effectLst/>
                <a:latin typeface="+mn-lt"/>
                <a:ea typeface="+mn-ea"/>
                <a:cs typeface="+mn-cs"/>
              </a:rPr>
              <a:t>ShareAlike</a:t>
            </a:r>
            <a:r>
              <a:rPr lang="en-GB" sz="1200" kern="1200" dirty="0">
                <a:solidFill>
                  <a:schemeClr val="tx1"/>
                </a:solidFill>
                <a:effectLst/>
                <a:latin typeface="+mn-lt"/>
                <a:ea typeface="+mn-ea"/>
                <a:cs typeface="+mn-cs"/>
              </a:rPr>
              <a:t> — If you remix, transform, or build upon the material, you must distribute your contributions under the </a:t>
            </a:r>
            <a:r>
              <a:rPr lang="en-GB" sz="1200" kern="1200" dirty="0">
                <a:solidFill>
                  <a:schemeClr val="tx1"/>
                </a:solidFill>
                <a:effectLst/>
                <a:latin typeface="+mn-lt"/>
                <a:ea typeface="+mn-ea"/>
                <a:cs typeface="+mn-cs"/>
                <a:hlinkClick r:id="rId3"/>
              </a:rPr>
              <a:t>same license</a:t>
            </a:r>
            <a:r>
              <a:rPr lang="en-GB" sz="1200" kern="1200" dirty="0">
                <a:solidFill>
                  <a:schemeClr val="tx1"/>
                </a:solidFill>
                <a:effectLst/>
                <a:latin typeface="+mn-lt"/>
                <a:ea typeface="+mn-ea"/>
                <a:cs typeface="+mn-cs"/>
              </a:rPr>
              <a:t> as the original. </a:t>
            </a:r>
          </a:p>
          <a:p>
            <a:pPr lvl="0"/>
            <a:r>
              <a:rPr lang="en-GB" sz="1200" b="1" kern="1200" dirty="0">
                <a:solidFill>
                  <a:schemeClr val="tx1"/>
                </a:solidFill>
                <a:effectLst/>
                <a:latin typeface="+mn-lt"/>
                <a:ea typeface="+mn-ea"/>
                <a:cs typeface="+mn-cs"/>
              </a:rPr>
              <a:t>No additional restrictions</a:t>
            </a:r>
            <a:r>
              <a:rPr lang="en-GB" sz="1200" kern="1200" dirty="0">
                <a:solidFill>
                  <a:schemeClr val="tx1"/>
                </a:solidFill>
                <a:effectLst/>
                <a:latin typeface="+mn-lt"/>
                <a:ea typeface="+mn-ea"/>
                <a:cs typeface="+mn-cs"/>
              </a:rPr>
              <a:t> — You may not apply legal terms or </a:t>
            </a:r>
            <a:r>
              <a:rPr lang="en-GB" sz="1200" kern="1200" dirty="0">
                <a:solidFill>
                  <a:schemeClr val="tx1"/>
                </a:solidFill>
                <a:effectLst/>
                <a:latin typeface="+mn-lt"/>
                <a:ea typeface="+mn-ea"/>
                <a:cs typeface="+mn-cs"/>
                <a:hlinkClick r:id="rId3"/>
              </a:rPr>
              <a:t>technological measures</a:t>
            </a:r>
            <a:r>
              <a:rPr lang="en-GB" sz="1200" kern="1200" dirty="0">
                <a:solidFill>
                  <a:schemeClr val="tx1"/>
                </a:solidFill>
                <a:effectLst/>
                <a:latin typeface="+mn-lt"/>
                <a:ea typeface="+mn-ea"/>
                <a:cs typeface="+mn-cs"/>
              </a:rPr>
              <a:t> that legally restrict others from doing anything the license permits. </a:t>
            </a:r>
          </a:p>
          <a:p>
            <a:r>
              <a:rPr lang="en-GB" sz="1200" b="1" kern="1200" dirty="0">
                <a:solidFill>
                  <a:schemeClr val="tx1"/>
                </a:solidFill>
                <a:effectLst/>
                <a:latin typeface="+mn-lt"/>
                <a:ea typeface="+mn-ea"/>
                <a:cs typeface="+mn-cs"/>
              </a:rPr>
              <a:t>Notices: </a:t>
            </a:r>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You do not have to comply with the license for elements of the material in the public domain or where your use is permitted by an applicable </a:t>
            </a:r>
            <a:r>
              <a:rPr lang="en-GB" sz="1200" kern="1200" dirty="0">
                <a:solidFill>
                  <a:schemeClr val="tx1"/>
                </a:solidFill>
                <a:effectLst/>
                <a:latin typeface="+mn-lt"/>
                <a:ea typeface="+mn-ea"/>
                <a:cs typeface="+mn-cs"/>
                <a:hlinkClick r:id="rId3"/>
              </a:rPr>
              <a:t>exception or limitation</a:t>
            </a:r>
            <a:r>
              <a:rPr lang="en-GB" sz="1200" kern="1200" dirty="0">
                <a:solidFill>
                  <a:schemeClr val="tx1"/>
                </a:solidFill>
                <a:effectLst/>
                <a:latin typeface="+mn-lt"/>
                <a:ea typeface="+mn-ea"/>
                <a:cs typeface="+mn-cs"/>
              </a:rPr>
              <a:t>. </a:t>
            </a:r>
          </a:p>
          <a:p>
            <a:pPr lvl="0"/>
            <a:r>
              <a:rPr lang="en-GB" sz="1200" kern="1200" dirty="0">
                <a:solidFill>
                  <a:schemeClr val="tx1"/>
                </a:solidFill>
                <a:effectLst/>
                <a:latin typeface="+mn-lt"/>
                <a:ea typeface="+mn-ea"/>
                <a:cs typeface="+mn-cs"/>
              </a:rPr>
              <a:t>No warranties are given. The license may not give you all of the permissions necessary for your intended use. For example, other rights such as </a:t>
            </a:r>
            <a:r>
              <a:rPr lang="en-GB" sz="1200" kern="1200" dirty="0">
                <a:solidFill>
                  <a:schemeClr val="tx1"/>
                </a:solidFill>
                <a:effectLst/>
                <a:latin typeface="+mn-lt"/>
                <a:ea typeface="+mn-ea"/>
                <a:cs typeface="+mn-cs"/>
                <a:hlinkClick r:id="rId3"/>
              </a:rPr>
              <a:t>publicity, privacy, or moral rights</a:t>
            </a:r>
            <a:r>
              <a:rPr lang="en-GB" sz="1200" kern="1200" dirty="0">
                <a:solidFill>
                  <a:schemeClr val="tx1"/>
                </a:solidFill>
                <a:effectLst/>
                <a:latin typeface="+mn-lt"/>
                <a:ea typeface="+mn-ea"/>
                <a:cs typeface="+mn-cs"/>
              </a:rPr>
              <a:t> may limit how you use the material. </a:t>
            </a:r>
          </a:p>
          <a:p>
            <a:endParaRPr lang="en-GB" dirty="0"/>
          </a:p>
          <a:p>
            <a:r>
              <a:rPr lang="en-GB" dirty="0"/>
              <a:t>https://creativecommons.org/licenses/by-sa/4.0/</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623B231-3D70-2A4C-A0C2-A57463CF59E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1728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rgbClr val="5784CC"/>
                </a:solidFill>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5357649-C105-F645-A7D2-78524A18A7C0}" type="datetime1">
              <a:rPr lang="en-GB" smtClean="0"/>
              <a:t>21/02/2018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1778534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solidFill>
                  <a:srgbClr val="5784CC"/>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1792288" y="802639"/>
            <a:ext cx="5486400" cy="392493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solidFill>
                  <a:srgbClr val="66666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1E0E9C1-73B9-D640-B60D-1D40C8CE46B7}" type="datetime1">
              <a:rPr lang="en-GB" smtClean="0"/>
              <a:t>21/02/2018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3617765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940164"/>
            <a:ext cx="8229600" cy="849501"/>
          </a:xfrm>
          <a:prstGeom prst="rect">
            <a:avLst/>
          </a:prstGeom>
        </p:spPr>
        <p:txBody>
          <a:bodyPr/>
          <a:lstStyle>
            <a:lvl1pPr>
              <a:defRPr>
                <a:solidFill>
                  <a:srgbClr val="5784CC"/>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459608" y="1912388"/>
            <a:ext cx="8229600" cy="4305532"/>
          </a:xfrm>
          <a:prstGeom prst="rect">
            <a:avLst/>
          </a:prstGeom>
        </p:spPr>
        <p:txBody>
          <a:bodyPr vert="eaVert"/>
          <a:lstStyle>
            <a:lvl1pPr>
              <a:defRPr>
                <a:solidFill>
                  <a:srgbClr val="666666"/>
                </a:solidFill>
              </a:defRPr>
            </a:lvl1pPr>
            <a:lvl2pPr>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3CA1BF5-B5F0-6F4C-9383-67EE262C153F}" type="datetime1">
              <a:rPr lang="en-GB" smtClean="0"/>
              <a:t>21/02/2018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9052349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92480"/>
            <a:ext cx="2057400" cy="5333683"/>
          </a:xfrm>
          <a:prstGeom prst="rect">
            <a:avLst/>
          </a:prstGeom>
        </p:spPr>
        <p:txBody>
          <a:bodyPr vert="eaVert"/>
          <a:lstStyle>
            <a:lvl1pPr>
              <a:defRPr>
                <a:solidFill>
                  <a:srgbClr val="5784CC"/>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457200" y="792480"/>
            <a:ext cx="6019800" cy="5333683"/>
          </a:xfrm>
          <a:prstGeom prst="rect">
            <a:avLst/>
          </a:prstGeom>
        </p:spPr>
        <p:txBody>
          <a:bodyPr vert="eaVert"/>
          <a:lstStyle>
            <a:lvl1pPr>
              <a:defRPr b="0">
                <a:solidFill>
                  <a:srgbClr val="666666"/>
                </a:solidFill>
              </a:defRPr>
            </a:lvl1pPr>
            <a:lvl2pPr>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26DE0B7-A939-1F40-A9CB-C349DD62A6BA}" type="datetime1">
              <a:rPr lang="en-GB" smtClean="0"/>
              <a:t>21/02/2018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071512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p:txBody>
          <a:bodyPr/>
          <a:lstStyle/>
          <a:p>
            <a:fld id="{20CB5577-C91D-3E47-9087-B82B92BEEFC7}" type="datetime1">
              <a:rPr lang="en-GB" smtClean="0"/>
              <a:pPr/>
              <a:t>21/02/2018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1D33979-82CC-6440-B758-3F4758057F14}" type="slidenum">
              <a:rPr lang="en-US" smtClean="0"/>
              <a:pPr/>
              <a:t>‹#›</a:t>
            </a:fld>
            <a:endParaRPr lang="en-US" dirty="0"/>
          </a:p>
        </p:txBody>
      </p:sp>
    </p:spTree>
    <p:extLst>
      <p:ext uri="{BB962C8B-B14F-4D97-AF65-F5344CB8AC3E}">
        <p14:creationId xmlns:p14="http://schemas.microsoft.com/office/powerpoint/2010/main" val="4114863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40164"/>
            <a:ext cx="8229600" cy="849501"/>
          </a:xfrm>
          <a:prstGeom prst="rect">
            <a:avLst/>
          </a:prstGeom>
        </p:spPr>
        <p:txBody>
          <a:bodyPr/>
          <a:lstStyle>
            <a:lvl1pPr algn="l">
              <a:defRPr>
                <a:solidFill>
                  <a:srgbClr val="5784CC"/>
                </a:solidFill>
              </a:defRPr>
            </a:lvl1pPr>
          </a:lstStyle>
          <a:p>
            <a:r>
              <a:rPr lang="en-US"/>
              <a:t>Click to edit Master title style</a:t>
            </a:r>
            <a:endParaRPr lang="en-US" dirty="0"/>
          </a:p>
        </p:txBody>
      </p:sp>
      <p:sp>
        <p:nvSpPr>
          <p:cNvPr id="3" name="Content Placeholder 2"/>
          <p:cNvSpPr>
            <a:spLocks noGrp="1"/>
          </p:cNvSpPr>
          <p:nvPr>
            <p:ph idx="1"/>
          </p:nvPr>
        </p:nvSpPr>
        <p:spPr>
          <a:xfrm>
            <a:off x="459608" y="1912388"/>
            <a:ext cx="8229600" cy="4305532"/>
          </a:xfrm>
          <a:prstGeom prst="rect">
            <a:avLst/>
          </a:prstGeom>
        </p:spPr>
        <p:txBody>
          <a:bodyPr/>
          <a:lstStyle>
            <a:lvl1pPr>
              <a:defRPr>
                <a:solidFill>
                  <a:srgbClr val="666666"/>
                </a:solidFill>
              </a:defRPr>
            </a:lvl1pPr>
            <a:lvl2pPr>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550DC9-6AB9-D448-9668-424CC2F97943}" type="datetime1">
              <a:rPr lang="en-GB" smtClean="0"/>
              <a:t>21/02/2018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4355963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solidFill>
                  <a:srgbClr val="5784CC"/>
                </a:solidFill>
              </a:defRPr>
            </a:lvl1pPr>
          </a:lstStyle>
          <a:p>
            <a:r>
              <a:rPr lang="en-US"/>
              <a:t>Click to edit Master title style</a:t>
            </a:r>
            <a:endParaRPr lang="en-US" dirty="0"/>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E9B232E-74DB-E24B-9EAB-2535BABDB41E}" type="datetime1">
              <a:rPr lang="en-GB" smtClean="0"/>
              <a:t>21/02/2018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482044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57284"/>
            <a:ext cx="8229600" cy="849501"/>
          </a:xfrm>
          <a:prstGeom prst="rect">
            <a:avLst/>
          </a:prstGeom>
        </p:spPr>
        <p:txBody>
          <a:bodyPr/>
          <a:lstStyle>
            <a:lvl1pPr>
              <a:defRPr>
                <a:solidFill>
                  <a:srgbClr val="5784CC"/>
                </a:solidFill>
              </a:defRPr>
            </a:lvl1p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solidFill>
                  <a:srgbClr val="666666"/>
                </a:solidFill>
              </a:defRPr>
            </a:lvl1pPr>
            <a:lvl2pPr>
              <a:defRPr sz="2400">
                <a:solidFill>
                  <a:srgbClr val="666666"/>
                </a:solidFill>
              </a:defRPr>
            </a:lvl2pPr>
            <a:lvl3pPr>
              <a:defRPr sz="2000">
                <a:solidFill>
                  <a:srgbClr val="666666"/>
                </a:solidFill>
              </a:defRPr>
            </a:lvl3pPr>
            <a:lvl4pPr>
              <a:defRPr sz="1800">
                <a:solidFill>
                  <a:srgbClr val="666666"/>
                </a:solidFill>
              </a:defRPr>
            </a:lvl4pPr>
            <a:lvl5pPr>
              <a:defRPr sz="1800">
                <a:solidFill>
                  <a:srgbClr val="666666"/>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solidFill>
                  <a:srgbClr val="666666"/>
                </a:solidFill>
              </a:defRPr>
            </a:lvl1pPr>
            <a:lvl2pPr>
              <a:defRPr sz="2400">
                <a:solidFill>
                  <a:srgbClr val="666666"/>
                </a:solidFill>
              </a:defRPr>
            </a:lvl2pPr>
            <a:lvl3pPr>
              <a:defRPr sz="2000">
                <a:solidFill>
                  <a:srgbClr val="666666"/>
                </a:solidFill>
              </a:defRPr>
            </a:lvl3pPr>
            <a:lvl4pPr>
              <a:defRPr sz="1800">
                <a:solidFill>
                  <a:srgbClr val="666666"/>
                </a:solidFill>
              </a:defRPr>
            </a:lvl4pPr>
            <a:lvl5pPr>
              <a:defRPr sz="1800">
                <a:solidFill>
                  <a:srgbClr val="666666"/>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91778E2-23A5-694E-9E68-C2DB70D40063}" type="datetime1">
              <a:rPr lang="en-GB" smtClean="0"/>
              <a:t>21/02/2018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8898407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056640"/>
            <a:ext cx="4040188" cy="1118235"/>
          </a:xfrm>
          <a:prstGeom prst="rect">
            <a:avLst/>
          </a:prstGeom>
        </p:spPr>
        <p:txBody>
          <a:bodyPr anchor="b"/>
          <a:lstStyle>
            <a:lvl1pPr marL="0" indent="0">
              <a:buNone/>
              <a:defRPr sz="2400" b="1">
                <a:solidFill>
                  <a:srgbClr val="5784C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solidFill>
                  <a:srgbClr val="666666"/>
                </a:solidFill>
              </a:defRPr>
            </a:lvl1pPr>
            <a:lvl2pPr>
              <a:defRPr sz="2000">
                <a:solidFill>
                  <a:srgbClr val="666666"/>
                </a:solidFill>
              </a:defRPr>
            </a:lvl2pPr>
            <a:lvl3pPr>
              <a:defRPr sz="1800">
                <a:solidFill>
                  <a:srgbClr val="666666"/>
                </a:solidFill>
              </a:defRPr>
            </a:lvl3pPr>
            <a:lvl4pPr>
              <a:defRPr sz="1600">
                <a:solidFill>
                  <a:srgbClr val="666666"/>
                </a:solidFill>
              </a:defRPr>
            </a:lvl4pPr>
            <a:lvl5pPr>
              <a:defRPr sz="1600">
                <a:solidFill>
                  <a:srgbClr val="666666"/>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056640"/>
            <a:ext cx="4041775" cy="1118235"/>
          </a:xfrm>
          <a:prstGeom prst="rect">
            <a:avLst/>
          </a:prstGeom>
        </p:spPr>
        <p:txBody>
          <a:bodyPr anchor="b"/>
          <a:lstStyle>
            <a:lvl1pPr marL="0" indent="0">
              <a:buNone/>
              <a:defRPr sz="2400" b="1">
                <a:solidFill>
                  <a:srgbClr val="5784C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solidFill>
                  <a:srgbClr val="666666"/>
                </a:solidFill>
              </a:defRPr>
            </a:lvl1pPr>
            <a:lvl2pPr>
              <a:defRPr sz="2000">
                <a:solidFill>
                  <a:srgbClr val="666666"/>
                </a:solidFill>
              </a:defRPr>
            </a:lvl2pPr>
            <a:lvl3pPr>
              <a:defRPr sz="1800">
                <a:solidFill>
                  <a:srgbClr val="666666"/>
                </a:solidFill>
              </a:defRPr>
            </a:lvl3pPr>
            <a:lvl4pPr>
              <a:defRPr sz="1600">
                <a:solidFill>
                  <a:srgbClr val="666666"/>
                </a:solidFill>
              </a:defRPr>
            </a:lvl4pPr>
            <a:lvl5pPr>
              <a:defRPr sz="1600">
                <a:solidFill>
                  <a:srgbClr val="666666"/>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BDE951C-878C-A942-B133-AA84357AF460}" type="datetime1">
              <a:rPr lang="en-GB" smtClean="0"/>
              <a:t>21/02/2018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402631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940164"/>
            <a:ext cx="8229600" cy="849501"/>
          </a:xfrm>
          <a:prstGeom prst="rect">
            <a:avLst/>
          </a:prstGeom>
        </p:spPr>
        <p:txBody>
          <a:bodyPr/>
          <a:lstStyle>
            <a:lvl1pPr>
              <a:defRPr>
                <a:solidFill>
                  <a:srgbClr val="5784CC"/>
                </a:solidFill>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9438DA0-3256-8447-85C7-9D17E5BDDE40}" type="datetime1">
              <a:rPr lang="en-GB" smtClean="0"/>
              <a:t>21/02/2018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705955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503EF5-55F0-FA41-94DB-5ED6A0765696}" type="datetime1">
              <a:rPr lang="en-GB" smtClean="0"/>
              <a:t>21/02/2018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7636969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78295"/>
            <a:ext cx="3008313" cy="766025"/>
          </a:xfrm>
          <a:prstGeom prst="rect">
            <a:avLst/>
          </a:prstGeom>
        </p:spPr>
        <p:txBody>
          <a:bodyPr anchor="b"/>
          <a:lstStyle>
            <a:lvl1pPr algn="l">
              <a:defRPr sz="2000" b="1">
                <a:solidFill>
                  <a:srgbClr val="5784CC"/>
                </a:solidFill>
              </a:defRPr>
            </a:lvl1pPr>
          </a:lstStyle>
          <a:p>
            <a:r>
              <a:rPr lang="en-US"/>
              <a:t>Click to edit Master title style</a:t>
            </a:r>
            <a:endParaRPr lang="en-US" dirty="0"/>
          </a:p>
        </p:txBody>
      </p:sp>
      <p:sp>
        <p:nvSpPr>
          <p:cNvPr id="3" name="Content Placeholder 2"/>
          <p:cNvSpPr>
            <a:spLocks noGrp="1"/>
          </p:cNvSpPr>
          <p:nvPr>
            <p:ph idx="1"/>
          </p:nvPr>
        </p:nvSpPr>
        <p:spPr>
          <a:xfrm>
            <a:off x="3575050" y="792480"/>
            <a:ext cx="5111750" cy="5333683"/>
          </a:xfrm>
          <a:prstGeom prst="rect">
            <a:avLst/>
          </a:prstGeom>
        </p:spPr>
        <p:txBody>
          <a:bodyPr/>
          <a:lstStyle>
            <a:lvl1pPr>
              <a:defRPr sz="3200">
                <a:solidFill>
                  <a:srgbClr val="666666"/>
                </a:solidFill>
              </a:defRPr>
            </a:lvl1pPr>
            <a:lvl2pPr>
              <a:defRPr sz="2800">
                <a:solidFill>
                  <a:srgbClr val="666666"/>
                </a:solidFill>
              </a:defRPr>
            </a:lvl2pPr>
            <a:lvl3pPr>
              <a:defRPr sz="2400">
                <a:solidFill>
                  <a:srgbClr val="666666"/>
                </a:solidFill>
              </a:defRPr>
            </a:lvl3pPr>
            <a:lvl4pPr>
              <a:defRPr sz="2000">
                <a:solidFill>
                  <a:srgbClr val="666666"/>
                </a:solidFill>
              </a:defRPr>
            </a:lvl4pPr>
            <a:lvl5pPr>
              <a:defRPr sz="2000">
                <a:solidFill>
                  <a:srgbClr val="666666"/>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544321"/>
            <a:ext cx="3008313" cy="4581842"/>
          </a:xfrm>
          <a:prstGeom prst="rect">
            <a:avLst/>
          </a:prstGeom>
        </p:spPr>
        <p:txBody>
          <a:bodyPr/>
          <a:lstStyle>
            <a:lvl1pPr marL="0" indent="0">
              <a:buNone/>
              <a:defRPr sz="1400">
                <a:solidFill>
                  <a:srgbClr val="66666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F1E9CB5-4D37-9B4B-B96A-BB8701A24712}" type="datetime1">
              <a:rPr lang="en-GB" smtClean="0"/>
              <a:t>21/02/2018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351038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hyperlink" Target="https://creativecommons.org/licenses/by-sa/4.0/" TargetMode="Externa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348093" y="147187"/>
            <a:ext cx="6697137" cy="904737"/>
          </a:xfrm>
          <a:prstGeom prst="rect">
            <a:avLst/>
          </a:prstGeom>
        </p:spPr>
      </p:pic>
      <p:sp>
        <p:nvSpPr>
          <p:cNvPr id="4" name="Date Placeholder 3"/>
          <p:cNvSpPr>
            <a:spLocks noGrp="1"/>
          </p:cNvSpPr>
          <p:nvPr>
            <p:ph type="dt" sz="half" idx="2"/>
          </p:nvPr>
        </p:nvSpPr>
        <p:spPr>
          <a:xfrm>
            <a:off x="2590800" y="6472763"/>
            <a:ext cx="2133600" cy="365125"/>
          </a:xfrm>
          <a:prstGeom prst="rect">
            <a:avLst/>
          </a:prstGeom>
        </p:spPr>
        <p:txBody>
          <a:bodyPr vert="horz" lIns="91440" tIns="45720" rIns="91440" bIns="45720" rtlCol="0" anchor="ctr"/>
          <a:lstStyle>
            <a:lvl1pPr algn="l">
              <a:defRPr sz="900">
                <a:solidFill>
                  <a:schemeClr val="tx1">
                    <a:tint val="75000"/>
                  </a:schemeClr>
                </a:solidFill>
                <a:latin typeface="Georgia"/>
              </a:defRPr>
            </a:lvl1pPr>
          </a:lstStyle>
          <a:p>
            <a:fld id="{20CB5577-C91D-3E47-9087-B82B92BEEFC7}" type="datetime1">
              <a:rPr lang="en-GB" smtClean="0"/>
              <a:pPr/>
              <a:t>21/02/2018</a:t>
            </a:fld>
            <a:endParaRPr lang="en-US" dirty="0"/>
          </a:p>
        </p:txBody>
      </p:sp>
      <p:sp>
        <p:nvSpPr>
          <p:cNvPr id="5" name="Footer Placeholder 4"/>
          <p:cNvSpPr>
            <a:spLocks noGrp="1"/>
          </p:cNvSpPr>
          <p:nvPr>
            <p:ph type="ftr" sz="quarter" idx="3"/>
          </p:nvPr>
        </p:nvSpPr>
        <p:spPr>
          <a:xfrm>
            <a:off x="4918228" y="6472763"/>
            <a:ext cx="2895600" cy="365125"/>
          </a:xfrm>
          <a:prstGeom prst="rect">
            <a:avLst/>
          </a:prstGeom>
        </p:spPr>
        <p:txBody>
          <a:bodyPr vert="horz" lIns="91440" tIns="45720" rIns="91440" bIns="45720" rtlCol="0" anchor="ctr"/>
          <a:lstStyle>
            <a:lvl1pPr algn="ctr">
              <a:defRPr sz="900">
                <a:solidFill>
                  <a:schemeClr val="tx1">
                    <a:tint val="75000"/>
                  </a:schemeClr>
                </a:solidFill>
                <a:latin typeface="Georgia"/>
              </a:defRPr>
            </a:lvl1pPr>
          </a:lstStyle>
          <a:p>
            <a:endParaRPr lang="en-US" dirty="0"/>
          </a:p>
        </p:txBody>
      </p:sp>
      <p:sp>
        <p:nvSpPr>
          <p:cNvPr id="6" name="Slide Number Placeholder 5"/>
          <p:cNvSpPr>
            <a:spLocks noGrp="1"/>
          </p:cNvSpPr>
          <p:nvPr>
            <p:ph type="sldNum" sz="quarter" idx="4"/>
          </p:nvPr>
        </p:nvSpPr>
        <p:spPr>
          <a:xfrm>
            <a:off x="8002574" y="6472763"/>
            <a:ext cx="684225" cy="365125"/>
          </a:xfrm>
          <a:prstGeom prst="rect">
            <a:avLst/>
          </a:prstGeom>
        </p:spPr>
        <p:txBody>
          <a:bodyPr vert="horz" lIns="91440" tIns="45720" rIns="91440" bIns="45720" rtlCol="0" anchor="ctr"/>
          <a:lstStyle>
            <a:lvl1pPr algn="r">
              <a:defRPr sz="900">
                <a:solidFill>
                  <a:schemeClr val="tx1">
                    <a:tint val="75000"/>
                  </a:schemeClr>
                </a:solidFill>
                <a:latin typeface="Georgia"/>
              </a:defRPr>
            </a:lvl1pPr>
          </a:lstStyle>
          <a:p>
            <a:fld id="{61D33979-82CC-6440-B758-3F4758057F14}" type="slidenum">
              <a:rPr lang="en-US" smtClean="0"/>
              <a:pPr/>
              <a:t>‹#›</a:t>
            </a:fld>
            <a:endParaRPr lang="en-US" dirty="0"/>
          </a:p>
        </p:txBody>
      </p:sp>
      <p:pic>
        <p:nvPicPr>
          <p:cNvPr id="8" name="Picture 2">
            <a:hlinkClick r:id="rId15"/>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175967" y="6576892"/>
            <a:ext cx="549953" cy="193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80290004"/>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hdr="0"/>
  <p:txStyles>
    <p:titleStyle>
      <a:lvl1pPr algn="l" defTabSz="457200" rtl="0" eaLnBrk="1" latinLnBrk="0" hangingPunct="1">
        <a:spcBef>
          <a:spcPct val="0"/>
        </a:spcBef>
        <a:buNone/>
        <a:defRPr sz="4400" kern="1200">
          <a:solidFill>
            <a:srgbClr val="5784CC"/>
          </a:solidFill>
          <a:latin typeface="Georgia"/>
          <a:ea typeface="+mj-ea"/>
          <a:cs typeface="+mj-cs"/>
        </a:defRPr>
      </a:lvl1pPr>
    </p:titleStyle>
    <p:bodyStyle>
      <a:lvl1pPr marL="342900" indent="-342900" algn="l" defTabSz="457200" rtl="0" eaLnBrk="1" latinLnBrk="0" hangingPunct="1">
        <a:spcBef>
          <a:spcPct val="20000"/>
        </a:spcBef>
        <a:buFont typeface="Arial"/>
        <a:buChar char="•"/>
        <a:defRPr sz="3200" kern="1200">
          <a:solidFill>
            <a:srgbClr val="666666"/>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800" kern="1200">
          <a:solidFill>
            <a:srgbClr val="666666"/>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400" kern="1200">
          <a:solidFill>
            <a:srgbClr val="666666"/>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creativecommons.org/licenses/by-sa/4.0/"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creativecommons.org/licenses/by-sa/4.0/"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hyperlink" Target="https://creativecommons.org/licenses/by-sa/4.0/"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hyperlink" Target="http://www.ascb.org/dora/" TargetMode="External"/><Relationship Id="rId2" Type="http://schemas.openxmlformats.org/officeDocument/2006/relationships/hyperlink" Target="http://www.sparc.arl.org/sites/default/files/sparc-alm-primer.pdf" TargetMode="Externa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hyperlink" Target="http://thinkchecksubmit.org/" TargetMode="Externa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5967" y="6576892"/>
            <a:ext cx="549953" cy="193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itle 20"/>
          <p:cNvSpPr>
            <a:spLocks noGrp="1"/>
          </p:cNvSpPr>
          <p:nvPr>
            <p:ph type="ctrTitle"/>
          </p:nvPr>
        </p:nvSpPr>
        <p:spPr>
          <a:xfrm>
            <a:off x="690880" y="2593667"/>
            <a:ext cx="7279413" cy="1459719"/>
          </a:xfrm>
        </p:spPr>
        <p:txBody>
          <a:bodyPr>
            <a:noAutofit/>
          </a:bodyPr>
          <a:lstStyle/>
          <a:p>
            <a:r>
              <a:rPr lang="en-US" dirty="0"/>
              <a:t>Effective Mentorship in Research Communication</a:t>
            </a:r>
            <a:endParaRPr lang="en-US" b="1" dirty="0">
              <a:solidFill>
                <a:srgbClr val="5784CC"/>
              </a:solidFill>
            </a:endParaRPr>
          </a:p>
        </p:txBody>
      </p:sp>
    </p:spTree>
    <p:extLst>
      <p:ext uri="{BB962C8B-B14F-4D97-AF65-F5344CB8AC3E}">
        <p14:creationId xmlns:p14="http://schemas.microsoft.com/office/powerpoint/2010/main" val="37931306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3AC9F21-8A18-4A26-9B53-FBD76F86D35B}"/>
              </a:ext>
            </a:extLst>
          </p:cNvPr>
          <p:cNvSpPr>
            <a:spLocks noGrp="1"/>
          </p:cNvSpPr>
          <p:nvPr>
            <p:ph type="dt" sz="half" idx="10"/>
          </p:nvPr>
        </p:nvSpPr>
        <p:spPr/>
        <p:txBody>
          <a:bodyPr/>
          <a:lstStyle/>
          <a:p>
            <a:fld id="{D1503EF5-55F0-FA41-94DB-5ED6A0765696}" type="datetime1">
              <a:rPr lang="en-GB" smtClean="0"/>
              <a:t>21/02/2018</a:t>
            </a:fld>
            <a:endParaRPr lang="en-US"/>
          </a:p>
        </p:txBody>
      </p:sp>
      <p:sp>
        <p:nvSpPr>
          <p:cNvPr id="3" name="Footer Placeholder 2">
            <a:extLst>
              <a:ext uri="{FF2B5EF4-FFF2-40B4-BE49-F238E27FC236}">
                <a16:creationId xmlns:a16="http://schemas.microsoft.com/office/drawing/2014/main" id="{FF689EC9-701A-444B-9C92-2B51CD17119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F8E627B-1FAE-4CD9-AAEE-FA25CBF5113F}"/>
              </a:ext>
            </a:extLst>
          </p:cNvPr>
          <p:cNvSpPr>
            <a:spLocks noGrp="1"/>
          </p:cNvSpPr>
          <p:nvPr>
            <p:ph type="sldNum" sz="quarter" idx="12"/>
          </p:nvPr>
        </p:nvSpPr>
        <p:spPr/>
        <p:txBody>
          <a:bodyPr/>
          <a:lstStyle/>
          <a:p>
            <a:fld id="{61D33979-82CC-6440-B758-3F4758057F14}" type="slidenum">
              <a:rPr lang="en-US" smtClean="0"/>
              <a:t>10</a:t>
            </a:fld>
            <a:endParaRPr lang="en-US"/>
          </a:p>
        </p:txBody>
      </p:sp>
      <p:sp>
        <p:nvSpPr>
          <p:cNvPr id="5" name="Rectangle 2">
            <a:extLst>
              <a:ext uri="{FF2B5EF4-FFF2-40B4-BE49-F238E27FC236}">
                <a16:creationId xmlns:a16="http://schemas.microsoft.com/office/drawing/2014/main" id="{D95BB7E4-331D-4C16-A00D-EDD2C7881D25}"/>
              </a:ext>
            </a:extLst>
          </p:cNvPr>
          <p:cNvSpPr txBox="1">
            <a:spLocks noChangeArrowheads="1"/>
          </p:cNvSpPr>
          <p:nvPr/>
        </p:nvSpPr>
        <p:spPr>
          <a:xfrm>
            <a:off x="457200" y="1197132"/>
            <a:ext cx="8229600" cy="849501"/>
          </a:xfrm>
          <a:prstGeom prst="rect">
            <a:avLst/>
          </a:prstGeom>
        </p:spPr>
        <p:txBody>
          <a:bodyPr>
            <a:normAutofit/>
          </a:bodyPr>
          <a:lstStyle>
            <a:lvl1pPr algn="l" defTabSz="457200" rtl="0" eaLnBrk="1" latinLnBrk="0" hangingPunct="1">
              <a:spcBef>
                <a:spcPct val="0"/>
              </a:spcBef>
              <a:buNone/>
              <a:defRPr sz="4400" kern="1200">
                <a:solidFill>
                  <a:srgbClr val="5784CC"/>
                </a:solidFill>
                <a:latin typeface="Georgia"/>
                <a:ea typeface="+mj-ea"/>
                <a:cs typeface="+mj-cs"/>
              </a:defRPr>
            </a:lvl1pPr>
          </a:lstStyle>
          <a:p>
            <a:pPr algn="ctr"/>
            <a:r>
              <a:rPr lang="en-US" altLang="en-US" sz="3600" dirty="0"/>
              <a:t>Using the journal’s instructions</a:t>
            </a:r>
          </a:p>
        </p:txBody>
      </p:sp>
      <p:sp>
        <p:nvSpPr>
          <p:cNvPr id="6" name="Rectangle 3">
            <a:extLst>
              <a:ext uri="{FF2B5EF4-FFF2-40B4-BE49-F238E27FC236}">
                <a16:creationId xmlns:a16="http://schemas.microsoft.com/office/drawing/2014/main" id="{C8C025D0-D26D-40F9-A699-24B33A62B10A}"/>
              </a:ext>
            </a:extLst>
          </p:cNvPr>
          <p:cNvSpPr txBox="1">
            <a:spLocks noChangeArrowheads="1"/>
          </p:cNvSpPr>
          <p:nvPr/>
        </p:nvSpPr>
        <p:spPr>
          <a:xfrm>
            <a:off x="817418" y="2021572"/>
            <a:ext cx="7871790" cy="4305532"/>
          </a:xfrm>
          <a:prstGeom prst="rect">
            <a:avLst/>
          </a:prstGeom>
        </p:spPr>
        <p:txBody>
          <a:bodyPr/>
          <a:lstStyle>
            <a:lvl1pPr marL="342900" indent="-342900" algn="l" defTabSz="457200" rtl="0" eaLnBrk="1" latinLnBrk="0" hangingPunct="1">
              <a:spcBef>
                <a:spcPct val="20000"/>
              </a:spcBef>
              <a:buFont typeface="Arial"/>
              <a:buChar char="•"/>
              <a:defRPr sz="3200" kern="1200">
                <a:solidFill>
                  <a:srgbClr val="666666"/>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800" kern="1200">
                <a:solidFill>
                  <a:srgbClr val="666666"/>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400" kern="1200">
                <a:solidFill>
                  <a:srgbClr val="666666"/>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14350" indent="-514350">
              <a:buFont typeface="+mj-lt"/>
              <a:buAutoNum type="arabicPeriod"/>
            </a:pPr>
            <a:r>
              <a:rPr lang="en-US" altLang="en-US" dirty="0"/>
              <a:t>Obtain the journal’s instructions from its website.</a:t>
            </a:r>
          </a:p>
          <a:p>
            <a:pPr marL="514350" indent="-514350">
              <a:buFont typeface="+mj-lt"/>
              <a:buAutoNum type="arabicPeriod"/>
            </a:pPr>
            <a:r>
              <a:rPr lang="en-US" altLang="en-US" dirty="0"/>
              <a:t>Read the instructions to authors before starting to prepare your paper.</a:t>
            </a:r>
          </a:p>
          <a:p>
            <a:pPr marL="514350" indent="-514350">
              <a:buFont typeface="+mj-lt"/>
              <a:buAutoNum type="arabicPeriod"/>
            </a:pPr>
            <a:r>
              <a:rPr lang="en-US" altLang="en-US" dirty="0"/>
              <a:t>Consult the instructions while preparing your paper.</a:t>
            </a:r>
          </a:p>
          <a:p>
            <a:pPr marL="514350" indent="-514350">
              <a:buFont typeface="+mj-lt"/>
              <a:buAutoNum type="arabicPeriod"/>
            </a:pPr>
            <a:r>
              <a:rPr lang="en-US" altLang="en-US" dirty="0"/>
              <a:t>Check the instructions again before submitting your paper.</a:t>
            </a:r>
          </a:p>
        </p:txBody>
      </p:sp>
    </p:spTree>
    <p:extLst>
      <p:ext uri="{BB962C8B-B14F-4D97-AF65-F5344CB8AC3E}">
        <p14:creationId xmlns:p14="http://schemas.microsoft.com/office/powerpoint/2010/main" val="317123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fade">
                                      <p:cBhvr>
                                        <p:cTn id="15" dur="500"/>
                                        <p:tgtEl>
                                          <p:spTgt spid="6">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6">
                                            <p:txEl>
                                              <p:pRg st="3" end="3"/>
                                            </p:txEl>
                                          </p:spTgt>
                                        </p:tgtEl>
                                        <p:attrNameLst>
                                          <p:attrName>style.visibility</p:attrName>
                                        </p:attrNameLst>
                                      </p:cBhvr>
                                      <p:to>
                                        <p:strVal val="visible"/>
                                      </p:to>
                                    </p:set>
                                    <p:animEffect transition="in" filter="fade">
                                      <p:cBhvr>
                                        <p:cTn id="18"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75657"/>
            <a:ext cx="8229600" cy="616856"/>
          </a:xfrm>
        </p:spPr>
        <p:txBody>
          <a:bodyPr>
            <a:noAutofit/>
          </a:bodyPr>
          <a:lstStyle/>
          <a:p>
            <a:pPr algn="ctr"/>
            <a:r>
              <a:rPr lang="en-GB" sz="3600" dirty="0"/>
              <a:t>End of day or module review</a:t>
            </a:r>
            <a:endParaRPr lang="en-US" sz="3600" dirty="0"/>
          </a:p>
        </p:txBody>
      </p:sp>
      <p:sp>
        <p:nvSpPr>
          <p:cNvPr id="3" name="Content Placeholder 2"/>
          <p:cNvSpPr>
            <a:spLocks noGrp="1"/>
          </p:cNvSpPr>
          <p:nvPr>
            <p:ph idx="1"/>
          </p:nvPr>
        </p:nvSpPr>
        <p:spPr>
          <a:xfrm>
            <a:off x="459608" y="2499824"/>
            <a:ext cx="8229600" cy="3518845"/>
          </a:xfrm>
        </p:spPr>
        <p:txBody>
          <a:bodyPr/>
          <a:lstStyle/>
          <a:p>
            <a:pPr>
              <a:spcBef>
                <a:spcPts val="1200"/>
              </a:spcBef>
              <a:spcAft>
                <a:spcPts val="1200"/>
              </a:spcAft>
            </a:pPr>
            <a:r>
              <a:rPr lang="en-GB" dirty="0"/>
              <a:t>One thing that you have learned (blue)</a:t>
            </a:r>
          </a:p>
          <a:p>
            <a:pPr>
              <a:spcBef>
                <a:spcPts val="1200"/>
              </a:spcBef>
              <a:spcAft>
                <a:spcPts val="1200"/>
              </a:spcAft>
            </a:pPr>
            <a:r>
              <a:rPr lang="en-GB" dirty="0"/>
              <a:t>One question that you have, related to what has been covered (lime green)</a:t>
            </a:r>
          </a:p>
          <a:p>
            <a:pPr>
              <a:spcBef>
                <a:spcPts val="1200"/>
              </a:spcBef>
              <a:spcAft>
                <a:spcPts val="1200"/>
              </a:spcAft>
            </a:pPr>
            <a:r>
              <a:rPr lang="en-GB" dirty="0"/>
              <a:t>One suggestion as to how the training or logistics can be improved (yellow)</a:t>
            </a:r>
            <a:endParaRPr lang="en-US" dirty="0"/>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ED550DC9-6AB9-D448-9668-424CC2F97943}" type="datetime1">
              <a:rPr kumimoji="0" lang="en-GB" sz="900" b="0" i="0" u="none" strike="noStrike" kern="1200" cap="none" spc="0" normalizeH="0" baseline="0" noProof="0" smtClean="0">
                <a:ln>
                  <a:noFill/>
                </a:ln>
                <a:solidFill>
                  <a:srgbClr val="333333">
                    <a:tint val="75000"/>
                  </a:srgbClr>
                </a:solidFill>
                <a:effectLst/>
                <a:uLnTx/>
                <a:uFillTx/>
                <a:latin typeface="Georgia"/>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21/02/2018</a:t>
            </a:fld>
            <a:endParaRPr kumimoji="0" lang="en-US" sz="900" b="0" i="0" u="none" strike="noStrike" kern="1200" cap="none" spc="0" normalizeH="0" baseline="0" noProof="0">
              <a:ln>
                <a:noFill/>
              </a:ln>
              <a:solidFill>
                <a:srgbClr val="333333">
                  <a:tint val="75000"/>
                </a:srgbClr>
              </a:solidFill>
              <a:effectLst/>
              <a:uLnTx/>
              <a:uFillTx/>
              <a:latin typeface="Georgia"/>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33333">
                  <a:tint val="75000"/>
                </a:srgbClr>
              </a:solidFill>
              <a:effectLst/>
              <a:uLnTx/>
              <a:uFillTx/>
              <a:latin typeface="Georgia"/>
              <a:ea typeface="+mn-ea"/>
              <a:cs typeface="+mn-cs"/>
            </a:endParaRPr>
          </a:p>
        </p:txBody>
      </p:sp>
    </p:spTree>
    <p:extLst>
      <p:ext uri="{BB962C8B-B14F-4D97-AF65-F5344CB8AC3E}">
        <p14:creationId xmlns:p14="http://schemas.microsoft.com/office/powerpoint/2010/main" val="246953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722313" y="4410393"/>
            <a:ext cx="7772400" cy="1500187"/>
          </a:xfrm>
        </p:spPr>
        <p:txBody>
          <a:bodyPr/>
          <a:lstStyle/>
          <a:p>
            <a:pPr algn="ctr"/>
            <a:br>
              <a:rPr lang="en-GB" dirty="0"/>
            </a:br>
            <a:r>
              <a:rPr lang="en-GB" dirty="0"/>
              <a:t>This work is licensed under a </a:t>
            </a:r>
            <a:r>
              <a:rPr lang="en-GB" dirty="0">
                <a:hlinkClick r:id="rId3"/>
              </a:rPr>
              <a:t>Creative Commons Attribution </a:t>
            </a:r>
            <a:r>
              <a:rPr lang="en-GB" dirty="0" err="1">
                <a:hlinkClick r:id="rId3"/>
              </a:rPr>
              <a:t>ShareAlike</a:t>
            </a:r>
            <a:r>
              <a:rPr lang="en-GB" dirty="0">
                <a:hlinkClick r:id="rId3"/>
              </a:rPr>
              <a:t> 4.0 International licence</a:t>
            </a:r>
            <a:r>
              <a:rPr lang="en-GB" dirty="0"/>
              <a:t>.</a:t>
            </a:r>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ED550DC9-6AB9-D448-9668-424CC2F97943}" type="datetime1">
              <a:rPr kumimoji="0" lang="en-GB" sz="900" b="0" i="0" u="none" strike="noStrike" kern="1200" cap="none" spc="0" normalizeH="0" baseline="0" noProof="0" smtClean="0">
                <a:ln>
                  <a:noFill/>
                </a:ln>
                <a:solidFill>
                  <a:srgbClr val="333333">
                    <a:tint val="75000"/>
                  </a:srgbClr>
                </a:solidFill>
                <a:effectLst/>
                <a:uLnTx/>
                <a:uFillTx/>
                <a:latin typeface="Georgia"/>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21/02/2018</a:t>
            </a:fld>
            <a:endParaRPr kumimoji="0" lang="en-US" sz="900" b="0" i="0" u="none" strike="noStrike" kern="1200" cap="none" spc="0" normalizeH="0" baseline="0" noProof="0">
              <a:ln>
                <a:noFill/>
              </a:ln>
              <a:solidFill>
                <a:srgbClr val="333333">
                  <a:tint val="75000"/>
                </a:srgbClr>
              </a:solidFill>
              <a:effectLst/>
              <a:uLnTx/>
              <a:uFillTx/>
              <a:latin typeface="Georgia"/>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33333">
                  <a:tint val="75000"/>
                </a:srgbClr>
              </a:solidFill>
              <a:effectLst/>
              <a:uLnTx/>
              <a:uFillTx/>
              <a:latin typeface="Georgia"/>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D33979-82CC-6440-B758-3F4758057F14}" type="slidenum">
              <a:rPr kumimoji="0" lang="en-US" sz="900" b="0" i="0" u="none" strike="noStrike" kern="1200" cap="none" spc="0" normalizeH="0" baseline="0" noProof="0" smtClean="0">
                <a:ln>
                  <a:noFill/>
                </a:ln>
                <a:solidFill>
                  <a:srgbClr val="333333">
                    <a:tint val="75000"/>
                  </a:srgbClr>
                </a:solidFill>
                <a:effectLst/>
                <a:uLnTx/>
                <a:uFillTx/>
                <a:latin typeface="Georgia"/>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900" b="0" i="0" u="none" strike="noStrike" kern="1200" cap="none" spc="0" normalizeH="0" baseline="0" noProof="0">
              <a:ln>
                <a:noFill/>
              </a:ln>
              <a:solidFill>
                <a:srgbClr val="333333">
                  <a:tint val="75000"/>
                </a:srgbClr>
              </a:solidFill>
              <a:effectLst/>
              <a:uLnTx/>
              <a:uFillTx/>
              <a:latin typeface="Georgia"/>
              <a:ea typeface="+mn-ea"/>
              <a:cs typeface="+mn-cs"/>
            </a:endParaRPr>
          </a:p>
        </p:txBody>
      </p:sp>
      <p:pic>
        <p:nvPicPr>
          <p:cNvPr id="1026" name="Picture 2">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23073" y="4521201"/>
            <a:ext cx="1297854"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5967" y="6576892"/>
            <a:ext cx="549953" cy="193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970560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D550DC9-6AB9-D448-9668-424CC2F97943}" type="datetime1">
              <a:rPr lang="en-GB" smtClean="0"/>
              <a:t>21/02/2018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Content Placeholder 2">
            <a:extLst>
              <a:ext uri="{FF2B5EF4-FFF2-40B4-BE49-F238E27FC236}">
                <a16:creationId xmlns:a16="http://schemas.microsoft.com/office/drawing/2014/main" id="{5DBB415B-AD77-4F12-9A90-0806FC35CD9C}"/>
              </a:ext>
            </a:extLst>
          </p:cNvPr>
          <p:cNvSpPr>
            <a:spLocks noGrp="1"/>
          </p:cNvSpPr>
          <p:nvPr>
            <p:ph idx="1"/>
          </p:nvPr>
        </p:nvSpPr>
        <p:spPr>
          <a:xfrm>
            <a:off x="582304" y="1159083"/>
            <a:ext cx="8229600" cy="5313680"/>
          </a:xfrm>
        </p:spPr>
        <p:txBody>
          <a:bodyPr>
            <a:normAutofit fontScale="32500" lnSpcReduction="20000"/>
          </a:bodyPr>
          <a:lstStyle/>
          <a:p>
            <a:pPr marL="0" indent="0" algn="ctr">
              <a:spcAft>
                <a:spcPts val="1200"/>
              </a:spcAft>
              <a:buNone/>
            </a:pPr>
            <a:r>
              <a:rPr lang="en-GB" sz="11100" dirty="0">
                <a:solidFill>
                  <a:srgbClr val="5784CC"/>
                </a:solidFill>
                <a:latin typeface="Georgia" panose="02040502050405020303" pitchFamily="18" charset="0"/>
              </a:rPr>
              <a:t>Learning contract</a:t>
            </a:r>
          </a:p>
          <a:p>
            <a:pPr>
              <a:spcAft>
                <a:spcPts val="500"/>
              </a:spcAft>
            </a:pPr>
            <a:r>
              <a:rPr lang="en-GB" sz="9200" dirty="0"/>
              <a:t>Arrive on time and keep to time	</a:t>
            </a:r>
            <a:endParaRPr lang="en-US" sz="9200" dirty="0"/>
          </a:p>
          <a:p>
            <a:pPr>
              <a:spcAft>
                <a:spcPts val="500"/>
              </a:spcAft>
            </a:pPr>
            <a:r>
              <a:rPr lang="en-GB" sz="9200" dirty="0"/>
              <a:t>Attend all sessions			</a:t>
            </a:r>
            <a:endParaRPr lang="en-US" sz="9200" dirty="0"/>
          </a:p>
          <a:p>
            <a:pPr>
              <a:spcAft>
                <a:spcPts val="500"/>
              </a:spcAft>
            </a:pPr>
            <a:r>
              <a:rPr lang="en-GB" sz="9200" dirty="0"/>
              <a:t>Cell phones on silent - calls made on breaks</a:t>
            </a:r>
          </a:p>
          <a:p>
            <a:pPr>
              <a:spcAft>
                <a:spcPts val="500"/>
              </a:spcAft>
            </a:pPr>
            <a:r>
              <a:rPr lang="en-GB" sz="9200" dirty="0"/>
              <a:t>Respectful challenge				</a:t>
            </a:r>
            <a:endParaRPr lang="en-US" sz="9200" dirty="0"/>
          </a:p>
          <a:p>
            <a:pPr>
              <a:spcAft>
                <a:spcPts val="500"/>
              </a:spcAft>
            </a:pPr>
            <a:r>
              <a:rPr lang="en-GB" sz="9200" dirty="0"/>
              <a:t>Actively participate in activities				</a:t>
            </a:r>
            <a:endParaRPr lang="en-US" sz="9200" dirty="0"/>
          </a:p>
          <a:p>
            <a:pPr>
              <a:spcAft>
                <a:spcPts val="500"/>
              </a:spcAft>
            </a:pPr>
            <a:r>
              <a:rPr lang="en-GB" sz="9200" dirty="0"/>
              <a:t>Listen when others are speaking			</a:t>
            </a:r>
            <a:endParaRPr lang="en-US" sz="9200" dirty="0"/>
          </a:p>
          <a:p>
            <a:pPr>
              <a:spcAft>
                <a:spcPts val="500"/>
              </a:spcAft>
            </a:pPr>
            <a:r>
              <a:rPr lang="en-GB" sz="9200" dirty="0"/>
              <a:t>Be responsible for our own learning		</a:t>
            </a:r>
            <a:endParaRPr lang="en-US" sz="9200" dirty="0"/>
          </a:p>
          <a:p>
            <a:pPr>
              <a:spcAft>
                <a:spcPts val="500"/>
              </a:spcAft>
            </a:pPr>
            <a:r>
              <a:rPr lang="en-GB" sz="9200" dirty="0"/>
              <a:t>Respect confidentiality 				</a:t>
            </a:r>
            <a:endParaRPr lang="en-US" sz="9200" dirty="0"/>
          </a:p>
          <a:p>
            <a:pPr>
              <a:spcAft>
                <a:spcPts val="500"/>
              </a:spcAft>
            </a:pPr>
            <a:r>
              <a:rPr lang="en-GB" sz="9200" dirty="0"/>
              <a:t>Support the learning of others</a:t>
            </a:r>
            <a:r>
              <a:rPr lang="en-GB" sz="8000" dirty="0"/>
              <a:t>	</a:t>
            </a:r>
            <a:r>
              <a:rPr lang="en-GB" sz="5800" b="1" dirty="0"/>
              <a:t>		</a:t>
            </a:r>
            <a:endParaRPr lang="en-US" sz="5800" dirty="0"/>
          </a:p>
        </p:txBody>
      </p:sp>
    </p:spTree>
    <p:extLst>
      <p:ext uri="{BB962C8B-B14F-4D97-AF65-F5344CB8AC3E}">
        <p14:creationId xmlns:p14="http://schemas.microsoft.com/office/powerpoint/2010/main" val="147649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fade">
                                      <p:cBhvr>
                                        <p:cTn id="7" dur="500"/>
                                        <p:tgtEl>
                                          <p:spTgt spid="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500"/>
                                        <p:tgtEl>
                                          <p:spTgt spid="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animEffect transition="in" filter="fade">
                                      <p:cBhvr>
                                        <p:cTn id="17" dur="500"/>
                                        <p:tgtEl>
                                          <p:spTgt spid="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xEl>
                                              <p:pRg st="4" end="4"/>
                                            </p:txEl>
                                          </p:spTgt>
                                        </p:tgtEl>
                                        <p:attrNameLst>
                                          <p:attrName>style.visibility</p:attrName>
                                        </p:attrNameLst>
                                      </p:cBhvr>
                                      <p:to>
                                        <p:strVal val="visible"/>
                                      </p:to>
                                    </p:set>
                                    <p:animEffect transition="in" filter="fade">
                                      <p:cBhvr>
                                        <p:cTn id="22" dur="500"/>
                                        <p:tgtEl>
                                          <p:spTgt spid="7">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animEffect transition="in" filter="fade">
                                      <p:cBhvr>
                                        <p:cTn id="27" dur="500"/>
                                        <p:tgtEl>
                                          <p:spTgt spid="7">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7">
                                            <p:txEl>
                                              <p:pRg st="6" end="6"/>
                                            </p:txEl>
                                          </p:spTgt>
                                        </p:tgtEl>
                                        <p:attrNameLst>
                                          <p:attrName>style.visibility</p:attrName>
                                        </p:attrNameLst>
                                      </p:cBhvr>
                                      <p:to>
                                        <p:strVal val="visible"/>
                                      </p:to>
                                    </p:set>
                                    <p:animEffect transition="in" filter="fade">
                                      <p:cBhvr>
                                        <p:cTn id="32" dur="500"/>
                                        <p:tgtEl>
                                          <p:spTgt spid="7">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7">
                                            <p:txEl>
                                              <p:pRg st="7" end="7"/>
                                            </p:txEl>
                                          </p:spTgt>
                                        </p:tgtEl>
                                        <p:attrNameLst>
                                          <p:attrName>style.visibility</p:attrName>
                                        </p:attrNameLst>
                                      </p:cBhvr>
                                      <p:to>
                                        <p:strVal val="visible"/>
                                      </p:to>
                                    </p:set>
                                    <p:animEffect transition="in" filter="fade">
                                      <p:cBhvr>
                                        <p:cTn id="37" dur="500"/>
                                        <p:tgtEl>
                                          <p:spTgt spid="7">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7">
                                            <p:txEl>
                                              <p:pRg st="8" end="8"/>
                                            </p:txEl>
                                          </p:spTgt>
                                        </p:tgtEl>
                                        <p:attrNameLst>
                                          <p:attrName>style.visibility</p:attrName>
                                        </p:attrNameLst>
                                      </p:cBhvr>
                                      <p:to>
                                        <p:strVal val="visible"/>
                                      </p:to>
                                    </p:set>
                                    <p:animEffect transition="in" filter="fade">
                                      <p:cBhvr>
                                        <p:cTn id="42" dur="500"/>
                                        <p:tgtEl>
                                          <p:spTgt spid="7">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7">
                                            <p:txEl>
                                              <p:pRg st="9" end="9"/>
                                            </p:txEl>
                                          </p:spTgt>
                                        </p:tgtEl>
                                        <p:attrNameLst>
                                          <p:attrName>style.visibility</p:attrName>
                                        </p:attrNameLst>
                                      </p:cBhvr>
                                      <p:to>
                                        <p:strVal val="visible"/>
                                      </p:to>
                                    </p:set>
                                    <p:animEffect transition="in" filter="fade">
                                      <p:cBhvr>
                                        <p:cTn id="47" dur="500"/>
                                        <p:tgtEl>
                                          <p:spTgt spid="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ED550DC9-6AB9-D448-9668-424CC2F97943}" type="datetime1">
              <a:rPr kumimoji="0" lang="en-GB" sz="900" b="0" i="0" u="none" strike="noStrike" kern="1200" cap="none" spc="0" normalizeH="0" baseline="0" noProof="0" smtClean="0">
                <a:ln>
                  <a:noFill/>
                </a:ln>
                <a:solidFill>
                  <a:srgbClr val="333333">
                    <a:tint val="75000"/>
                  </a:srgbClr>
                </a:solidFill>
                <a:effectLst/>
                <a:uLnTx/>
                <a:uFillTx/>
                <a:latin typeface="Georgia"/>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21/02/2018</a:t>
            </a:fld>
            <a:endParaRPr kumimoji="0" lang="en-US" sz="900" b="0" i="0" u="none" strike="noStrike" kern="1200" cap="none" spc="0" normalizeH="0" baseline="0" noProof="0" dirty="0">
              <a:ln>
                <a:noFill/>
              </a:ln>
              <a:solidFill>
                <a:srgbClr val="333333">
                  <a:tint val="75000"/>
                </a:srgbClr>
              </a:solidFill>
              <a:effectLst/>
              <a:uLnTx/>
              <a:uFillTx/>
              <a:latin typeface="Georgia"/>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D33979-82CC-6440-B758-3F4758057F14}" type="slidenum">
              <a:rPr kumimoji="0" lang="en-US" sz="900" b="0" i="0" u="none" strike="noStrike" kern="1200" cap="none" spc="0" normalizeH="0" baseline="0" noProof="0" smtClean="0">
                <a:ln>
                  <a:noFill/>
                </a:ln>
                <a:solidFill>
                  <a:srgbClr val="333333">
                    <a:tint val="75000"/>
                  </a:srgbClr>
                </a:solidFill>
                <a:effectLst/>
                <a:uLnTx/>
                <a:uFillTx/>
                <a:latin typeface="Georgia"/>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900" b="0" i="0" u="none" strike="noStrike" kern="1200" cap="none" spc="0" normalizeH="0" baseline="0" noProof="0">
              <a:ln>
                <a:noFill/>
              </a:ln>
              <a:solidFill>
                <a:srgbClr val="333333">
                  <a:tint val="75000"/>
                </a:srgbClr>
              </a:solidFill>
              <a:effectLst/>
              <a:uLnTx/>
              <a:uFillTx/>
              <a:latin typeface="Georgia"/>
              <a:ea typeface="+mn-ea"/>
              <a:cs typeface="+mn-cs"/>
            </a:endParaRPr>
          </a:p>
        </p:txBody>
      </p:sp>
      <p:sp>
        <p:nvSpPr>
          <p:cNvPr id="7" name="Title 3">
            <a:extLst>
              <a:ext uri="{FF2B5EF4-FFF2-40B4-BE49-F238E27FC236}">
                <a16:creationId xmlns:a16="http://schemas.microsoft.com/office/drawing/2014/main" id="{5E2CEADF-AAD0-42E3-93B6-2EDAD82F99E8}"/>
              </a:ext>
            </a:extLst>
          </p:cNvPr>
          <p:cNvSpPr>
            <a:spLocks noGrp="1"/>
          </p:cNvSpPr>
          <p:nvPr>
            <p:ph type="title"/>
          </p:nvPr>
        </p:nvSpPr>
        <p:spPr>
          <a:xfrm>
            <a:off x="711198" y="3726876"/>
            <a:ext cx="8026403" cy="2161296"/>
          </a:xfrm>
        </p:spPr>
        <p:txBody>
          <a:bodyPr>
            <a:noAutofit/>
          </a:bodyPr>
          <a:lstStyle/>
          <a:p>
            <a:r>
              <a:rPr lang="en-US" altLang="en-US" sz="3600" dirty="0">
                <a:solidFill>
                  <a:srgbClr val="666666"/>
                </a:solidFill>
                <a:latin typeface="Arial" panose="020B0604020202020204" pitchFamily="34" charset="0"/>
                <a:cs typeface="Arial" panose="020B0604020202020204" pitchFamily="34" charset="0"/>
              </a:rPr>
              <a:t>A - Choosing a target journal and using its instructions to authors</a:t>
            </a:r>
            <a:br>
              <a:rPr lang="en-US" altLang="en-US" sz="3600" dirty="0">
                <a:solidFill>
                  <a:srgbClr val="666666"/>
                </a:solidFill>
                <a:latin typeface="Arial" panose="020B0604020202020204" pitchFamily="34" charset="0"/>
                <a:cs typeface="Arial" panose="020B0604020202020204" pitchFamily="34" charset="0"/>
              </a:rPr>
            </a:br>
            <a:br>
              <a:rPr lang="en-US" altLang="en-US" sz="4000" dirty="0">
                <a:solidFill>
                  <a:srgbClr val="666666"/>
                </a:solidFill>
                <a:latin typeface="Arial" panose="020B0604020202020204" pitchFamily="34" charset="0"/>
                <a:cs typeface="Arial" panose="020B0604020202020204" pitchFamily="34" charset="0"/>
              </a:rPr>
            </a:br>
            <a:r>
              <a:rPr lang="en-US" altLang="en-US" sz="2400" dirty="0">
                <a:solidFill>
                  <a:srgbClr val="666666"/>
                </a:solidFill>
                <a:latin typeface="Arial" panose="020B0604020202020204" pitchFamily="34" charset="0"/>
                <a:cs typeface="Arial" panose="020B0604020202020204" pitchFamily="34" charset="0"/>
              </a:rPr>
              <a:t>B - Publishing a journal article</a:t>
            </a:r>
            <a:br>
              <a:rPr lang="en-US" altLang="en-US" sz="2400" dirty="0">
                <a:latin typeface="Arial" panose="020B0604020202020204" pitchFamily="34" charset="0"/>
                <a:cs typeface="Arial" panose="020B0604020202020204" pitchFamily="34" charset="0"/>
              </a:rPr>
            </a:br>
            <a:br>
              <a:rPr lang="en-US" altLang="en-US" sz="4000" dirty="0"/>
            </a:br>
            <a:br>
              <a:rPr lang="en-US" altLang="en-US" sz="4000" dirty="0"/>
            </a:br>
            <a:br>
              <a:rPr lang="en-US" altLang="en-US" sz="4000" dirty="0"/>
            </a:br>
            <a:endParaRPr lang="en-US" altLang="en-US" sz="4000" dirty="0"/>
          </a:p>
        </p:txBody>
      </p:sp>
      <p:sp>
        <p:nvSpPr>
          <p:cNvPr id="2" name="TextBox 1">
            <a:extLst>
              <a:ext uri="{FF2B5EF4-FFF2-40B4-BE49-F238E27FC236}">
                <a16:creationId xmlns:a16="http://schemas.microsoft.com/office/drawing/2014/main" id="{2A68738A-A431-4DCC-A4AA-0EE1AE18D14D}"/>
              </a:ext>
            </a:extLst>
          </p:cNvPr>
          <p:cNvSpPr txBox="1"/>
          <p:nvPr/>
        </p:nvSpPr>
        <p:spPr>
          <a:xfrm>
            <a:off x="526473" y="1260764"/>
            <a:ext cx="8395854" cy="2154436"/>
          </a:xfrm>
          <a:prstGeom prst="rect">
            <a:avLst/>
          </a:prstGeom>
          <a:noFill/>
        </p:spPr>
        <p:txBody>
          <a:bodyPr wrap="square" rtlCol="0">
            <a:spAutoFit/>
          </a:bodyPr>
          <a:lstStyle/>
          <a:p>
            <a:r>
              <a:rPr lang="en-GB" sz="4000">
                <a:solidFill>
                  <a:srgbClr val="5784CC"/>
                </a:solidFill>
                <a:latin typeface="Georgia" panose="02040502050405020303" pitchFamily="18" charset="0"/>
              </a:rPr>
              <a:t>Module 5:</a:t>
            </a:r>
            <a:endParaRPr lang="en-GB" sz="4000" dirty="0">
              <a:solidFill>
                <a:srgbClr val="5784CC"/>
              </a:solidFill>
              <a:latin typeface="Georgia" panose="02040502050405020303" pitchFamily="18" charset="0"/>
            </a:endParaRPr>
          </a:p>
          <a:p>
            <a:endParaRPr lang="en-GB" sz="1400" dirty="0">
              <a:solidFill>
                <a:srgbClr val="5784CC"/>
              </a:solidFill>
              <a:latin typeface="Georgia" panose="02040502050405020303" pitchFamily="18" charset="0"/>
            </a:endParaRPr>
          </a:p>
          <a:p>
            <a:r>
              <a:rPr lang="en-GB" sz="4000" dirty="0">
                <a:solidFill>
                  <a:srgbClr val="5784CC"/>
                </a:solidFill>
                <a:latin typeface="Georgia" panose="02040502050405020303" pitchFamily="18" charset="0"/>
              </a:rPr>
              <a:t>Mentorship and the Publication Process</a:t>
            </a:r>
          </a:p>
        </p:txBody>
      </p:sp>
    </p:spTree>
    <p:extLst>
      <p:ext uri="{BB962C8B-B14F-4D97-AF65-F5344CB8AC3E}">
        <p14:creationId xmlns:p14="http://schemas.microsoft.com/office/powerpoint/2010/main" val="36407791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9B5D49D-254A-49E3-95F5-F1E348EACA3B}"/>
              </a:ext>
            </a:extLst>
          </p:cNvPr>
          <p:cNvSpPr>
            <a:spLocks noGrp="1"/>
          </p:cNvSpPr>
          <p:nvPr>
            <p:ph type="dt" sz="half" idx="10"/>
          </p:nvPr>
        </p:nvSpPr>
        <p:spPr/>
        <p:txBody>
          <a:bodyPr/>
          <a:lstStyle/>
          <a:p>
            <a:fld id="{D1503EF5-55F0-FA41-94DB-5ED6A0765696}" type="datetime1">
              <a:rPr lang="en-GB" smtClean="0"/>
              <a:t>21/02/2018</a:t>
            </a:fld>
            <a:endParaRPr lang="en-US"/>
          </a:p>
        </p:txBody>
      </p:sp>
      <p:sp>
        <p:nvSpPr>
          <p:cNvPr id="3" name="Footer Placeholder 2">
            <a:extLst>
              <a:ext uri="{FF2B5EF4-FFF2-40B4-BE49-F238E27FC236}">
                <a16:creationId xmlns:a16="http://schemas.microsoft.com/office/drawing/2014/main" id="{CBB8FEC3-7506-44F9-83BE-DB7C70721EA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CD56330-11B9-448C-892C-63D9D3B7BF4D}"/>
              </a:ext>
            </a:extLst>
          </p:cNvPr>
          <p:cNvSpPr>
            <a:spLocks noGrp="1"/>
          </p:cNvSpPr>
          <p:nvPr>
            <p:ph type="sldNum" sz="quarter" idx="12"/>
          </p:nvPr>
        </p:nvSpPr>
        <p:spPr/>
        <p:txBody>
          <a:bodyPr/>
          <a:lstStyle/>
          <a:p>
            <a:fld id="{61D33979-82CC-6440-B758-3F4758057F14}" type="slidenum">
              <a:rPr lang="en-US" smtClean="0"/>
              <a:t>4</a:t>
            </a:fld>
            <a:endParaRPr lang="en-US"/>
          </a:p>
        </p:txBody>
      </p:sp>
      <p:sp>
        <p:nvSpPr>
          <p:cNvPr id="5" name="Rectangle 2">
            <a:extLst>
              <a:ext uri="{FF2B5EF4-FFF2-40B4-BE49-F238E27FC236}">
                <a16:creationId xmlns:a16="http://schemas.microsoft.com/office/drawing/2014/main" id="{B8D062E9-DDFD-4EC5-9EA0-CC46B4635F41}"/>
              </a:ext>
            </a:extLst>
          </p:cNvPr>
          <p:cNvSpPr txBox="1">
            <a:spLocks noChangeArrowheads="1"/>
          </p:cNvSpPr>
          <p:nvPr/>
        </p:nvSpPr>
        <p:spPr>
          <a:xfrm>
            <a:off x="457200" y="1335381"/>
            <a:ext cx="8229600" cy="849501"/>
          </a:xfrm>
          <a:prstGeom prst="rect">
            <a:avLst/>
          </a:prstGeom>
        </p:spPr>
        <p:txBody>
          <a:bodyPr/>
          <a:lstStyle>
            <a:lvl1pPr algn="l" defTabSz="457200" rtl="0" eaLnBrk="1" latinLnBrk="0" hangingPunct="1">
              <a:spcBef>
                <a:spcPct val="0"/>
              </a:spcBef>
              <a:buNone/>
              <a:defRPr sz="4400" kern="1200">
                <a:solidFill>
                  <a:srgbClr val="5784CC"/>
                </a:solidFill>
                <a:latin typeface="Georgia"/>
                <a:ea typeface="+mj-ea"/>
                <a:cs typeface="+mj-cs"/>
              </a:defRPr>
            </a:lvl1pPr>
          </a:lstStyle>
          <a:p>
            <a:pPr algn="ctr"/>
            <a:r>
              <a:rPr lang="en-US" altLang="en-US" sz="3600" dirty="0"/>
              <a:t>Identifying a target journal</a:t>
            </a:r>
          </a:p>
        </p:txBody>
      </p:sp>
      <p:sp>
        <p:nvSpPr>
          <p:cNvPr id="6" name="Rectangle 3">
            <a:extLst>
              <a:ext uri="{FF2B5EF4-FFF2-40B4-BE49-F238E27FC236}">
                <a16:creationId xmlns:a16="http://schemas.microsoft.com/office/drawing/2014/main" id="{E0F5D8A3-3057-4B20-84F5-5469EA063838}"/>
              </a:ext>
            </a:extLst>
          </p:cNvPr>
          <p:cNvSpPr txBox="1">
            <a:spLocks noChangeArrowheads="1"/>
          </p:cNvSpPr>
          <p:nvPr/>
        </p:nvSpPr>
        <p:spPr>
          <a:xfrm>
            <a:off x="459608" y="2257927"/>
            <a:ext cx="8229600" cy="4149745"/>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666666"/>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800" kern="1200">
                <a:solidFill>
                  <a:srgbClr val="666666"/>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400" kern="1200">
                <a:solidFill>
                  <a:srgbClr val="666666"/>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600"/>
              </a:spcBef>
              <a:spcAft>
                <a:spcPts val="600"/>
              </a:spcAft>
            </a:pPr>
            <a:r>
              <a:rPr lang="en-US" altLang="en-US" dirty="0"/>
              <a:t>Decide early (before drafting the paper).  It’s better not to write the paper and then look for a journal.</a:t>
            </a:r>
          </a:p>
          <a:p>
            <a:pPr>
              <a:spcBef>
                <a:spcPts val="600"/>
              </a:spcBef>
              <a:spcAft>
                <a:spcPts val="600"/>
              </a:spcAft>
            </a:pPr>
            <a:r>
              <a:rPr lang="en-US" altLang="en-US" dirty="0"/>
              <a:t>Look for journals that have published work similar to yours.</a:t>
            </a:r>
          </a:p>
          <a:p>
            <a:pPr>
              <a:spcBef>
                <a:spcPts val="600"/>
              </a:spcBef>
              <a:spcAft>
                <a:spcPts val="600"/>
              </a:spcAft>
            </a:pPr>
            <a:r>
              <a:rPr lang="en-US" altLang="en-US" dirty="0"/>
              <a:t>Consider journals that have published work you cite.</a:t>
            </a:r>
          </a:p>
          <a:p>
            <a:pPr>
              <a:spcBef>
                <a:spcPts val="600"/>
              </a:spcBef>
              <a:spcAft>
                <a:spcPts val="600"/>
              </a:spcAft>
            </a:pPr>
            <a:endParaRPr lang="en-US" altLang="en-US" dirty="0"/>
          </a:p>
        </p:txBody>
      </p:sp>
    </p:spTree>
    <p:extLst>
      <p:ext uri="{BB962C8B-B14F-4D97-AF65-F5344CB8AC3E}">
        <p14:creationId xmlns:p14="http://schemas.microsoft.com/office/powerpoint/2010/main" val="20403204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E7001A4-0BA3-4F45-8C01-5C9C91FA154D}"/>
              </a:ext>
            </a:extLst>
          </p:cNvPr>
          <p:cNvSpPr>
            <a:spLocks noGrp="1"/>
          </p:cNvSpPr>
          <p:nvPr>
            <p:ph type="dt" sz="half" idx="10"/>
          </p:nvPr>
        </p:nvSpPr>
        <p:spPr/>
        <p:txBody>
          <a:bodyPr/>
          <a:lstStyle/>
          <a:p>
            <a:fld id="{D1503EF5-55F0-FA41-94DB-5ED6A0765696}" type="datetime1">
              <a:rPr lang="en-GB" smtClean="0"/>
              <a:t>21/02/2018</a:t>
            </a:fld>
            <a:endParaRPr lang="en-US"/>
          </a:p>
        </p:txBody>
      </p:sp>
      <p:sp>
        <p:nvSpPr>
          <p:cNvPr id="3" name="Footer Placeholder 2">
            <a:extLst>
              <a:ext uri="{FF2B5EF4-FFF2-40B4-BE49-F238E27FC236}">
                <a16:creationId xmlns:a16="http://schemas.microsoft.com/office/drawing/2014/main" id="{F4BEAA75-4D03-4A9C-BB41-17F8767F221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41CF997-5244-4102-9B8F-147A2102D167}"/>
              </a:ext>
            </a:extLst>
          </p:cNvPr>
          <p:cNvSpPr>
            <a:spLocks noGrp="1"/>
          </p:cNvSpPr>
          <p:nvPr>
            <p:ph type="sldNum" sz="quarter" idx="12"/>
          </p:nvPr>
        </p:nvSpPr>
        <p:spPr/>
        <p:txBody>
          <a:bodyPr/>
          <a:lstStyle/>
          <a:p>
            <a:fld id="{61D33979-82CC-6440-B758-3F4758057F14}" type="slidenum">
              <a:rPr lang="en-US" smtClean="0"/>
              <a:t>5</a:t>
            </a:fld>
            <a:endParaRPr lang="en-US"/>
          </a:p>
        </p:txBody>
      </p:sp>
      <p:sp>
        <p:nvSpPr>
          <p:cNvPr id="5" name="Content Placeholder 2">
            <a:extLst>
              <a:ext uri="{FF2B5EF4-FFF2-40B4-BE49-F238E27FC236}">
                <a16:creationId xmlns:a16="http://schemas.microsoft.com/office/drawing/2014/main" id="{410E1EDD-DEA7-4895-B9E3-6E01324E1149}"/>
              </a:ext>
            </a:extLst>
          </p:cNvPr>
          <p:cNvSpPr txBox="1">
            <a:spLocks/>
          </p:cNvSpPr>
          <p:nvPr/>
        </p:nvSpPr>
        <p:spPr>
          <a:xfrm>
            <a:off x="493474" y="1302783"/>
            <a:ext cx="8229600" cy="4305532"/>
          </a:xfrm>
          <a:prstGeom prst="rect">
            <a:avLst/>
          </a:prstGeom>
        </p:spPr>
        <p:txBody>
          <a:bodyPr/>
          <a:lstStyle>
            <a:lvl1pPr marL="342900" indent="-342900" algn="l" defTabSz="457200" rtl="0" eaLnBrk="1" latinLnBrk="0" hangingPunct="1">
              <a:spcBef>
                <a:spcPct val="20000"/>
              </a:spcBef>
              <a:buFont typeface="Arial"/>
              <a:buChar char="•"/>
              <a:defRPr sz="3200" kern="1200">
                <a:solidFill>
                  <a:srgbClr val="666666"/>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800" kern="1200">
                <a:solidFill>
                  <a:srgbClr val="666666"/>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400" kern="1200">
                <a:solidFill>
                  <a:srgbClr val="666666"/>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3600" dirty="0">
                <a:solidFill>
                  <a:srgbClr val="5784CC"/>
                </a:solidFill>
                <a:latin typeface="Georgia" panose="02040502050405020303" pitchFamily="18" charset="0"/>
              </a:rPr>
              <a:t>Scenario: </a:t>
            </a:r>
          </a:p>
          <a:p>
            <a:pPr marL="0" indent="0">
              <a:buFont typeface="Arial"/>
              <a:buNone/>
            </a:pPr>
            <a:endParaRPr lang="en-US" sz="1200" dirty="0"/>
          </a:p>
          <a:p>
            <a:pPr marL="0" indent="0">
              <a:buFont typeface="Arial"/>
              <a:buNone/>
            </a:pPr>
            <a:r>
              <a:rPr lang="en-US" sz="3600" dirty="0"/>
              <a:t>Your mentee has identified three journals that seem well suited for the paper that they wish to write. Think of as many factors that they should consider in deciding which of the three journals will be their first choice.</a:t>
            </a:r>
          </a:p>
          <a:p>
            <a:endParaRPr lang="en-GB" dirty="0"/>
          </a:p>
        </p:txBody>
      </p:sp>
    </p:spTree>
    <p:extLst>
      <p:ext uri="{BB962C8B-B14F-4D97-AF65-F5344CB8AC3E}">
        <p14:creationId xmlns:p14="http://schemas.microsoft.com/office/powerpoint/2010/main" val="21337439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568742-3B95-4D6A-84AB-BABEA904D016}"/>
              </a:ext>
            </a:extLst>
          </p:cNvPr>
          <p:cNvSpPr>
            <a:spLocks noGrp="1"/>
          </p:cNvSpPr>
          <p:nvPr>
            <p:ph type="dt" sz="half" idx="10"/>
          </p:nvPr>
        </p:nvSpPr>
        <p:spPr/>
        <p:txBody>
          <a:bodyPr/>
          <a:lstStyle/>
          <a:p>
            <a:fld id="{D1503EF5-55F0-FA41-94DB-5ED6A0765696}" type="datetime1">
              <a:rPr lang="en-GB" smtClean="0"/>
              <a:t>21/02/2018</a:t>
            </a:fld>
            <a:endParaRPr lang="en-US"/>
          </a:p>
        </p:txBody>
      </p:sp>
      <p:sp>
        <p:nvSpPr>
          <p:cNvPr id="3" name="Footer Placeholder 2">
            <a:extLst>
              <a:ext uri="{FF2B5EF4-FFF2-40B4-BE49-F238E27FC236}">
                <a16:creationId xmlns:a16="http://schemas.microsoft.com/office/drawing/2014/main" id="{EAAA1D61-E76A-4F33-B7D9-D30F2BE42FB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F7CD80A-3EB3-456B-B225-57C4E447A6FB}"/>
              </a:ext>
            </a:extLst>
          </p:cNvPr>
          <p:cNvSpPr>
            <a:spLocks noGrp="1"/>
          </p:cNvSpPr>
          <p:nvPr>
            <p:ph type="sldNum" sz="quarter" idx="12"/>
          </p:nvPr>
        </p:nvSpPr>
        <p:spPr/>
        <p:txBody>
          <a:bodyPr/>
          <a:lstStyle/>
          <a:p>
            <a:fld id="{61D33979-82CC-6440-B758-3F4758057F14}" type="slidenum">
              <a:rPr lang="en-US" smtClean="0"/>
              <a:t>6</a:t>
            </a:fld>
            <a:endParaRPr lang="en-US"/>
          </a:p>
        </p:txBody>
      </p:sp>
      <p:sp>
        <p:nvSpPr>
          <p:cNvPr id="5" name="Rectangle 2">
            <a:extLst>
              <a:ext uri="{FF2B5EF4-FFF2-40B4-BE49-F238E27FC236}">
                <a16:creationId xmlns:a16="http://schemas.microsoft.com/office/drawing/2014/main" id="{C9553623-1647-4195-95DA-B0F66A3D2EE3}"/>
              </a:ext>
            </a:extLst>
          </p:cNvPr>
          <p:cNvSpPr txBox="1">
            <a:spLocks noChangeArrowheads="1"/>
          </p:cNvSpPr>
          <p:nvPr/>
        </p:nvSpPr>
        <p:spPr>
          <a:xfrm>
            <a:off x="457200" y="1158945"/>
            <a:ext cx="8229600" cy="849501"/>
          </a:xfrm>
          <a:prstGeom prst="rect">
            <a:avLst/>
          </a:prstGeom>
        </p:spPr>
        <p:txBody>
          <a:bodyPr/>
          <a:lstStyle>
            <a:lvl1pPr algn="l" defTabSz="457200" rtl="0" eaLnBrk="1" latinLnBrk="0" hangingPunct="1">
              <a:spcBef>
                <a:spcPct val="0"/>
              </a:spcBef>
              <a:buNone/>
              <a:defRPr sz="4400" kern="1200">
                <a:solidFill>
                  <a:srgbClr val="5784CC"/>
                </a:solidFill>
                <a:latin typeface="Georgia"/>
                <a:ea typeface="+mj-ea"/>
                <a:cs typeface="+mj-cs"/>
              </a:defRPr>
            </a:lvl1pPr>
          </a:lstStyle>
          <a:p>
            <a:pPr algn="ctr"/>
            <a:r>
              <a:rPr lang="en-US" altLang="en-US" sz="3600" dirty="0"/>
              <a:t>Some factors to consider</a:t>
            </a:r>
          </a:p>
        </p:txBody>
      </p:sp>
      <p:sp>
        <p:nvSpPr>
          <p:cNvPr id="6" name="Rectangle 3">
            <a:extLst>
              <a:ext uri="{FF2B5EF4-FFF2-40B4-BE49-F238E27FC236}">
                <a16:creationId xmlns:a16="http://schemas.microsoft.com/office/drawing/2014/main" id="{CBFA156C-EB0D-4F45-84B1-C49533A55F37}"/>
              </a:ext>
            </a:extLst>
          </p:cNvPr>
          <p:cNvSpPr txBox="1">
            <a:spLocks noChangeArrowheads="1"/>
          </p:cNvSpPr>
          <p:nvPr/>
        </p:nvSpPr>
        <p:spPr>
          <a:xfrm>
            <a:off x="459608" y="1926035"/>
            <a:ext cx="8229600" cy="4305532"/>
          </a:xfrm>
          <a:prstGeom prst="rect">
            <a:avLst/>
          </a:prstGeom>
        </p:spPr>
        <p:txBody>
          <a:bodyPr>
            <a:normAutofit lnSpcReduction="10000"/>
          </a:bodyPr>
          <a:lstStyle>
            <a:lvl1pPr marL="342900" indent="-342900" algn="l" defTabSz="457200" rtl="0" eaLnBrk="1" latinLnBrk="0" hangingPunct="1">
              <a:spcBef>
                <a:spcPct val="20000"/>
              </a:spcBef>
              <a:buFont typeface="Arial"/>
              <a:buChar char="•"/>
              <a:defRPr sz="3200" kern="1200">
                <a:solidFill>
                  <a:srgbClr val="666666"/>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800" kern="1200">
                <a:solidFill>
                  <a:srgbClr val="666666"/>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400" kern="1200">
                <a:solidFill>
                  <a:srgbClr val="666666"/>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altLang="en-US" sz="2800" dirty="0"/>
              <a:t>Aims and scope (range of content) of journal</a:t>
            </a:r>
          </a:p>
          <a:p>
            <a:r>
              <a:rPr lang="en-US" altLang="en-US" sz="2800" dirty="0"/>
              <a:t>Audience</a:t>
            </a:r>
          </a:p>
          <a:p>
            <a:r>
              <a:rPr lang="en-US" altLang="en-US" sz="2800" dirty="0"/>
              <a:t>Prestige</a:t>
            </a:r>
          </a:p>
          <a:p>
            <a:r>
              <a:rPr lang="en-US" altLang="en-US" sz="2800" dirty="0"/>
              <a:t>Access</a:t>
            </a:r>
          </a:p>
          <a:p>
            <a:r>
              <a:rPr lang="en-US" altLang="en-US" sz="2800" dirty="0"/>
              <a:t>Publication time</a:t>
            </a:r>
          </a:p>
          <a:p>
            <a:r>
              <a:rPr lang="en-US" altLang="en-US" sz="2800" dirty="0"/>
              <a:t>Use of article-based (continuous) publication</a:t>
            </a:r>
          </a:p>
          <a:p>
            <a:r>
              <a:rPr lang="en-US" altLang="en-US" sz="2800" dirty="0"/>
              <a:t>Ability to post supplementary material</a:t>
            </a:r>
          </a:p>
          <a:p>
            <a:r>
              <a:rPr lang="en-US" altLang="en-US" sz="2800" dirty="0"/>
              <a:t>Publication costs, if any</a:t>
            </a:r>
          </a:p>
          <a:p>
            <a:r>
              <a:rPr lang="en-US" altLang="en-US" sz="2800" dirty="0"/>
              <a:t>Likelihood of acceptance</a:t>
            </a:r>
          </a:p>
        </p:txBody>
      </p:sp>
    </p:spTree>
    <p:extLst>
      <p:ext uri="{BB962C8B-B14F-4D97-AF65-F5344CB8AC3E}">
        <p14:creationId xmlns:p14="http://schemas.microsoft.com/office/powerpoint/2010/main" val="225407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2F4307-0657-4A34-881B-D107B705FFF6}"/>
              </a:ext>
            </a:extLst>
          </p:cNvPr>
          <p:cNvSpPr>
            <a:spLocks noGrp="1"/>
          </p:cNvSpPr>
          <p:nvPr>
            <p:ph type="dt" sz="half" idx="10"/>
          </p:nvPr>
        </p:nvSpPr>
        <p:spPr/>
        <p:txBody>
          <a:bodyPr/>
          <a:lstStyle/>
          <a:p>
            <a:fld id="{D1503EF5-55F0-FA41-94DB-5ED6A0765696}" type="datetime1">
              <a:rPr lang="en-GB" smtClean="0"/>
              <a:t>21/02/2018</a:t>
            </a:fld>
            <a:endParaRPr lang="en-US"/>
          </a:p>
        </p:txBody>
      </p:sp>
      <p:sp>
        <p:nvSpPr>
          <p:cNvPr id="3" name="Footer Placeholder 2">
            <a:extLst>
              <a:ext uri="{FF2B5EF4-FFF2-40B4-BE49-F238E27FC236}">
                <a16:creationId xmlns:a16="http://schemas.microsoft.com/office/drawing/2014/main" id="{F1BD1545-0E02-46AF-B166-471D370F48A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4EFEC3F-1951-4B7B-9C0E-F31F54D2E9ED}"/>
              </a:ext>
            </a:extLst>
          </p:cNvPr>
          <p:cNvSpPr>
            <a:spLocks noGrp="1"/>
          </p:cNvSpPr>
          <p:nvPr>
            <p:ph type="sldNum" sz="quarter" idx="12"/>
          </p:nvPr>
        </p:nvSpPr>
        <p:spPr/>
        <p:txBody>
          <a:bodyPr/>
          <a:lstStyle/>
          <a:p>
            <a:fld id="{61D33979-82CC-6440-B758-3F4758057F14}" type="slidenum">
              <a:rPr lang="en-US" smtClean="0"/>
              <a:t>7</a:t>
            </a:fld>
            <a:endParaRPr lang="en-US"/>
          </a:p>
        </p:txBody>
      </p:sp>
      <p:sp>
        <p:nvSpPr>
          <p:cNvPr id="5" name="Rectangle 2">
            <a:extLst>
              <a:ext uri="{FF2B5EF4-FFF2-40B4-BE49-F238E27FC236}">
                <a16:creationId xmlns:a16="http://schemas.microsoft.com/office/drawing/2014/main" id="{858E75C5-7DB1-4CD4-94B3-58BA4A8FEDDA}"/>
              </a:ext>
            </a:extLst>
          </p:cNvPr>
          <p:cNvSpPr txBox="1">
            <a:spLocks noChangeArrowheads="1"/>
          </p:cNvSpPr>
          <p:nvPr/>
        </p:nvSpPr>
        <p:spPr>
          <a:xfrm>
            <a:off x="457200" y="1066281"/>
            <a:ext cx="8229600" cy="849501"/>
          </a:xfrm>
          <a:prstGeom prst="rect">
            <a:avLst/>
          </a:prstGeom>
        </p:spPr>
        <p:txBody>
          <a:bodyPr>
            <a:normAutofit/>
          </a:bodyPr>
          <a:lstStyle>
            <a:lvl1pPr algn="l" defTabSz="457200" rtl="0" eaLnBrk="1" latinLnBrk="0" hangingPunct="1">
              <a:spcBef>
                <a:spcPct val="0"/>
              </a:spcBef>
              <a:buNone/>
              <a:defRPr sz="4400" kern="1200">
                <a:solidFill>
                  <a:srgbClr val="5784CC"/>
                </a:solidFill>
                <a:latin typeface="Georgia"/>
                <a:ea typeface="+mj-ea"/>
                <a:cs typeface="+mj-cs"/>
              </a:defRPr>
            </a:lvl1pPr>
          </a:lstStyle>
          <a:p>
            <a:pPr algn="ctr"/>
            <a:r>
              <a:rPr lang="en-US" altLang="en-US" sz="3600" dirty="0"/>
              <a:t>Some factors to consider (cont.)</a:t>
            </a:r>
          </a:p>
        </p:txBody>
      </p:sp>
      <p:sp>
        <p:nvSpPr>
          <p:cNvPr id="6" name="Rectangle 3">
            <a:extLst>
              <a:ext uri="{FF2B5EF4-FFF2-40B4-BE49-F238E27FC236}">
                <a16:creationId xmlns:a16="http://schemas.microsoft.com/office/drawing/2014/main" id="{02FBE96F-6317-474F-BE87-0940068A2F81}"/>
              </a:ext>
            </a:extLst>
          </p:cNvPr>
          <p:cNvSpPr txBox="1">
            <a:spLocks noChangeArrowheads="1"/>
          </p:cNvSpPr>
          <p:nvPr/>
        </p:nvSpPr>
        <p:spPr>
          <a:xfrm>
            <a:off x="459608" y="1834801"/>
            <a:ext cx="8229600" cy="4877876"/>
          </a:xfrm>
          <a:prstGeom prst="rect">
            <a:avLst/>
          </a:prstGeom>
        </p:spPr>
        <p:txBody>
          <a:bodyPr>
            <a:normAutofit fontScale="92500" lnSpcReduction="10000"/>
          </a:bodyPr>
          <a:lstStyle>
            <a:lvl1pPr marL="342900" indent="-342900" algn="l" defTabSz="457200" rtl="0" eaLnBrk="1" latinLnBrk="0" hangingPunct="1">
              <a:spcBef>
                <a:spcPct val="20000"/>
              </a:spcBef>
              <a:buFont typeface="Arial"/>
              <a:buChar char="•"/>
              <a:defRPr sz="3200" kern="1200">
                <a:solidFill>
                  <a:srgbClr val="666666"/>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800" kern="1200">
                <a:solidFill>
                  <a:srgbClr val="666666"/>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400" kern="1200">
                <a:solidFill>
                  <a:srgbClr val="666666"/>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Aft>
                <a:spcPts val="1200"/>
              </a:spcAft>
            </a:pPr>
            <a:r>
              <a:rPr lang="en-US" altLang="en-US" sz="3000" dirty="0"/>
              <a:t>Impact</a:t>
            </a:r>
          </a:p>
          <a:p>
            <a:pPr lvl="1"/>
            <a:r>
              <a:rPr lang="en-US" altLang="en-US" sz="2600" dirty="0"/>
              <a:t>Impact Factor (from Science Citation Index - Journal Citation Reports)</a:t>
            </a:r>
          </a:p>
          <a:p>
            <a:pPr lvl="2"/>
            <a:r>
              <a:rPr lang="en-US" altLang="en-US" sz="2200" dirty="0"/>
              <a:t>Indicates how much articles in the journal tend to be cited</a:t>
            </a:r>
          </a:p>
          <a:p>
            <a:pPr lvl="2"/>
            <a:r>
              <a:rPr lang="en-US" altLang="en-US" sz="2200" dirty="0"/>
              <a:t>Does not say how much a given article will be cited</a:t>
            </a:r>
          </a:p>
          <a:p>
            <a:pPr lvl="2"/>
            <a:r>
              <a:rPr lang="en-US" altLang="en-US" sz="2200" dirty="0"/>
              <a:t>Not valid for comparison from field to field</a:t>
            </a:r>
          </a:p>
          <a:p>
            <a:pPr lvl="2"/>
            <a:r>
              <a:rPr lang="en-US" altLang="en-US" sz="2200" dirty="0"/>
              <a:t>Changes over time</a:t>
            </a:r>
          </a:p>
          <a:p>
            <a:pPr marL="914400" lvl="2" indent="0">
              <a:buFont typeface="Arial"/>
              <a:buNone/>
            </a:pPr>
            <a:endParaRPr lang="en-US" altLang="en-US" sz="1300" dirty="0"/>
          </a:p>
          <a:p>
            <a:pPr lvl="1"/>
            <a:r>
              <a:rPr lang="en-US" altLang="en-US" sz="3000" dirty="0"/>
              <a:t>Other impact—for example, on</a:t>
            </a:r>
          </a:p>
          <a:p>
            <a:pPr lvl="2"/>
            <a:r>
              <a:rPr lang="en-US" altLang="en-US" sz="2200" dirty="0"/>
              <a:t>Practice</a:t>
            </a:r>
          </a:p>
          <a:p>
            <a:pPr lvl="2"/>
            <a:r>
              <a:rPr lang="en-US" altLang="en-US" sz="2200" dirty="0"/>
              <a:t>Policy</a:t>
            </a:r>
          </a:p>
          <a:p>
            <a:pPr lvl="2"/>
            <a:r>
              <a:rPr lang="en-US" altLang="en-US" sz="2200" dirty="0"/>
              <a:t>Teaching</a:t>
            </a:r>
          </a:p>
          <a:p>
            <a:pPr lvl="2"/>
            <a:r>
              <a:rPr lang="en-US" altLang="en-US" sz="2200" dirty="0"/>
              <a:t>Media coverage</a:t>
            </a:r>
          </a:p>
        </p:txBody>
      </p:sp>
    </p:spTree>
    <p:extLst>
      <p:ext uri="{BB962C8B-B14F-4D97-AF65-F5344CB8AC3E}">
        <p14:creationId xmlns:p14="http://schemas.microsoft.com/office/powerpoint/2010/main" val="34086214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2006AB3-E994-4421-A6C6-2B72BEBC48F8}"/>
              </a:ext>
            </a:extLst>
          </p:cNvPr>
          <p:cNvSpPr>
            <a:spLocks noGrp="1"/>
          </p:cNvSpPr>
          <p:nvPr>
            <p:ph type="dt" sz="half" idx="10"/>
          </p:nvPr>
        </p:nvSpPr>
        <p:spPr/>
        <p:txBody>
          <a:bodyPr/>
          <a:lstStyle/>
          <a:p>
            <a:fld id="{D1503EF5-55F0-FA41-94DB-5ED6A0765696}" type="datetime1">
              <a:rPr lang="en-GB" smtClean="0"/>
              <a:t>21/02/2018</a:t>
            </a:fld>
            <a:endParaRPr lang="en-US"/>
          </a:p>
        </p:txBody>
      </p:sp>
      <p:sp>
        <p:nvSpPr>
          <p:cNvPr id="3" name="Footer Placeholder 2">
            <a:extLst>
              <a:ext uri="{FF2B5EF4-FFF2-40B4-BE49-F238E27FC236}">
                <a16:creationId xmlns:a16="http://schemas.microsoft.com/office/drawing/2014/main" id="{BCC7F3FA-6460-4600-930E-44C1C133125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30FE0BD-A63E-4BF6-A5D1-8D0D72949610}"/>
              </a:ext>
            </a:extLst>
          </p:cNvPr>
          <p:cNvSpPr>
            <a:spLocks noGrp="1"/>
          </p:cNvSpPr>
          <p:nvPr>
            <p:ph type="sldNum" sz="quarter" idx="12"/>
          </p:nvPr>
        </p:nvSpPr>
        <p:spPr/>
        <p:txBody>
          <a:bodyPr/>
          <a:lstStyle/>
          <a:p>
            <a:fld id="{61D33979-82CC-6440-B758-3F4758057F14}" type="slidenum">
              <a:rPr lang="en-US" smtClean="0"/>
              <a:t>8</a:t>
            </a:fld>
            <a:endParaRPr lang="en-US"/>
          </a:p>
        </p:txBody>
      </p:sp>
      <p:sp>
        <p:nvSpPr>
          <p:cNvPr id="5" name="Title 1">
            <a:extLst>
              <a:ext uri="{FF2B5EF4-FFF2-40B4-BE49-F238E27FC236}">
                <a16:creationId xmlns:a16="http://schemas.microsoft.com/office/drawing/2014/main" id="{B44AD700-B5FE-47BC-9B91-EF5D06E38C08}"/>
              </a:ext>
            </a:extLst>
          </p:cNvPr>
          <p:cNvSpPr txBox="1">
            <a:spLocks/>
          </p:cNvSpPr>
          <p:nvPr/>
        </p:nvSpPr>
        <p:spPr>
          <a:xfrm>
            <a:off x="457199" y="1232688"/>
            <a:ext cx="8415867" cy="849501"/>
          </a:xfrm>
          <a:prstGeom prst="rect">
            <a:avLst/>
          </a:prstGeom>
        </p:spPr>
        <p:txBody>
          <a:bodyPr>
            <a:noAutofit/>
          </a:bodyPr>
          <a:lstStyle>
            <a:lvl1pPr algn="l" defTabSz="457200" rtl="0" eaLnBrk="1" latinLnBrk="0" hangingPunct="1">
              <a:spcBef>
                <a:spcPct val="0"/>
              </a:spcBef>
              <a:buNone/>
              <a:defRPr sz="4400" kern="1200">
                <a:solidFill>
                  <a:srgbClr val="5784CC"/>
                </a:solidFill>
                <a:latin typeface="Georgia"/>
                <a:ea typeface="+mj-ea"/>
                <a:cs typeface="+mj-cs"/>
              </a:defRPr>
            </a:lvl1pPr>
          </a:lstStyle>
          <a:p>
            <a:r>
              <a:rPr lang="en-US" altLang="en-US" sz="3000" dirty="0"/>
              <a:t>Moving beyond impact factor: some resources</a:t>
            </a:r>
          </a:p>
        </p:txBody>
      </p:sp>
      <p:sp>
        <p:nvSpPr>
          <p:cNvPr id="6" name="Content Placeholder 2">
            <a:extLst>
              <a:ext uri="{FF2B5EF4-FFF2-40B4-BE49-F238E27FC236}">
                <a16:creationId xmlns:a16="http://schemas.microsoft.com/office/drawing/2014/main" id="{E9D49474-0940-4CF5-8330-769FE0FEBD5E}"/>
              </a:ext>
            </a:extLst>
          </p:cNvPr>
          <p:cNvSpPr txBox="1">
            <a:spLocks/>
          </p:cNvSpPr>
          <p:nvPr/>
        </p:nvSpPr>
        <p:spPr>
          <a:xfrm>
            <a:off x="459608" y="2024037"/>
            <a:ext cx="8229600" cy="4305532"/>
          </a:xfrm>
          <a:prstGeom prst="rect">
            <a:avLst/>
          </a:prstGeom>
        </p:spPr>
        <p:txBody>
          <a:bodyPr>
            <a:normAutofit lnSpcReduction="10000"/>
          </a:bodyPr>
          <a:lstStyle>
            <a:lvl1pPr marL="342900" indent="-342900" algn="l" defTabSz="457200" rtl="0" eaLnBrk="1" latinLnBrk="0" hangingPunct="1">
              <a:spcBef>
                <a:spcPct val="20000"/>
              </a:spcBef>
              <a:buFont typeface="Arial"/>
              <a:buChar char="•"/>
              <a:defRPr sz="3200" kern="1200">
                <a:solidFill>
                  <a:srgbClr val="666666"/>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800" kern="1200">
                <a:solidFill>
                  <a:srgbClr val="666666"/>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400" kern="1200">
                <a:solidFill>
                  <a:srgbClr val="666666"/>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altLang="en-US" sz="3000" dirty="0">
                <a:hlinkClick r:id="rId2"/>
              </a:rPr>
              <a:t>Article-Level Metrics: A SPARC Primer</a:t>
            </a:r>
            <a:endParaRPr lang="en-US" altLang="en-US" sz="3000" dirty="0"/>
          </a:p>
          <a:p>
            <a:pPr lvl="1"/>
            <a:r>
              <a:rPr lang="en-US" altLang="en-US" dirty="0"/>
              <a:t>From SPARC (the Scholarly Publishing and Academic Resources Coalition)</a:t>
            </a:r>
          </a:p>
          <a:p>
            <a:pPr lvl="1"/>
            <a:r>
              <a:rPr lang="en-US" altLang="en-US" dirty="0"/>
              <a:t>Discusses indicators of the impact of individual articles (for example, views, downloads, citations, social-media mentions, news coverage)</a:t>
            </a:r>
          </a:p>
          <a:p>
            <a:pPr marL="457200" lvl="1" indent="0">
              <a:buFont typeface="Arial"/>
              <a:buNone/>
            </a:pPr>
            <a:endParaRPr lang="en-US" altLang="en-US" sz="1900" dirty="0"/>
          </a:p>
          <a:p>
            <a:r>
              <a:rPr lang="en-US" altLang="en-US" sz="3000" dirty="0">
                <a:hlinkClick r:id="rId3"/>
              </a:rPr>
              <a:t>San Francisco Declaration on Research Assessment</a:t>
            </a:r>
            <a:r>
              <a:rPr lang="en-US" altLang="en-US" sz="3000" dirty="0"/>
              <a:t> </a:t>
            </a:r>
            <a:r>
              <a:rPr lang="en-US" altLang="en-US" dirty="0"/>
              <a:t>(“DORA”)</a:t>
            </a:r>
          </a:p>
        </p:txBody>
      </p:sp>
    </p:spTree>
    <p:extLst>
      <p:ext uri="{BB962C8B-B14F-4D97-AF65-F5344CB8AC3E}">
        <p14:creationId xmlns:p14="http://schemas.microsoft.com/office/powerpoint/2010/main" val="2812820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232E1BC-A34B-4605-8CEA-998EA6D058C6}"/>
              </a:ext>
            </a:extLst>
          </p:cNvPr>
          <p:cNvSpPr>
            <a:spLocks noGrp="1"/>
          </p:cNvSpPr>
          <p:nvPr>
            <p:ph type="dt" sz="half" idx="10"/>
          </p:nvPr>
        </p:nvSpPr>
        <p:spPr/>
        <p:txBody>
          <a:bodyPr/>
          <a:lstStyle/>
          <a:p>
            <a:fld id="{D1503EF5-55F0-FA41-94DB-5ED6A0765696}" type="datetime1">
              <a:rPr lang="en-GB" smtClean="0"/>
              <a:t>21/02/2018</a:t>
            </a:fld>
            <a:endParaRPr lang="en-US"/>
          </a:p>
        </p:txBody>
      </p:sp>
      <p:sp>
        <p:nvSpPr>
          <p:cNvPr id="3" name="Footer Placeholder 2">
            <a:extLst>
              <a:ext uri="{FF2B5EF4-FFF2-40B4-BE49-F238E27FC236}">
                <a16:creationId xmlns:a16="http://schemas.microsoft.com/office/drawing/2014/main" id="{0DE2E2C8-A75C-4FC6-A54A-19124E037F6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ACFFD3D-B60A-4848-94C6-F47A892649F5}"/>
              </a:ext>
            </a:extLst>
          </p:cNvPr>
          <p:cNvSpPr>
            <a:spLocks noGrp="1"/>
          </p:cNvSpPr>
          <p:nvPr>
            <p:ph type="sldNum" sz="quarter" idx="12"/>
          </p:nvPr>
        </p:nvSpPr>
        <p:spPr/>
        <p:txBody>
          <a:bodyPr/>
          <a:lstStyle/>
          <a:p>
            <a:fld id="{61D33979-82CC-6440-B758-3F4758057F14}" type="slidenum">
              <a:rPr lang="en-US" smtClean="0"/>
              <a:t>9</a:t>
            </a:fld>
            <a:endParaRPr lang="en-US"/>
          </a:p>
        </p:txBody>
      </p:sp>
      <p:sp>
        <p:nvSpPr>
          <p:cNvPr id="5" name="Title 1">
            <a:extLst>
              <a:ext uri="{FF2B5EF4-FFF2-40B4-BE49-F238E27FC236}">
                <a16:creationId xmlns:a16="http://schemas.microsoft.com/office/drawing/2014/main" id="{C1EEABC5-ADD1-4899-B04F-952C6F0E19D4}"/>
              </a:ext>
            </a:extLst>
          </p:cNvPr>
          <p:cNvSpPr txBox="1">
            <a:spLocks/>
          </p:cNvSpPr>
          <p:nvPr/>
        </p:nvSpPr>
        <p:spPr>
          <a:xfrm>
            <a:off x="457200" y="1118416"/>
            <a:ext cx="8229600" cy="849501"/>
          </a:xfrm>
          <a:prstGeom prst="rect">
            <a:avLst/>
          </a:prstGeom>
        </p:spPr>
        <p:txBody>
          <a:bodyPr>
            <a:normAutofit/>
          </a:bodyPr>
          <a:lstStyle>
            <a:lvl1pPr algn="l" defTabSz="457200" rtl="0" eaLnBrk="1" latinLnBrk="0" hangingPunct="1">
              <a:spcBef>
                <a:spcPct val="0"/>
              </a:spcBef>
              <a:buNone/>
              <a:defRPr sz="4400" kern="1200">
                <a:solidFill>
                  <a:srgbClr val="5784CC"/>
                </a:solidFill>
                <a:latin typeface="Georgia"/>
                <a:ea typeface="+mj-ea"/>
                <a:cs typeface="+mj-cs"/>
              </a:defRPr>
            </a:lvl1pPr>
          </a:lstStyle>
          <a:p>
            <a:pPr algn="ctr"/>
            <a:r>
              <a:rPr lang="en-US" altLang="en-US" sz="3600" dirty="0"/>
              <a:t>Predatory journals</a:t>
            </a:r>
          </a:p>
        </p:txBody>
      </p:sp>
      <p:sp>
        <p:nvSpPr>
          <p:cNvPr id="6" name="Content Placeholder 2">
            <a:extLst>
              <a:ext uri="{FF2B5EF4-FFF2-40B4-BE49-F238E27FC236}">
                <a16:creationId xmlns:a16="http://schemas.microsoft.com/office/drawing/2014/main" id="{AAC6CE46-31BD-42CD-A8B2-9851ED5DFBC9}"/>
              </a:ext>
            </a:extLst>
          </p:cNvPr>
          <p:cNvSpPr txBox="1">
            <a:spLocks/>
          </p:cNvSpPr>
          <p:nvPr/>
        </p:nvSpPr>
        <p:spPr>
          <a:xfrm>
            <a:off x="459608" y="2035220"/>
            <a:ext cx="8229600" cy="4305532"/>
          </a:xfrm>
          <a:prstGeom prst="rect">
            <a:avLst/>
          </a:prstGeom>
        </p:spPr>
        <p:txBody>
          <a:bodyPr>
            <a:normAutofit lnSpcReduction="10000"/>
          </a:bodyPr>
          <a:lstStyle>
            <a:lvl1pPr marL="342900" indent="-342900" algn="l" defTabSz="457200" rtl="0" eaLnBrk="1" latinLnBrk="0" hangingPunct="1">
              <a:spcBef>
                <a:spcPct val="20000"/>
              </a:spcBef>
              <a:buFont typeface="Arial"/>
              <a:buChar char="•"/>
              <a:defRPr sz="3200" kern="1200">
                <a:solidFill>
                  <a:srgbClr val="666666"/>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800" kern="1200">
                <a:solidFill>
                  <a:srgbClr val="666666"/>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400" kern="1200">
                <a:solidFill>
                  <a:srgbClr val="666666"/>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altLang="en-US" sz="2800"/>
              <a:t>“Journals” that obtain publication fees but are not valid peer-reviewed scholarly publications</a:t>
            </a:r>
          </a:p>
          <a:p>
            <a:r>
              <a:rPr lang="en-US" altLang="en-US" sz="2800"/>
              <a:t>Some clues that a journal </a:t>
            </a:r>
            <a:r>
              <a:rPr lang="en-US" altLang="en-US" sz="2800" i="1"/>
              <a:t>might </a:t>
            </a:r>
            <a:r>
              <a:rPr lang="en-US" altLang="en-US" sz="2800"/>
              <a:t>be predatory (especially if several such items are present):</a:t>
            </a:r>
          </a:p>
          <a:p>
            <a:pPr lvl="1"/>
            <a:r>
              <a:rPr lang="en-US" altLang="en-US" sz="2400"/>
              <a:t>Unrealistically broad scope</a:t>
            </a:r>
          </a:p>
          <a:p>
            <a:pPr lvl="1"/>
            <a:r>
              <a:rPr lang="en-US" altLang="en-US" sz="2400"/>
              <a:t>Unrealistically short stated turnaround times</a:t>
            </a:r>
          </a:p>
          <a:p>
            <a:pPr lvl="1"/>
            <a:r>
              <a:rPr lang="en-US" altLang="en-US" sz="2400"/>
              <a:t>Flashy but poorly crafted, ungrammatical websites</a:t>
            </a:r>
          </a:p>
          <a:p>
            <a:pPr lvl="1"/>
            <a:r>
              <a:rPr lang="en-US" altLang="en-US" sz="2400"/>
              <a:t>Fake metrics </a:t>
            </a:r>
          </a:p>
          <a:p>
            <a:pPr lvl="1"/>
            <a:r>
              <a:rPr lang="en-US" altLang="en-US" sz="2400"/>
              <a:t>Incomplete contact information</a:t>
            </a:r>
          </a:p>
          <a:p>
            <a:r>
              <a:rPr lang="en-US" altLang="en-US" sz="2800"/>
              <a:t>For guidance, see </a:t>
            </a:r>
            <a:r>
              <a:rPr lang="en-US" altLang="en-US" sz="2800">
                <a:hlinkClick r:id="rId2"/>
              </a:rPr>
              <a:t>Think Check Submit</a:t>
            </a:r>
            <a:r>
              <a:rPr lang="en-US" altLang="en-US" sz="2800"/>
              <a:t>.</a:t>
            </a:r>
          </a:p>
          <a:p>
            <a:pPr lvl="1"/>
            <a:endParaRPr lang="en-US" altLang="en-US" sz="2400"/>
          </a:p>
          <a:p>
            <a:pPr lvl="1"/>
            <a:endParaRPr lang="en-US" altLang="en-US" sz="2400"/>
          </a:p>
          <a:p>
            <a:pPr lvl="1"/>
            <a:endParaRPr lang="en-US" altLang="en-US" sz="2400" dirty="0"/>
          </a:p>
        </p:txBody>
      </p:sp>
    </p:spTree>
    <p:extLst>
      <p:ext uri="{BB962C8B-B14F-4D97-AF65-F5344CB8AC3E}">
        <p14:creationId xmlns:p14="http://schemas.microsoft.com/office/powerpoint/2010/main" val="2569869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fade">
                                      <p:cBhvr>
                                        <p:cTn id="15" dur="500"/>
                                        <p:tgtEl>
                                          <p:spTgt spid="6">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6">
                                            <p:txEl>
                                              <p:pRg st="3" end="3"/>
                                            </p:txEl>
                                          </p:spTgt>
                                        </p:tgtEl>
                                        <p:attrNameLst>
                                          <p:attrName>style.visibility</p:attrName>
                                        </p:attrNameLst>
                                      </p:cBhvr>
                                      <p:to>
                                        <p:strVal val="visible"/>
                                      </p:to>
                                    </p:set>
                                    <p:animEffect transition="in" filter="fade">
                                      <p:cBhvr>
                                        <p:cTn id="18" dur="500"/>
                                        <p:tgtEl>
                                          <p:spTgt spid="6">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Effect transition="in" filter="fade">
                                      <p:cBhvr>
                                        <p:cTn id="21" dur="500"/>
                                        <p:tgtEl>
                                          <p:spTgt spid="6">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6">
                                            <p:txEl>
                                              <p:pRg st="5" end="5"/>
                                            </p:txEl>
                                          </p:spTgt>
                                        </p:tgtEl>
                                        <p:attrNameLst>
                                          <p:attrName>style.visibility</p:attrName>
                                        </p:attrNameLst>
                                      </p:cBhvr>
                                      <p:to>
                                        <p:strVal val="visible"/>
                                      </p:to>
                                    </p:set>
                                    <p:animEffect transition="in" filter="fade">
                                      <p:cBhvr>
                                        <p:cTn id="24" dur="500"/>
                                        <p:tgtEl>
                                          <p:spTgt spid="6">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animEffect transition="in" filter="fade">
                                      <p:cBhvr>
                                        <p:cTn id="27" dur="500"/>
                                        <p:tgtEl>
                                          <p:spTgt spid="6">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xEl>
                                              <p:pRg st="7" end="7"/>
                                            </p:txEl>
                                          </p:spTgt>
                                        </p:tgtEl>
                                        <p:attrNameLst>
                                          <p:attrName>style.visibility</p:attrName>
                                        </p:attrNameLst>
                                      </p:cBhvr>
                                      <p:to>
                                        <p:strVal val="visible"/>
                                      </p:to>
                                    </p:set>
                                    <p:animEffect transition="in" filter="fade">
                                      <p:cBhvr>
                                        <p:cTn id="32" dur="5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INASP 2016 Presentation">
  <a:themeElements>
    <a:clrScheme name="Custom 2">
      <a:dk1>
        <a:srgbClr val="333333"/>
      </a:dk1>
      <a:lt1>
        <a:srgbClr val="FFFFFF"/>
      </a:lt1>
      <a:dk2>
        <a:srgbClr val="333333"/>
      </a:dk2>
      <a:lt2>
        <a:srgbClr val="E5E5E5"/>
      </a:lt2>
      <a:accent1>
        <a:srgbClr val="008080"/>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1BF8AB7BC9F88498265B0D007E443D5" ma:contentTypeVersion="13" ma:contentTypeDescription="Create a new document." ma:contentTypeScope="" ma:versionID="c65ce6b99abec671adc8adb63988ec5f">
  <xsd:schema xmlns:xsd="http://www.w3.org/2001/XMLSchema" xmlns:xs="http://www.w3.org/2001/XMLSchema" xmlns:p="http://schemas.microsoft.com/office/2006/metadata/properties" xmlns:ns1="http://schemas.microsoft.com/sharepoint/v3" xmlns:ns2="6d5e9546-d843-453c-90bd-be057f11fd4f" xmlns:ns3="9b05efd7-2e9e-457a-bcc6-d9301ea17797" targetNamespace="http://schemas.microsoft.com/office/2006/metadata/properties" ma:root="true" ma:fieldsID="7b0752ce67203d4fbd0243fa3b523cb7" ns1:_="" ns2:_="" ns3:_="">
    <xsd:import namespace="http://schemas.microsoft.com/sharepoint/v3"/>
    <xsd:import namespace="6d5e9546-d843-453c-90bd-be057f11fd4f"/>
    <xsd:import namespace="9b05efd7-2e9e-457a-bcc6-d9301ea17797"/>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1:_ip_UnifiedCompliancePolicyProperties" minOccurs="0"/>
                <xsd:element ref="ns1:_ip_UnifiedCompliancePolicyUIAction"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d5e9546-d843-453c-90bd-be057f11fd4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b05efd7-2e9e-457a-bcc6-d9301ea1779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183B33AE-9849-4D59-9849-556317FE7329}"/>
</file>

<file path=customXml/itemProps2.xml><?xml version="1.0" encoding="utf-8"?>
<ds:datastoreItem xmlns:ds="http://schemas.openxmlformats.org/officeDocument/2006/customXml" ds:itemID="{4446D00B-2C7E-4EC3-BB94-B1AEE4124426}"/>
</file>

<file path=customXml/itemProps3.xml><?xml version="1.0" encoding="utf-8"?>
<ds:datastoreItem xmlns:ds="http://schemas.openxmlformats.org/officeDocument/2006/customXml" ds:itemID="{7153AF4A-48DC-4843-8F7D-EE741276FFF8}"/>
</file>

<file path=docProps/app.xml><?xml version="1.0" encoding="utf-8"?>
<Properties xmlns="http://schemas.openxmlformats.org/officeDocument/2006/extended-properties" xmlns:vt="http://schemas.openxmlformats.org/officeDocument/2006/docPropsVTypes">
  <Template>INASP 2016 Presentation</Template>
  <TotalTime>2776</TotalTime>
  <Words>693</Words>
  <Application>Microsoft Office PowerPoint</Application>
  <PresentationFormat>On-screen Show (4:3)</PresentationFormat>
  <Paragraphs>105</Paragraphs>
  <Slides>12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Georgia</vt:lpstr>
      <vt:lpstr>INASP 2016 Presentation</vt:lpstr>
      <vt:lpstr>Effective Mentorship in Research Communication</vt:lpstr>
      <vt:lpstr>PowerPoint Presentation</vt:lpstr>
      <vt:lpstr>A - Choosing a target journal and using its instructions to authors  B - Publishing a journal article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End of day or module review</vt:lpstr>
      <vt:lpstr>PowerPoint Presentation</vt:lpstr>
    </vt:vector>
  </TitlesOfParts>
  <Company>INASP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of Trainers Workshop</dc:title>
  <dc:creator>Annelise Dennis</dc:creator>
  <cp:lastModifiedBy>Annelise Dennis</cp:lastModifiedBy>
  <cp:revision>191</cp:revision>
  <cp:lastPrinted>2018-02-02T12:12:20Z</cp:lastPrinted>
  <dcterms:created xsi:type="dcterms:W3CDTF">2016-10-26T10:34:56Z</dcterms:created>
  <dcterms:modified xsi:type="dcterms:W3CDTF">2018-02-21T08:49:05Z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0x01010081BF8AB7BC9F88498265B0D007E443D5</vt:lpwstr>
  </property>
</Properties>
</file>