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revisionInfo.xml" ContentType="application/vnd.ms-powerpoint.revisioninfo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1" r:id="rId3"/>
    <p:sldId id="349" r:id="rId4"/>
    <p:sldId id="335" r:id="rId5"/>
    <p:sldId id="336" r:id="rId6"/>
    <p:sldId id="337" r:id="rId7"/>
    <p:sldId id="351" r:id="rId8"/>
    <p:sldId id="257" r:id="rId9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5784CC"/>
    <a:srgbClr val="000000"/>
    <a:srgbClr val="1AFFFF"/>
    <a:srgbClr val="FFFFFF"/>
    <a:srgbClr val="E5E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4" autoAdjust="0"/>
    <p:restoredTop sz="94022" autoAdjust="0"/>
  </p:normalViewPr>
  <p:slideViewPr>
    <p:cSldViewPr snapToGrid="0" snapToObjects="1">
      <p:cViewPr varScale="1">
        <p:scale>
          <a:sx n="69" d="100"/>
          <a:sy n="69" d="100"/>
        </p:scale>
        <p:origin x="147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30" d="100"/>
          <a:sy n="130" d="100"/>
        </p:scale>
        <p:origin x="-1446" y="33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B85EE-53BF-8142-88AE-B1ADA6DC59E8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95408"/>
            <a:ext cx="6200495" cy="5350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z="1000" dirty="0"/>
              <a:t>This work is licensed under a Creative Commons Attribution-</a:t>
            </a:r>
            <a:r>
              <a:rPr lang="en-GB" sz="1000" dirty="0" err="1"/>
              <a:t>ShareAlike</a:t>
            </a:r>
            <a:r>
              <a:rPr lang="en-GB" sz="1000" dirty="0"/>
              <a:t> 3.0 </a:t>
            </a:r>
            <a:r>
              <a:rPr lang="en-GB" sz="1000" dirty="0" err="1"/>
              <a:t>Unported</a:t>
            </a:r>
            <a:r>
              <a:rPr lang="en-GB" sz="1000" dirty="0"/>
              <a:t> License.</a:t>
            </a:r>
          </a:p>
          <a:p>
            <a:r>
              <a:rPr lang="en-GB" sz="1000" dirty="0"/>
              <a:t>http://creativecommons.org/licenses/by-sa/3.0/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200494" y="9197642"/>
            <a:ext cx="53371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BA4F4-B25B-A641-B63E-5F84226EF5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6283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D8533-B7A0-3247-9F7E-05C10199060A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16035"/>
            <a:ext cx="612146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aseline="0"/>
            </a:lvl1pPr>
          </a:lstStyle>
          <a:p>
            <a:r>
              <a:rPr lang="en-GB" dirty="0"/>
              <a:t>This work is licensed under a Creative Commons Attribution-</a:t>
            </a:r>
            <a:r>
              <a:rPr lang="en-GB" dirty="0" err="1"/>
              <a:t>ShareAlike</a:t>
            </a:r>
            <a:r>
              <a:rPr lang="en-GB" dirty="0"/>
              <a:t> 3.0 </a:t>
            </a:r>
            <a:r>
              <a:rPr lang="en-GB" dirty="0" err="1"/>
              <a:t>Unported</a:t>
            </a:r>
            <a:r>
              <a:rPr lang="en-GB" dirty="0"/>
              <a:t> License.</a:t>
            </a:r>
          </a:p>
          <a:p>
            <a:r>
              <a:rPr lang="en-GB" dirty="0"/>
              <a:t>http://creativecommons.org/licenses/by-sa/3.0/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121461" y="9323928"/>
            <a:ext cx="612743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3B231-3D70-2A4C-A0C2-A57463CF59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8227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are free to: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copy and redistribute the material in any medium or format 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Adapt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remix, transform, and build upon the material for any purpose, even commercially.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licensor cannot revoke these freedoms as long as you follow the license terms.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 the following terms: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Attribution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must give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appropriate credit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provide a link to the license, and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indicate if changes were made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You may do so in any reasonable manner, but not in any way that suggests the licensor endorses you or your use. </a:t>
            </a:r>
          </a:p>
          <a:p>
            <a:pPr lvl="0"/>
            <a:r>
              <a:rPr lang="en-GB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ShareAlike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If you remix, transform, or build upon the material, you must distribute your contributions under the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same license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the original. 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additional restrictions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may not apply legal terms or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technological measures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legally restrict others from doing anything the license permits. 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Notices: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do not have to comply with the license for elements of the material in the public domain or where your use is permitted by an applicable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exception or limitation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warranties are given. The license may not give you all of the permissions necessary for your intended use. For example, other rights such as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publicity, privacy, or moral rights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may limit how you use the material. </a:t>
            </a:r>
          </a:p>
          <a:p>
            <a:endParaRPr lang="en-GB" dirty="0"/>
          </a:p>
          <a:p>
            <a:r>
              <a:rPr lang="en-GB" dirty="0"/>
              <a:t>https://creativecommons.org/licenses/by-sa/4.0/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3B231-3D70-2A4C-A0C2-A57463CF59E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70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7649-C105-F645-A7D2-78524A18A7C0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853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02639"/>
            <a:ext cx="5486400" cy="39249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E9C1-73B9-D640-B60D-1D40C8CE46B7}" type="datetime1">
              <a:rPr lang="en-GB" smtClean="0"/>
              <a:t>21/02/2018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76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1BF5-B5F0-6F4C-9383-67EE262C153F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234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92480"/>
            <a:ext cx="2057400" cy="533368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92480"/>
            <a:ext cx="6019800" cy="5333683"/>
          </a:xfrm>
          <a:prstGeom prst="rect">
            <a:avLst/>
          </a:prstGeom>
        </p:spPr>
        <p:txBody>
          <a:bodyPr vert="eaVert"/>
          <a:lstStyle>
            <a:lvl1pPr>
              <a:defRPr b="0"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E0B7-A939-1F40-A9CB-C349DD62A6BA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12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5577-C91D-3E47-9087-B82B92BEEFC7}" type="datetime1">
              <a:rPr lang="en-GB" smtClean="0"/>
              <a:pPr/>
              <a:t>21/02/2018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863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96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B232E-74DB-E24B-9EAB-2535BABDB41E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44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728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8E2-23A5-694E-9E68-C2DB70D40063}" type="datetime1">
              <a:rPr lang="en-GB" smtClean="0"/>
              <a:t>21/02/2018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40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6640"/>
            <a:ext cx="4040188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56640"/>
            <a:ext cx="4041775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951C-878C-A942-B133-AA84357AF460}" type="datetime1">
              <a:rPr lang="en-GB" smtClean="0"/>
              <a:t>21/02/2018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3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38DA0-3256-8447-85C7-9D17E5BDDE40}" type="datetime1">
              <a:rPr lang="en-GB" smtClean="0"/>
              <a:t>21/02/2018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5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21/02/2018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96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8295"/>
            <a:ext cx="3008313" cy="766025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92480"/>
            <a:ext cx="5111750" cy="533368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666666"/>
                </a:solidFill>
              </a:defRPr>
            </a:lvl1pPr>
            <a:lvl2pPr>
              <a:defRPr sz="2800">
                <a:solidFill>
                  <a:srgbClr val="666666"/>
                </a:solidFill>
              </a:defRPr>
            </a:lvl2pPr>
            <a:lvl3pPr>
              <a:defRPr sz="2400">
                <a:solidFill>
                  <a:srgbClr val="666666"/>
                </a:solidFill>
              </a:defRPr>
            </a:lvl3pPr>
            <a:lvl4pPr>
              <a:defRPr sz="2000">
                <a:solidFill>
                  <a:srgbClr val="666666"/>
                </a:solidFill>
              </a:defRPr>
            </a:lvl4pPr>
            <a:lvl5pPr>
              <a:defRPr sz="2000">
                <a:solidFill>
                  <a:srgbClr val="666666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4321"/>
            <a:ext cx="3008313" cy="45818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9CB5-4D37-9B4B-B96A-BB8701A24712}" type="datetime1">
              <a:rPr lang="en-GB" smtClean="0"/>
              <a:t>21/02/2018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creativecommons.org/licenses/by-sa/4.0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093" y="147187"/>
            <a:ext cx="6697137" cy="90473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90800" y="64727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20CB5577-C91D-3E47-9087-B82B92BEEFC7}" type="datetime1">
              <a:rPr lang="en-GB" smtClean="0"/>
              <a:pPr/>
              <a:t>21/02/2018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18228" y="64727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2574" y="6472763"/>
            <a:ext cx="684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029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5784CC"/>
          </a:solidFill>
          <a:latin typeface="Georgia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-sa/4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hyperlink" Target="https://creativecommons.org/licenses/by-sa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0"/>
          <p:cNvSpPr>
            <a:spLocks noGrp="1"/>
          </p:cNvSpPr>
          <p:nvPr>
            <p:ph type="ctrTitle"/>
          </p:nvPr>
        </p:nvSpPr>
        <p:spPr>
          <a:xfrm>
            <a:off x="690880" y="2593667"/>
            <a:ext cx="7279413" cy="1459719"/>
          </a:xfrm>
        </p:spPr>
        <p:txBody>
          <a:bodyPr>
            <a:noAutofit/>
          </a:bodyPr>
          <a:lstStyle/>
          <a:p>
            <a:r>
              <a:rPr lang="en-US" dirty="0"/>
              <a:t>Effective Mentorship in Research Communication</a:t>
            </a:r>
            <a:endParaRPr lang="en-US" b="1" dirty="0">
              <a:solidFill>
                <a:srgbClr val="5784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130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21/02/2018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DBB415B-AD77-4F12-9A90-0806FC35C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304" y="1159083"/>
            <a:ext cx="8229600" cy="5313680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GB" sz="11100" dirty="0">
                <a:solidFill>
                  <a:srgbClr val="5784CC"/>
                </a:solidFill>
                <a:latin typeface="Georgia" panose="02040502050405020303" pitchFamily="18" charset="0"/>
              </a:rPr>
              <a:t>Learning contract</a:t>
            </a:r>
          </a:p>
          <a:p>
            <a:pPr>
              <a:spcAft>
                <a:spcPts val="500"/>
              </a:spcAft>
            </a:pPr>
            <a:r>
              <a:rPr lang="en-GB" sz="9200" dirty="0"/>
              <a:t>Arrive on time and keep to time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Attend all sessions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Cell phones on silent - calls made on breaks</a:t>
            </a:r>
          </a:p>
          <a:p>
            <a:pPr>
              <a:spcAft>
                <a:spcPts val="500"/>
              </a:spcAft>
            </a:pPr>
            <a:r>
              <a:rPr lang="en-GB" sz="9200" dirty="0"/>
              <a:t>Respectful challenge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Actively participate in activities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Listen when others are speaking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Be responsible for our own learning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Respect confidentiality 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Support the learning of others</a:t>
            </a:r>
            <a:r>
              <a:rPr lang="en-GB" sz="8000" dirty="0"/>
              <a:t>	</a:t>
            </a:r>
            <a:r>
              <a:rPr lang="en-GB" sz="5800" b="1" dirty="0"/>
              <a:t>		</a:t>
            </a:r>
            <a:endParaRPr lang="en-US" sz="5800" dirty="0"/>
          </a:p>
        </p:txBody>
      </p:sp>
    </p:spTree>
    <p:extLst>
      <p:ext uri="{BB962C8B-B14F-4D97-AF65-F5344CB8AC3E}">
        <p14:creationId xmlns:p14="http://schemas.microsoft.com/office/powerpoint/2010/main" val="147649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21/02/2018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33979-82CC-6440-B758-3F4758057F14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68738A-A431-4DCC-A4AA-0EE1AE18D14D}"/>
              </a:ext>
            </a:extLst>
          </p:cNvPr>
          <p:cNvSpPr txBox="1"/>
          <p:nvPr/>
        </p:nvSpPr>
        <p:spPr>
          <a:xfrm>
            <a:off x="471053" y="1233052"/>
            <a:ext cx="8395854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rgbClr val="5784CC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Module 7: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5784CC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  <a:p>
            <a:r>
              <a:rPr lang="en-US" altLang="en-US" sz="4000" dirty="0">
                <a:solidFill>
                  <a:srgbClr val="5784CC"/>
                </a:solidFill>
                <a:latin typeface="Georgia" panose="02040502050405020303" pitchFamily="18" charset="0"/>
              </a:rPr>
              <a:t>Communicating scientific research to key audiences</a:t>
            </a: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26A0A87C-804F-4A27-868E-1A4D58365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53" y="3768436"/>
            <a:ext cx="7786256" cy="2036616"/>
          </a:xfrm>
        </p:spPr>
        <p:txBody>
          <a:bodyPr>
            <a:noAutofit/>
          </a:bodyPr>
          <a:lstStyle/>
          <a:p>
            <a:r>
              <a:rPr lang="en-US" altLang="en-US" sz="24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– Preparing oral and poster presentations</a:t>
            </a:r>
            <a:br>
              <a:rPr lang="en-US" altLang="en-US" sz="24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– Communicating specialized information to the public</a:t>
            </a:r>
            <a:br>
              <a:rPr lang="en-US" altLang="en-US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8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369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1D6BB6-A240-4A59-8BFE-CC74A8048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21/02/2018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8774BD-3C59-412D-9793-6B98E4042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7ACB56-2BA7-4FC4-9463-3671FCA83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4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6D5E0079-410B-4C10-AC01-893A230B4324}"/>
              </a:ext>
            </a:extLst>
          </p:cNvPr>
          <p:cNvSpPr txBox="1">
            <a:spLocks noChangeArrowheads="1"/>
          </p:cNvSpPr>
          <p:nvPr/>
        </p:nvSpPr>
        <p:spPr>
          <a:xfrm>
            <a:off x="372535" y="1166563"/>
            <a:ext cx="8382000" cy="662237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r>
              <a:rPr lang="en-US" altLang="en-US" sz="3000" dirty="0"/>
              <a:t>Presenting specialized information to the public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637F16B0-4E53-438A-A50E-C618FB8B2DC4}"/>
              </a:ext>
            </a:extLst>
          </p:cNvPr>
          <p:cNvSpPr txBox="1">
            <a:spLocks noChangeArrowheads="1"/>
          </p:cNvSpPr>
          <p:nvPr/>
        </p:nvSpPr>
        <p:spPr>
          <a:xfrm>
            <a:off x="459608" y="2012113"/>
            <a:ext cx="8229600" cy="430553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altLang="en-US" sz="2800" dirty="0"/>
              <a:t>Analyze the audience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altLang="en-US" sz="2800" dirty="0"/>
              <a:t>Use mainly simple, familiar language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altLang="en-US" sz="2800" dirty="0"/>
              <a:t>Define unfamiliar terms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altLang="en-US" sz="2800" dirty="0"/>
              <a:t>Relate unfamiliar items to familiar ones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altLang="en-US" sz="2800" dirty="0"/>
              <a:t>Include people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altLang="en-US" sz="2800" dirty="0"/>
              <a:t>Include narrative (tell stories)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altLang="en-US" sz="2800" dirty="0"/>
              <a:t>Consider the visual aspect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altLang="en-US" sz="2800" dirty="0"/>
              <a:t>Check with the audience</a:t>
            </a:r>
          </a:p>
        </p:txBody>
      </p:sp>
    </p:spTree>
    <p:extLst>
      <p:ext uri="{BB962C8B-B14F-4D97-AF65-F5344CB8AC3E}">
        <p14:creationId xmlns:p14="http://schemas.microsoft.com/office/powerpoint/2010/main" val="3151501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446DCD-34F9-44ED-8116-94C3C1C70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21/02/2018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D6E0B2-87ED-4C07-8591-2C57CF57B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66CC91-DBCD-41C3-81F0-7F9646718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5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66EE4166-0C6E-47A0-A234-178396E5DBFC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212522"/>
            <a:ext cx="8229600" cy="84950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Working with the media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6B7443BC-6E3E-43D7-A443-72A404D6A105}"/>
              </a:ext>
            </a:extLst>
          </p:cNvPr>
          <p:cNvSpPr txBox="1">
            <a:spLocks noChangeArrowheads="1"/>
          </p:cNvSpPr>
          <p:nvPr/>
        </p:nvSpPr>
        <p:spPr>
          <a:xfrm>
            <a:off x="459608" y="2123170"/>
            <a:ext cx="8229600" cy="430553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/>
              <a:t>Find out the reporter’s</a:t>
            </a:r>
          </a:p>
          <a:p>
            <a:pPr lvl="1"/>
            <a:r>
              <a:rPr lang="en-US" altLang="en-US" dirty="0"/>
              <a:t>Background</a:t>
            </a:r>
          </a:p>
          <a:p>
            <a:pPr lvl="1"/>
            <a:r>
              <a:rPr lang="en-US" altLang="en-US" dirty="0"/>
              <a:t>Task</a:t>
            </a:r>
          </a:p>
          <a:p>
            <a:pPr lvl="1"/>
            <a:r>
              <a:rPr lang="en-US" altLang="en-US" dirty="0"/>
              <a:t>Deadline</a:t>
            </a:r>
          </a:p>
          <a:p>
            <a:pPr marL="457200" lvl="1" indent="0">
              <a:buFont typeface="Arial"/>
              <a:buNone/>
            </a:pPr>
            <a:endParaRPr lang="en-US" altLang="en-US" sz="1300" dirty="0"/>
          </a:p>
          <a:p>
            <a:r>
              <a:rPr lang="en-US" altLang="en-US" dirty="0"/>
              <a:t>If possible, provide some written information</a:t>
            </a:r>
          </a:p>
          <a:p>
            <a:endParaRPr lang="en-US" altLang="en-US" sz="1300" dirty="0"/>
          </a:p>
          <a:p>
            <a:r>
              <a:rPr lang="en-US" altLang="en-US" dirty="0"/>
              <a:t>Present information in a way directly understandable by the public</a:t>
            </a:r>
          </a:p>
          <a:p>
            <a:pPr lvl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5930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A5AF43-48F8-4A05-B9FE-5E9A5BC6C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21/02/2018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D40161-BF0C-4C50-84AA-EDC1B887F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622A9C-2A11-45E1-8800-2C442A13C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6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4776F2F-AC89-4621-B7B7-B043633C7872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126935"/>
            <a:ext cx="8229600" cy="84950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Working with the media (cont.)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3AC55447-EE72-45BE-B228-3AF8FBACB2E6}"/>
              </a:ext>
            </a:extLst>
          </p:cNvPr>
          <p:cNvSpPr txBox="1">
            <a:spLocks noChangeArrowheads="1"/>
          </p:cNvSpPr>
          <p:nvPr/>
        </p:nvSpPr>
        <p:spPr>
          <a:xfrm>
            <a:off x="459608" y="2031427"/>
            <a:ext cx="8229600" cy="430553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/>
              <a:t>Consider the visual aspect</a:t>
            </a:r>
          </a:p>
          <a:p>
            <a:pPr marL="0" indent="0">
              <a:buFont typeface="Arial"/>
              <a:buNone/>
            </a:pPr>
            <a:endParaRPr lang="en-US" altLang="en-US" sz="1300" dirty="0"/>
          </a:p>
          <a:p>
            <a:r>
              <a:rPr lang="en-US" altLang="en-US" dirty="0"/>
              <a:t>Check the reporter’s understanding</a:t>
            </a:r>
          </a:p>
          <a:p>
            <a:pPr marL="0" indent="0">
              <a:buFont typeface="Arial"/>
              <a:buNone/>
            </a:pPr>
            <a:endParaRPr lang="en-US" altLang="en-US" sz="1300" dirty="0"/>
          </a:p>
          <a:p>
            <a:r>
              <a:rPr lang="en-US" altLang="en-US" dirty="0"/>
              <a:t>If there’s a main point you want to make, find a way to make it</a:t>
            </a:r>
          </a:p>
          <a:p>
            <a:pPr marL="0" indent="0">
              <a:buFont typeface="Arial"/>
              <a:buNone/>
            </a:pPr>
            <a:endParaRPr lang="en-US" altLang="en-US" sz="1300" dirty="0"/>
          </a:p>
          <a:p>
            <a:r>
              <a:rPr lang="en-US" altLang="en-US" dirty="0"/>
              <a:t>Offer to review a draft for accuracy</a:t>
            </a:r>
          </a:p>
          <a:p>
            <a:pPr marL="0" indent="0">
              <a:buFont typeface="Arial"/>
              <a:buNone/>
            </a:pPr>
            <a:endParaRPr lang="en-US" altLang="en-US" sz="1300" dirty="0"/>
          </a:p>
          <a:p>
            <a:r>
              <a:rPr lang="en-US" altLang="en-US" dirty="0"/>
              <a:t>Provide feedback after the item is published, posted, or broadcast</a:t>
            </a:r>
          </a:p>
        </p:txBody>
      </p:sp>
    </p:spTree>
    <p:extLst>
      <p:ext uri="{BB962C8B-B14F-4D97-AF65-F5344CB8AC3E}">
        <p14:creationId xmlns:p14="http://schemas.microsoft.com/office/powerpoint/2010/main" val="951987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5657"/>
            <a:ext cx="8229600" cy="616856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End of day or module review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2499824"/>
            <a:ext cx="8229600" cy="3518845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thing that you have learned (blue)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question that you have, related to what has been covered (lime green)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suggestion as to how the training or logistics can be improved (yellow)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21/02/2018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953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4410393"/>
            <a:ext cx="7772400" cy="1500187"/>
          </a:xfrm>
        </p:spPr>
        <p:txBody>
          <a:bodyPr/>
          <a:lstStyle/>
          <a:p>
            <a:pPr algn="ctr"/>
            <a:br>
              <a:rPr lang="en-GB" dirty="0"/>
            </a:br>
            <a:r>
              <a:rPr lang="en-GB" dirty="0"/>
              <a:t>This work is licensed under a </a:t>
            </a:r>
            <a:r>
              <a:rPr lang="en-GB" dirty="0">
                <a:hlinkClick r:id="rId3"/>
              </a:rPr>
              <a:t>Creative Commons Attribution </a:t>
            </a:r>
            <a:r>
              <a:rPr lang="en-GB" dirty="0" err="1">
                <a:hlinkClick r:id="rId3"/>
              </a:rPr>
              <a:t>ShareAlike</a:t>
            </a:r>
            <a:r>
              <a:rPr lang="en-GB" dirty="0">
                <a:hlinkClick r:id="rId3"/>
              </a:rPr>
              <a:t> 4.0 International licence</a:t>
            </a:r>
            <a:r>
              <a:rPr lang="en-GB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21/02/2018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8</a:t>
            </a:fld>
            <a:endParaRPr lang="en-US"/>
          </a:p>
        </p:txBody>
      </p:sp>
      <p:pic>
        <p:nvPicPr>
          <p:cNvPr id="1026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073" y="4521201"/>
            <a:ext cx="129785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759400"/>
      </p:ext>
    </p:extLst>
  </p:cSld>
  <p:clrMapOvr>
    <a:masterClrMapping/>
  </p:clrMapOvr>
</p:sld>
</file>

<file path=ppt/theme/theme1.xml><?xml version="1.0" encoding="utf-8"?>
<a:theme xmlns:a="http://schemas.openxmlformats.org/drawingml/2006/main" name="INASP 2016 Presentation">
  <a:themeElements>
    <a:clrScheme name="Custom 2">
      <a:dk1>
        <a:srgbClr val="333333"/>
      </a:dk1>
      <a:lt1>
        <a:srgbClr val="FFFFFF"/>
      </a:lt1>
      <a:dk2>
        <a:srgbClr val="333333"/>
      </a:dk2>
      <a:lt2>
        <a:srgbClr val="E5E5E5"/>
      </a:lt2>
      <a:accent1>
        <a:srgbClr val="00808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BF8AB7BC9F88498265B0D007E443D5" ma:contentTypeVersion="13" ma:contentTypeDescription="Create a new document." ma:contentTypeScope="" ma:versionID="c65ce6b99abec671adc8adb63988ec5f">
  <xsd:schema xmlns:xsd="http://www.w3.org/2001/XMLSchema" xmlns:xs="http://www.w3.org/2001/XMLSchema" xmlns:p="http://schemas.microsoft.com/office/2006/metadata/properties" xmlns:ns1="http://schemas.microsoft.com/sharepoint/v3" xmlns:ns2="6d5e9546-d843-453c-90bd-be057f11fd4f" xmlns:ns3="9b05efd7-2e9e-457a-bcc6-d9301ea17797" targetNamespace="http://schemas.microsoft.com/office/2006/metadata/properties" ma:root="true" ma:fieldsID="7b0752ce67203d4fbd0243fa3b523cb7" ns1:_="" ns2:_="" ns3:_="">
    <xsd:import namespace="http://schemas.microsoft.com/sharepoint/v3"/>
    <xsd:import namespace="6d5e9546-d843-453c-90bd-be057f11fd4f"/>
    <xsd:import namespace="9b05efd7-2e9e-457a-bcc6-d9301ea177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5e9546-d843-453c-90bd-be057f11f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05efd7-2e9e-457a-bcc6-d9301ea1779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BF7F2AF-6772-4B61-8BC6-5145602B07E7}"/>
</file>

<file path=customXml/itemProps2.xml><?xml version="1.0" encoding="utf-8"?>
<ds:datastoreItem xmlns:ds="http://schemas.openxmlformats.org/officeDocument/2006/customXml" ds:itemID="{D1CB3977-6DDD-48A9-98EA-41E6EB66968C}"/>
</file>

<file path=customXml/itemProps3.xml><?xml version="1.0" encoding="utf-8"?>
<ds:datastoreItem xmlns:ds="http://schemas.openxmlformats.org/officeDocument/2006/customXml" ds:itemID="{1199EB59-D901-4AC7-AA8A-A4B0FE9C2E12}"/>
</file>

<file path=docProps/app.xml><?xml version="1.0" encoding="utf-8"?>
<Properties xmlns="http://schemas.openxmlformats.org/officeDocument/2006/extended-properties" xmlns:vt="http://schemas.openxmlformats.org/officeDocument/2006/docPropsVTypes">
  <Template>INASP 2016 Presentation</Template>
  <TotalTime>3196</TotalTime>
  <Words>447</Words>
  <Application>Microsoft Office PowerPoint</Application>
  <PresentationFormat>On-screen Show (4:3)</PresentationFormat>
  <Paragraphs>74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Georgia</vt:lpstr>
      <vt:lpstr>INASP 2016 Presentation</vt:lpstr>
      <vt:lpstr>Effective Mentorship in Research Communication</vt:lpstr>
      <vt:lpstr>PowerPoint Presentation</vt:lpstr>
      <vt:lpstr>A – Preparing oral and poster presentations  B – Communicating specialized information to the public    </vt:lpstr>
      <vt:lpstr>PowerPoint Presentation</vt:lpstr>
      <vt:lpstr>PowerPoint Presentation</vt:lpstr>
      <vt:lpstr>PowerPoint Presentation</vt:lpstr>
      <vt:lpstr>End of day or module review</vt:lpstr>
      <vt:lpstr>PowerPoint Presentation</vt:lpstr>
    </vt:vector>
  </TitlesOfParts>
  <Company>INASP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Trainers Workshop</dc:title>
  <dc:creator>Annelise Dennis</dc:creator>
  <cp:lastModifiedBy>Annelise Dennis</cp:lastModifiedBy>
  <cp:revision>219</cp:revision>
  <cp:lastPrinted>2018-02-02T12:12:20Z</cp:lastPrinted>
  <dcterms:created xsi:type="dcterms:W3CDTF">2016-10-26T10:34:56Z</dcterms:created>
  <dcterms:modified xsi:type="dcterms:W3CDTF">2018-02-21T08:51:29Z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0x01010081BF8AB7BC9F88498265B0D007E443D5</vt:lpwstr>
  </property>
</Properties>
</file>