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343" r:id="rId4"/>
    <p:sldId id="358" r:id="rId5"/>
    <p:sldId id="360" r:id="rId6"/>
    <p:sldId id="257" r:id="rId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84CC"/>
    <a:srgbClr val="000000"/>
    <a:srgbClr val="666666"/>
    <a:srgbClr val="1AFFFF"/>
    <a:srgbClr val="FFFFFF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4" autoAdjust="0"/>
    <p:restoredTop sz="97869" autoAdjust="0"/>
  </p:normalViewPr>
  <p:slideViewPr>
    <p:cSldViewPr snapToGrid="0" snapToObjects="1">
      <p:cViewPr varScale="1">
        <p:scale>
          <a:sx n="70" d="100"/>
          <a:sy n="70" d="100"/>
        </p:scale>
        <p:origin x="144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30" d="100"/>
          <a:sy n="130" d="100"/>
        </p:scale>
        <p:origin x="-1446" y="33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85EE-53BF-8142-88AE-B1ADA6DC59E8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95408"/>
            <a:ext cx="6200495" cy="5350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z="1000" dirty="0"/>
              <a:t>This work is licensed under a Creative Commons Attribution-</a:t>
            </a:r>
            <a:r>
              <a:rPr lang="en-GB" sz="1000" dirty="0" err="1"/>
              <a:t>ShareAlike</a:t>
            </a:r>
            <a:r>
              <a:rPr lang="en-GB" sz="1000" dirty="0"/>
              <a:t> 3.0 </a:t>
            </a:r>
            <a:r>
              <a:rPr lang="en-GB" sz="1000" dirty="0" err="1"/>
              <a:t>Unported</a:t>
            </a:r>
            <a:r>
              <a:rPr lang="en-GB" sz="1000" dirty="0"/>
              <a:t> License.</a:t>
            </a:r>
          </a:p>
          <a:p>
            <a:r>
              <a:rPr lang="en-GB" sz="1000" dirty="0"/>
              <a:t>http://creativecommons.org/licenses/by-sa/3.0/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00494" y="9197642"/>
            <a:ext cx="53371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A4F4-B25B-A641-B63E-5F84226EF5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8533-B7A0-3247-9F7E-05C10199060A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16035"/>
            <a:ext cx="612146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en-GB" dirty="0"/>
              <a:t>This work is licensed under a Creative Commons Attribution-</a:t>
            </a:r>
            <a:r>
              <a:rPr lang="en-GB" dirty="0" err="1"/>
              <a:t>ShareAlike</a:t>
            </a:r>
            <a:r>
              <a:rPr lang="en-GB" dirty="0"/>
              <a:t> 3.0 </a:t>
            </a:r>
            <a:r>
              <a:rPr lang="en-GB" dirty="0" err="1"/>
              <a:t>Unported</a:t>
            </a:r>
            <a:r>
              <a:rPr lang="en-GB" dirty="0"/>
              <a:t> License.</a:t>
            </a:r>
          </a:p>
          <a:p>
            <a:r>
              <a:rPr lang="en-GB" dirty="0"/>
              <a:t>http://creativecommons.org/licenses/by-sa/3.0/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21461" y="9323928"/>
            <a:ext cx="6127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231-3D70-2A4C-A0C2-A57463CF59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2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are free to: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copy and redistribute the material in any medium or format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remix, transform, and build upon the material for any purpose, even commercially.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licensor cannot revoke these freedoms as long as you follow the license terms.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the following terms: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Attribution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must give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appropriate credit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provide a link to the license, and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indicate if changes were made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You may do so in any reasonable manner, but not in any way that suggests the licensor endorses you or your use. </a:t>
            </a:r>
          </a:p>
          <a:p>
            <a:pPr lvl="0"/>
            <a:r>
              <a:rPr lang="en-GB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ShareAlike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If you remix, transform, or build upon the material, you must distribute your contributions under 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same license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the original.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additional restrictions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may not apply legal terms or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technological measures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legally restrict others from doing anything the license permits.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Notices: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do not have to comply with the license for elements of the material in the public domain or where your use is permitted by an applicable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exception or limitation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warranties are given. The license may not give you all of the permissions necessary for your intended use. For example, other rights such as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publicity, privacy, or moral rights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limit how you use the material. </a:t>
            </a:r>
          </a:p>
          <a:p>
            <a:endParaRPr lang="en-GB" dirty="0"/>
          </a:p>
          <a:p>
            <a:r>
              <a:rPr lang="en-GB" dirty="0"/>
              <a:t>https://creativecommons.org/licenses/by-sa/4.0/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231-3D70-2A4C-A0C2-A57463CF59E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7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649-C105-F645-A7D2-78524A18A7C0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02639"/>
            <a:ext cx="5486400" cy="3924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E9C1-73B9-D640-B60D-1D40C8CE46B7}" type="datetime1">
              <a:rPr lang="en-GB" smtClean="0"/>
              <a:t>21/02/2018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7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1BF5-B5F0-6F4C-9383-67EE262C153F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3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92480"/>
            <a:ext cx="2057400" cy="533368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2480"/>
            <a:ext cx="6019800" cy="5333683"/>
          </a:xfrm>
          <a:prstGeom prst="rect">
            <a:avLst/>
          </a:prstGeom>
        </p:spPr>
        <p:txBody>
          <a:bodyPr vert="eaVert"/>
          <a:lstStyle>
            <a:lvl1pPr>
              <a:defRPr b="0"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E0B7-A939-1F40-A9CB-C349DD62A6BA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12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21/02/2018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B232E-74DB-E24B-9EAB-2535BABDB41E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4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728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8E2-23A5-694E-9E68-C2DB70D40063}" type="datetime1">
              <a:rPr lang="en-GB" smtClean="0"/>
              <a:t>21/02/2018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4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640"/>
            <a:ext cx="4040188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6640"/>
            <a:ext cx="4041775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51C-878C-A942-B133-AA84357AF460}" type="datetime1">
              <a:rPr lang="en-GB" smtClean="0"/>
              <a:t>21/02/2018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DA0-3256-8447-85C7-9D17E5BDDE40}" type="datetime1">
              <a:rPr lang="en-GB" smtClean="0"/>
              <a:t>21/02/2018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95"/>
            <a:ext cx="3008313" cy="76602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92480"/>
            <a:ext cx="5111750" cy="53336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66666"/>
                </a:solidFill>
              </a:defRPr>
            </a:lvl1pPr>
            <a:lvl2pPr>
              <a:defRPr sz="2800">
                <a:solidFill>
                  <a:srgbClr val="666666"/>
                </a:solidFill>
              </a:defRPr>
            </a:lvl2pPr>
            <a:lvl3pPr>
              <a:defRPr sz="24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4321"/>
            <a:ext cx="3008313" cy="4581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9CB5-4D37-9B4B-B96A-BB8701A24712}" type="datetime1">
              <a:rPr lang="en-GB" smtClean="0"/>
              <a:t>21/02/2018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creativecommons.org/licenses/by-sa/4.0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3" y="147187"/>
            <a:ext cx="6697137" cy="9047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20CB5577-C91D-3E47-9087-B82B92BEEFC7}" type="datetime1">
              <a:rPr lang="en-GB" smtClean="0"/>
              <a:pPr/>
              <a:t>21/02/2018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8228" y="64727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784CC"/>
          </a:solidFill>
          <a:latin typeface="Georgi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0"/>
          <p:cNvSpPr>
            <a:spLocks noGrp="1"/>
          </p:cNvSpPr>
          <p:nvPr>
            <p:ph type="ctrTitle"/>
          </p:nvPr>
        </p:nvSpPr>
        <p:spPr>
          <a:xfrm>
            <a:off x="690880" y="2593667"/>
            <a:ext cx="7279413" cy="1459719"/>
          </a:xfrm>
        </p:spPr>
        <p:txBody>
          <a:bodyPr>
            <a:noAutofit/>
          </a:bodyPr>
          <a:lstStyle/>
          <a:p>
            <a:r>
              <a:rPr lang="en-US" dirty="0"/>
              <a:t>Effective Mentorship in Research Communication</a:t>
            </a:r>
            <a:endParaRPr lang="en-US" b="1" dirty="0">
              <a:solidFill>
                <a:srgbClr val="5784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30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21/02/2018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BB415B-AD77-4F12-9A90-0806FC35C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304" y="1159083"/>
            <a:ext cx="8229600" cy="531368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GB" sz="11100" dirty="0">
                <a:solidFill>
                  <a:srgbClr val="5784CC"/>
                </a:solidFill>
                <a:latin typeface="Georgia" panose="02040502050405020303" pitchFamily="18" charset="0"/>
              </a:rPr>
              <a:t>Learning contract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Arrive on time and keep to time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Attend all sessions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Cell phones on silent - calls made on breaks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Respectful challenge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Actively participate in activities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Listen when others are speaking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Be responsible for our own learning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Respect confidentiality 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Support the learning of others</a:t>
            </a:r>
            <a:r>
              <a:rPr lang="en-GB" sz="8000" dirty="0"/>
              <a:t>	</a:t>
            </a:r>
            <a:r>
              <a:rPr lang="en-GB" sz="5800" b="1" dirty="0"/>
              <a:t>		</a:t>
            </a:r>
            <a:endParaRPr lang="en-US" sz="5800" dirty="0"/>
          </a:p>
        </p:txBody>
      </p:sp>
    </p:spTree>
    <p:extLst>
      <p:ext uri="{BB962C8B-B14F-4D97-AF65-F5344CB8AC3E}">
        <p14:creationId xmlns:p14="http://schemas.microsoft.com/office/powerpoint/2010/main" val="14764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21/02/2018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3</a:t>
            </a:fld>
            <a:endParaRPr lang="en-US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5E2CEADF-AAD0-42E3-93B6-2EDAD82F9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508" y="1897041"/>
            <a:ext cx="8229600" cy="4380931"/>
          </a:xfrm>
        </p:spPr>
        <p:txBody>
          <a:bodyPr>
            <a:noAutofit/>
          </a:bodyPr>
          <a:lstStyle/>
          <a:p>
            <a:r>
              <a:rPr lang="en-US" altLang="en-US" sz="4000" dirty="0"/>
              <a:t>Module 3: </a:t>
            </a:r>
            <a:br>
              <a:rPr lang="en-US" altLang="en-US" sz="4000" dirty="0"/>
            </a:br>
            <a:br>
              <a:rPr lang="en-US" altLang="en-US" sz="4000" dirty="0"/>
            </a:br>
            <a:r>
              <a:rPr lang="en-US" altLang="en-US" sz="4000" dirty="0"/>
              <a:t>Set up and management of a mentoring scheme</a:t>
            </a:r>
            <a:br>
              <a:rPr lang="en-US" altLang="en-US" sz="4000" dirty="0"/>
            </a:br>
            <a:endParaRPr lang="en-US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481771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71680-4943-4665-81C5-654C6CA7E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5D40C-4648-4CA7-83D0-ACE40226A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84C5F-6A49-4CBE-A2AF-B7713E2A1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4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6ECC048-620F-4EEF-90F2-E663FD23E795}"/>
              </a:ext>
            </a:extLst>
          </p:cNvPr>
          <p:cNvSpPr txBox="1"/>
          <p:nvPr/>
        </p:nvSpPr>
        <p:spPr>
          <a:xfrm>
            <a:off x="300250" y="1064529"/>
            <a:ext cx="84547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rgbClr val="5784CC"/>
                </a:solidFill>
                <a:latin typeface="Georgia" panose="02040502050405020303" pitchFamily="18" charset="0"/>
              </a:rPr>
              <a:t>Set up and management of a mentoring scheme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9619242-6C7D-4013-B26B-4C9D58ABC2F8}"/>
              </a:ext>
            </a:extLst>
          </p:cNvPr>
          <p:cNvGrpSpPr/>
          <p:nvPr/>
        </p:nvGrpSpPr>
        <p:grpSpPr>
          <a:xfrm>
            <a:off x="354842" y="1862326"/>
            <a:ext cx="8454791" cy="4298752"/>
            <a:chOff x="354842" y="1930566"/>
            <a:chExt cx="8454791" cy="4298752"/>
          </a:xfrm>
        </p:grpSpPr>
        <p:sp>
          <p:nvSpPr>
            <p:cNvPr id="7" name="Curved Right Arrow 26">
              <a:extLst>
                <a:ext uri="{FF2B5EF4-FFF2-40B4-BE49-F238E27FC236}">
                  <a16:creationId xmlns:a16="http://schemas.microsoft.com/office/drawing/2014/main" id="{E1088729-949E-4860-9B1A-37B23FFD98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4516" y="3355474"/>
              <a:ext cx="785813" cy="1500188"/>
            </a:xfrm>
            <a:prstGeom prst="curvedRightArrow">
              <a:avLst>
                <a:gd name="adj1" fmla="val 25004"/>
                <a:gd name="adj2" fmla="val 49999"/>
                <a:gd name="adj3" fmla="val 25000"/>
              </a:avLst>
            </a:prstGeom>
            <a:solidFill>
              <a:schemeClr val="accent3"/>
            </a:solidFill>
            <a:ln w="25400">
              <a:solidFill>
                <a:srgbClr val="0070C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Curved Left Arrow 27">
              <a:extLst>
                <a:ext uri="{FF2B5EF4-FFF2-40B4-BE49-F238E27FC236}">
                  <a16:creationId xmlns:a16="http://schemas.microsoft.com/office/drawing/2014/main" id="{CDE21E9D-63F5-4267-B7BA-856D3574B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2954" y="3355474"/>
              <a:ext cx="785813" cy="1500188"/>
            </a:xfrm>
            <a:prstGeom prst="curvedLeftArrow">
              <a:avLst>
                <a:gd name="adj1" fmla="val 25004"/>
                <a:gd name="adj2" fmla="val 49999"/>
                <a:gd name="adj3" fmla="val 25000"/>
              </a:avLst>
            </a:prstGeom>
            <a:solidFill>
              <a:schemeClr val="accent3"/>
            </a:solidFill>
            <a:ln w="25400">
              <a:solidFill>
                <a:srgbClr val="0070C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TextBox 28">
              <a:extLst>
                <a:ext uri="{FF2B5EF4-FFF2-40B4-BE49-F238E27FC236}">
                  <a16:creationId xmlns:a16="http://schemas.microsoft.com/office/drawing/2014/main" id="{EB44FD0A-23BA-427E-8509-D7AC0D89D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506" y="3746353"/>
              <a:ext cx="2165388" cy="578882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28575">
              <a:solidFill>
                <a:srgbClr val="5784CC"/>
              </a:solidFill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2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Key Stages</a:t>
              </a:r>
              <a:endPara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80B13CB-C63F-4F00-A721-A5B8F91913DF}"/>
                </a:ext>
              </a:extLst>
            </p:cNvPr>
            <p:cNvSpPr/>
            <p:nvPr/>
          </p:nvSpPr>
          <p:spPr>
            <a:xfrm>
              <a:off x="6585048" y="3875239"/>
              <a:ext cx="2224585" cy="764275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000000"/>
                  </a:solidFill>
                </a:rPr>
                <a:t>Get things off the ground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6B39C872-B8CD-4D4D-974D-55965EF620C4}"/>
                </a:ext>
              </a:extLst>
            </p:cNvPr>
            <p:cNvSpPr/>
            <p:nvPr/>
          </p:nvSpPr>
          <p:spPr>
            <a:xfrm>
              <a:off x="5181066" y="5037827"/>
              <a:ext cx="2876100" cy="1191491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000000"/>
                  </a:solidFill>
                </a:rPr>
                <a:t>Communicating the information – </a:t>
              </a:r>
              <a:r>
                <a:rPr lang="en-GB" dirty="0">
                  <a:solidFill>
                    <a:srgbClr val="000000"/>
                  </a:solidFill>
                </a:rPr>
                <a:t>why, how, what, to whom?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67A4B9E7-B6CB-4589-A098-23577D8C6771}"/>
                </a:ext>
              </a:extLst>
            </p:cNvPr>
            <p:cNvSpPr/>
            <p:nvPr/>
          </p:nvSpPr>
          <p:spPr>
            <a:xfrm>
              <a:off x="1965102" y="5295598"/>
              <a:ext cx="2345136" cy="764275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000000"/>
                  </a:solidFill>
                </a:rPr>
                <a:t>Find mentors &amp; mentees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10B5EEB-48FE-46C7-B830-8AFB520A3359}"/>
                </a:ext>
              </a:extLst>
            </p:cNvPr>
            <p:cNvSpPr/>
            <p:nvPr/>
          </p:nvSpPr>
          <p:spPr>
            <a:xfrm>
              <a:off x="354842" y="3877539"/>
              <a:ext cx="2574760" cy="764275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000000"/>
                  </a:solidFill>
                </a:rPr>
                <a:t>Train and develop your mentors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F0B37709-C253-46CD-92EE-C0E1514B5B72}"/>
                </a:ext>
              </a:extLst>
            </p:cNvPr>
            <p:cNvSpPr/>
            <p:nvPr/>
          </p:nvSpPr>
          <p:spPr>
            <a:xfrm>
              <a:off x="864066" y="2591199"/>
              <a:ext cx="2224585" cy="764275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000000"/>
                  </a:solidFill>
                </a:rPr>
                <a:t>Evaluation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95D88D77-F9C1-483E-B9CE-C1C622FD27F7}"/>
                </a:ext>
              </a:extLst>
            </p:cNvPr>
            <p:cNvSpPr/>
            <p:nvPr/>
          </p:nvSpPr>
          <p:spPr>
            <a:xfrm>
              <a:off x="3520587" y="1930566"/>
              <a:ext cx="2224585" cy="764275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000000"/>
                  </a:solidFill>
                </a:rPr>
                <a:t>Clarity over terminology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FEA3568-7492-4354-B35F-AA6425B8F0EC}"/>
                </a:ext>
              </a:extLst>
            </p:cNvPr>
            <p:cNvSpPr/>
            <p:nvPr/>
          </p:nvSpPr>
          <p:spPr>
            <a:xfrm>
              <a:off x="6196901" y="2591198"/>
              <a:ext cx="2224585" cy="764275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5784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000000"/>
                  </a:solidFill>
                </a:rPr>
                <a:t>Objectives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9274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5657"/>
            <a:ext cx="8229600" cy="616856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End of day or module review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2499824"/>
            <a:ext cx="8229600" cy="351884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thing that you have learned (blue)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question that you have, related to what has been covered (lime green)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suggestion as to how the training or logistics can be improved (yellow)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5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4410393"/>
            <a:ext cx="7772400" cy="1500187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dirty="0"/>
              <a:t>This work is licensed under a </a:t>
            </a:r>
            <a:r>
              <a:rPr lang="en-GB" dirty="0">
                <a:hlinkClick r:id="rId3"/>
              </a:rPr>
              <a:t>Creative Commons Attribution </a:t>
            </a:r>
            <a:r>
              <a:rPr lang="en-GB" dirty="0" err="1">
                <a:hlinkClick r:id="rId3"/>
              </a:rPr>
              <a:t>ShareAlike</a:t>
            </a:r>
            <a:r>
              <a:rPr lang="en-GB" dirty="0">
                <a:hlinkClick r:id="rId3"/>
              </a:rPr>
              <a:t> 4.0 International licence</a:t>
            </a:r>
            <a:r>
              <a:rPr lang="en-GB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6</a:t>
            </a:fld>
            <a:endParaRPr lang="en-US"/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073" y="4521201"/>
            <a:ext cx="129785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759400"/>
      </p:ext>
    </p:extLst>
  </p:cSld>
  <p:clrMapOvr>
    <a:masterClrMapping/>
  </p:clrMapOvr>
</p:sld>
</file>

<file path=ppt/theme/theme1.xml><?xml version="1.0" encoding="utf-8"?>
<a:theme xmlns:a="http://schemas.openxmlformats.org/drawingml/2006/main" name="INASP 2016 Presentation">
  <a:themeElements>
    <a:clrScheme name="Custom 2">
      <a:dk1>
        <a:srgbClr val="333333"/>
      </a:dk1>
      <a:lt1>
        <a:srgbClr val="FFFFFF"/>
      </a:lt1>
      <a:dk2>
        <a:srgbClr val="333333"/>
      </a:dk2>
      <a:lt2>
        <a:srgbClr val="E5E5E5"/>
      </a:lt2>
      <a:accent1>
        <a:srgbClr val="008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BF8AB7BC9F88498265B0D007E443D5" ma:contentTypeVersion="13" ma:contentTypeDescription="Create a new document." ma:contentTypeScope="" ma:versionID="c65ce6b99abec671adc8adb63988ec5f">
  <xsd:schema xmlns:xsd="http://www.w3.org/2001/XMLSchema" xmlns:xs="http://www.w3.org/2001/XMLSchema" xmlns:p="http://schemas.microsoft.com/office/2006/metadata/properties" xmlns:ns1="http://schemas.microsoft.com/sharepoint/v3" xmlns:ns2="6d5e9546-d843-453c-90bd-be057f11fd4f" xmlns:ns3="9b05efd7-2e9e-457a-bcc6-d9301ea17797" targetNamespace="http://schemas.microsoft.com/office/2006/metadata/properties" ma:root="true" ma:fieldsID="7b0752ce67203d4fbd0243fa3b523cb7" ns1:_="" ns2:_="" ns3:_="">
    <xsd:import namespace="http://schemas.microsoft.com/sharepoint/v3"/>
    <xsd:import namespace="6d5e9546-d843-453c-90bd-be057f11fd4f"/>
    <xsd:import namespace="9b05efd7-2e9e-457a-bcc6-d9301ea177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5e9546-d843-453c-90bd-be057f11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5efd7-2e9e-457a-bcc6-d9301ea177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101FE73-CA74-4E61-BC4F-4DFE7178538B}"/>
</file>

<file path=customXml/itemProps2.xml><?xml version="1.0" encoding="utf-8"?>
<ds:datastoreItem xmlns:ds="http://schemas.openxmlformats.org/officeDocument/2006/customXml" ds:itemID="{1A4E3A93-DA54-4FA2-AD12-2094ECDF3149}"/>
</file>

<file path=customXml/itemProps3.xml><?xml version="1.0" encoding="utf-8"?>
<ds:datastoreItem xmlns:ds="http://schemas.openxmlformats.org/officeDocument/2006/customXml" ds:itemID="{59DF75C8-0E8C-4523-A6E5-43F4526545DD}"/>
</file>

<file path=docProps/app.xml><?xml version="1.0" encoding="utf-8"?>
<Properties xmlns="http://schemas.openxmlformats.org/officeDocument/2006/extended-properties" xmlns:vt="http://schemas.openxmlformats.org/officeDocument/2006/docPropsVTypes">
  <Template>INASP 2016 Presentation</Template>
  <TotalTime>2795</TotalTime>
  <Words>354</Words>
  <Application>Microsoft Office PowerPoint</Application>
  <PresentationFormat>On-screen Show (4:3)</PresentationFormat>
  <Paragraphs>48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Georgia</vt:lpstr>
      <vt:lpstr>INASP 2016 Presentation</vt:lpstr>
      <vt:lpstr>Effective Mentorship in Research Communication</vt:lpstr>
      <vt:lpstr>PowerPoint Presentation</vt:lpstr>
      <vt:lpstr>Module 3:   Set up and management of a mentoring scheme </vt:lpstr>
      <vt:lpstr>PowerPoint Presentation</vt:lpstr>
      <vt:lpstr>End of day or module review</vt:lpstr>
      <vt:lpstr>PowerPoint Presentation</vt:lpstr>
    </vt:vector>
  </TitlesOfParts>
  <Company>INASP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Workshop</dc:title>
  <dc:creator>Annelise Dennis</dc:creator>
  <cp:lastModifiedBy>Annelise Dennis</cp:lastModifiedBy>
  <cp:revision>184</cp:revision>
  <cp:lastPrinted>2018-02-02T12:12:20Z</cp:lastPrinted>
  <dcterms:created xsi:type="dcterms:W3CDTF">2016-10-26T10:34:56Z</dcterms:created>
  <dcterms:modified xsi:type="dcterms:W3CDTF">2018-02-21T08:48:14Z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0x01010081BF8AB7BC9F88498265B0D007E443D5</vt:lpwstr>
  </property>
</Properties>
</file>