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3"/>
  </p:notesMasterIdLst>
  <p:handoutMasterIdLst>
    <p:handoutMasterId r:id="rId14"/>
  </p:handoutMasterIdLst>
  <p:sldIdLst>
    <p:sldId id="256" r:id="rId2"/>
    <p:sldId id="262" r:id="rId3"/>
    <p:sldId id="292" r:id="rId4"/>
    <p:sldId id="293" r:id="rId5"/>
    <p:sldId id="294" r:id="rId6"/>
    <p:sldId id="295" r:id="rId7"/>
    <p:sldId id="299" r:id="rId8"/>
    <p:sldId id="297" r:id="rId9"/>
    <p:sldId id="298" r:id="rId10"/>
    <p:sldId id="289" r:id="rId11"/>
    <p:sldId id="257"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5784CC"/>
    <a:srgbClr val="1AFFFF"/>
    <a:srgbClr val="FFFFFF"/>
    <a:srgbClr val="E5E5E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04" autoAdjust="0"/>
    <p:restoredTop sz="76225" autoAdjust="0"/>
  </p:normalViewPr>
  <p:slideViewPr>
    <p:cSldViewPr snapToGrid="0" snapToObjects="1">
      <p:cViewPr>
        <p:scale>
          <a:sx n="80" d="100"/>
          <a:sy n="80" d="100"/>
        </p:scale>
        <p:origin x="-2202" y="-2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130" d="100"/>
          <a:sy n="130" d="100"/>
        </p:scale>
        <p:origin x="-1446" y="33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3B85EE-53BF-8142-88AE-B1ADA6DC59E8}" type="datetimeFigureOut">
              <a:rPr lang="en-US" smtClean="0"/>
              <a:t>9/29/2016</a:t>
            </a:fld>
            <a:endParaRPr lang="en-US"/>
          </a:p>
        </p:txBody>
      </p:sp>
      <p:sp>
        <p:nvSpPr>
          <p:cNvPr id="4" name="Footer Placeholder 3"/>
          <p:cNvSpPr>
            <a:spLocks noGrp="1"/>
          </p:cNvSpPr>
          <p:nvPr>
            <p:ph type="ftr" sz="quarter" idx="2"/>
          </p:nvPr>
        </p:nvSpPr>
        <p:spPr>
          <a:xfrm>
            <a:off x="0" y="8522211"/>
            <a:ext cx="6313018" cy="495847"/>
          </a:xfrm>
          <a:prstGeom prst="rect">
            <a:avLst/>
          </a:prstGeom>
        </p:spPr>
        <p:txBody>
          <a:bodyPr vert="horz" lIns="91440" tIns="45720" rIns="91440" bIns="45720" rtlCol="0" anchor="b"/>
          <a:lstStyle>
            <a:lvl1pPr algn="l">
              <a:defRPr sz="1200"/>
            </a:lvl1pPr>
          </a:lstStyle>
          <a:p>
            <a:r>
              <a:rPr lang="en-GB" sz="1000" dirty="0" smtClean="0"/>
              <a:t>This </a:t>
            </a:r>
            <a:r>
              <a:rPr lang="en-GB" sz="1000" dirty="0"/>
              <a:t>work is licensed under a Creative Commons Attribution-</a:t>
            </a:r>
            <a:r>
              <a:rPr lang="en-GB" sz="1000" dirty="0" err="1"/>
              <a:t>ShareAlike</a:t>
            </a:r>
            <a:r>
              <a:rPr lang="en-GB" sz="1000" dirty="0"/>
              <a:t> 3.0 </a:t>
            </a:r>
            <a:r>
              <a:rPr lang="en-GB" sz="1000" dirty="0" err="1"/>
              <a:t>Unported</a:t>
            </a:r>
            <a:r>
              <a:rPr lang="en-GB" sz="1000" dirty="0"/>
              <a:t> License</a:t>
            </a:r>
            <a:r>
              <a:rPr lang="en-GB" sz="1000" dirty="0" smtClean="0"/>
              <a:t>.</a:t>
            </a:r>
          </a:p>
          <a:p>
            <a:r>
              <a:rPr lang="en-GB" sz="1000" dirty="0"/>
              <a:t>http://creativecommons.org/licenses/by-sa/3.0</a:t>
            </a:r>
            <a:r>
              <a:rPr lang="en-GB" sz="1000" dirty="0" smtClean="0"/>
              <a:t>/</a:t>
            </a:r>
            <a:endParaRPr lang="en-GB" sz="1000" dirty="0"/>
          </a:p>
        </p:txBody>
      </p:sp>
      <p:sp>
        <p:nvSpPr>
          <p:cNvPr id="5" name="Slide Number Placeholder 4"/>
          <p:cNvSpPr>
            <a:spLocks noGrp="1"/>
          </p:cNvSpPr>
          <p:nvPr>
            <p:ph type="sldNum" sz="quarter" idx="3"/>
          </p:nvPr>
        </p:nvSpPr>
        <p:spPr>
          <a:xfrm>
            <a:off x="6313017" y="8524283"/>
            <a:ext cx="543395" cy="457200"/>
          </a:xfrm>
          <a:prstGeom prst="rect">
            <a:avLst/>
          </a:prstGeom>
        </p:spPr>
        <p:txBody>
          <a:bodyPr vert="horz" lIns="91440" tIns="45720" rIns="91440" bIns="45720" rtlCol="0" anchor="b"/>
          <a:lstStyle>
            <a:lvl1pPr algn="r">
              <a:defRPr sz="1200"/>
            </a:lvl1pPr>
          </a:lstStyle>
          <a:p>
            <a:fld id="{043BA4F4-B25B-A641-B63E-5F84226EF5BC}" type="slidenum">
              <a:rPr lang="en-US" smtClean="0"/>
              <a:t>‹#›</a:t>
            </a:fld>
            <a:endParaRPr lang="en-US" dirty="0"/>
          </a:p>
        </p:txBody>
      </p:sp>
    </p:spTree>
    <p:extLst>
      <p:ext uri="{BB962C8B-B14F-4D97-AF65-F5344CB8AC3E}">
        <p14:creationId xmlns:p14="http://schemas.microsoft.com/office/powerpoint/2010/main" val="22226283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FD8533-B7A0-3247-9F7E-05C10199060A}" type="datetimeFigureOut">
              <a:rPr lang="en-US" smtClean="0"/>
              <a:t>9/29/2016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1" y="8634008"/>
            <a:ext cx="6232549" cy="457200"/>
          </a:xfrm>
          <a:prstGeom prst="rect">
            <a:avLst/>
          </a:prstGeom>
        </p:spPr>
        <p:txBody>
          <a:bodyPr vert="horz" lIns="91440" tIns="45720" rIns="91440" bIns="45720" rtlCol="0" anchor="b"/>
          <a:lstStyle>
            <a:lvl1pPr algn="l">
              <a:defRPr sz="1000" baseline="0"/>
            </a:lvl1pPr>
          </a:lstStyle>
          <a:p>
            <a:r>
              <a:rPr lang="en-GB" dirty="0" smtClean="0"/>
              <a:t>This work is licensed under a Creative Commons Attribution-</a:t>
            </a:r>
            <a:r>
              <a:rPr lang="en-GB" dirty="0" err="1" smtClean="0"/>
              <a:t>ShareAlike</a:t>
            </a:r>
            <a:r>
              <a:rPr lang="en-GB" dirty="0" smtClean="0"/>
              <a:t> 3.0 </a:t>
            </a:r>
            <a:r>
              <a:rPr lang="en-GB" dirty="0" err="1" smtClean="0"/>
              <a:t>Unported</a:t>
            </a:r>
            <a:r>
              <a:rPr lang="en-GB" dirty="0" smtClean="0"/>
              <a:t> License.</a:t>
            </a:r>
          </a:p>
          <a:p>
            <a:r>
              <a:rPr lang="en-GB" dirty="0" smtClean="0"/>
              <a:t>http://creativecommons.org/licenses/by-sa/3.0/</a:t>
            </a:r>
          </a:p>
        </p:txBody>
      </p:sp>
      <p:sp>
        <p:nvSpPr>
          <p:cNvPr id="7" name="Slide Number Placeholder 6"/>
          <p:cNvSpPr>
            <a:spLocks noGrp="1"/>
          </p:cNvSpPr>
          <p:nvPr>
            <p:ph type="sldNum" sz="quarter" idx="5"/>
          </p:nvPr>
        </p:nvSpPr>
        <p:spPr>
          <a:xfrm>
            <a:off x="6232549" y="8641323"/>
            <a:ext cx="623863" cy="457200"/>
          </a:xfrm>
          <a:prstGeom prst="rect">
            <a:avLst/>
          </a:prstGeom>
        </p:spPr>
        <p:txBody>
          <a:bodyPr vert="horz" lIns="91440" tIns="45720" rIns="91440" bIns="45720" rtlCol="0" anchor="b"/>
          <a:lstStyle>
            <a:lvl1pPr algn="r">
              <a:defRPr sz="1200"/>
            </a:lvl1pPr>
          </a:lstStyle>
          <a:p>
            <a:fld id="{C623B231-3D70-2A4C-A0C2-A57463CF59EC}" type="slidenum">
              <a:rPr lang="en-US" smtClean="0"/>
              <a:t>‹#›</a:t>
            </a:fld>
            <a:endParaRPr lang="en-US" dirty="0"/>
          </a:p>
        </p:txBody>
      </p:sp>
    </p:spTree>
    <p:extLst>
      <p:ext uri="{BB962C8B-B14F-4D97-AF65-F5344CB8AC3E}">
        <p14:creationId xmlns:p14="http://schemas.microsoft.com/office/powerpoint/2010/main" val="29638227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creativecommons.org/licenses/by-sa/4.0/"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Suggestions:</a:t>
            </a:r>
          </a:p>
          <a:p>
            <a:r>
              <a:rPr lang="en-US" dirty="0" smtClean="0"/>
              <a:t>- Note the topics that the module will address.</a:t>
            </a:r>
          </a:p>
          <a:p>
            <a:r>
              <a:rPr lang="en-US" dirty="0" smtClean="0"/>
              <a:t>- Note the module’s aim. (Feel free, of course, to frame it in the way that the group is likely to find most relevant.)</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2</a:t>
            </a:fld>
            <a:endParaRPr lang="en-US" dirty="0"/>
          </a:p>
        </p:txBody>
      </p:sp>
    </p:spTree>
    <p:extLst>
      <p:ext uri="{BB962C8B-B14F-4D97-AF65-F5344CB8AC3E}">
        <p14:creationId xmlns:p14="http://schemas.microsoft.com/office/powerpoint/2010/main" val="3573402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mn-lt"/>
                <a:ea typeface="+mn-ea"/>
                <a:cs typeface="+mn-cs"/>
              </a:rPr>
              <a:t>You are free to:</a:t>
            </a:r>
            <a:endParaRPr lang="en-GB" sz="12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Share</a:t>
            </a:r>
            <a:r>
              <a:rPr lang="en-GB" sz="1200" kern="1200" dirty="0" smtClean="0">
                <a:solidFill>
                  <a:schemeClr val="tx1"/>
                </a:solidFill>
                <a:effectLst/>
                <a:latin typeface="+mn-lt"/>
                <a:ea typeface="+mn-ea"/>
                <a:cs typeface="+mn-cs"/>
              </a:rPr>
              <a:t> — copy and redistribute the material in any medium or format </a:t>
            </a:r>
          </a:p>
          <a:p>
            <a:pPr lvl="0"/>
            <a:r>
              <a:rPr lang="en-GB" sz="1200" b="1" kern="1200" dirty="0" smtClean="0">
                <a:solidFill>
                  <a:schemeClr val="tx1"/>
                </a:solidFill>
                <a:effectLst/>
                <a:latin typeface="+mn-lt"/>
                <a:ea typeface="+mn-ea"/>
                <a:cs typeface="+mn-cs"/>
              </a:rPr>
              <a:t>Adapt</a:t>
            </a:r>
            <a:r>
              <a:rPr lang="en-GB" sz="1200" kern="1200" dirty="0" smtClean="0">
                <a:solidFill>
                  <a:schemeClr val="tx1"/>
                </a:solidFill>
                <a:effectLst/>
                <a:latin typeface="+mn-lt"/>
                <a:ea typeface="+mn-ea"/>
                <a:cs typeface="+mn-cs"/>
              </a:rPr>
              <a:t> — remix, transform, and build upon the material for any purpose, even commercially. </a:t>
            </a:r>
          </a:p>
          <a:p>
            <a:pPr lvl="0"/>
            <a:r>
              <a:rPr lang="en-GB" sz="1200" kern="1200" dirty="0" smtClean="0">
                <a:solidFill>
                  <a:schemeClr val="tx1"/>
                </a:solidFill>
                <a:effectLst/>
                <a:latin typeface="+mn-lt"/>
                <a:ea typeface="+mn-ea"/>
                <a:cs typeface="+mn-cs"/>
              </a:rPr>
              <a:t>The licensor cannot revoke these freedoms as long as you follow the license terms.</a:t>
            </a:r>
          </a:p>
          <a:p>
            <a:r>
              <a:rPr lang="en-GB" sz="1200" b="1" kern="1200" dirty="0" smtClean="0">
                <a:solidFill>
                  <a:schemeClr val="tx1"/>
                </a:solidFill>
                <a:effectLst/>
                <a:latin typeface="+mn-lt"/>
                <a:ea typeface="+mn-ea"/>
                <a:cs typeface="+mn-cs"/>
              </a:rPr>
              <a:t>Under the following terms:</a:t>
            </a:r>
            <a:endParaRPr lang="en-GB" sz="12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Attribution</a:t>
            </a:r>
            <a:r>
              <a:rPr lang="en-GB" sz="1200" kern="1200" dirty="0" smtClean="0">
                <a:solidFill>
                  <a:schemeClr val="tx1"/>
                </a:solidFill>
                <a:effectLst/>
                <a:latin typeface="+mn-lt"/>
                <a:ea typeface="+mn-ea"/>
                <a:cs typeface="+mn-cs"/>
              </a:rPr>
              <a:t> — You must give </a:t>
            </a:r>
            <a:r>
              <a:rPr lang="en-GB" sz="1200" kern="1200" dirty="0" smtClean="0">
                <a:solidFill>
                  <a:schemeClr val="tx1"/>
                </a:solidFill>
                <a:effectLst/>
                <a:latin typeface="+mn-lt"/>
                <a:ea typeface="+mn-ea"/>
                <a:cs typeface="+mn-cs"/>
                <a:hlinkClick r:id="rId3"/>
              </a:rPr>
              <a:t>appropriate credit</a:t>
            </a:r>
            <a:r>
              <a:rPr lang="en-GB" sz="1200" kern="1200" dirty="0" smtClean="0">
                <a:solidFill>
                  <a:schemeClr val="tx1"/>
                </a:solidFill>
                <a:effectLst/>
                <a:latin typeface="+mn-lt"/>
                <a:ea typeface="+mn-ea"/>
                <a:cs typeface="+mn-cs"/>
              </a:rPr>
              <a:t>, provide a link to the license, and </a:t>
            </a:r>
            <a:r>
              <a:rPr lang="en-GB" sz="1200" kern="1200" dirty="0" smtClean="0">
                <a:solidFill>
                  <a:schemeClr val="tx1"/>
                </a:solidFill>
                <a:effectLst/>
                <a:latin typeface="+mn-lt"/>
                <a:ea typeface="+mn-ea"/>
                <a:cs typeface="+mn-cs"/>
                <a:hlinkClick r:id="rId3"/>
              </a:rPr>
              <a:t>indicate if changes were made</a:t>
            </a:r>
            <a:r>
              <a:rPr lang="en-GB" sz="1200" kern="1200" dirty="0" smtClean="0">
                <a:solidFill>
                  <a:schemeClr val="tx1"/>
                </a:solidFill>
                <a:effectLst/>
                <a:latin typeface="+mn-lt"/>
                <a:ea typeface="+mn-ea"/>
                <a:cs typeface="+mn-cs"/>
              </a:rPr>
              <a:t>. You may do so in any reasonable manner, but not in any way that suggests the licensor endorses you or your use. </a:t>
            </a:r>
          </a:p>
          <a:p>
            <a:pPr lvl="0"/>
            <a:r>
              <a:rPr lang="en-GB" sz="1200" b="1" kern="1200" dirty="0" err="1" smtClean="0">
                <a:solidFill>
                  <a:schemeClr val="tx1"/>
                </a:solidFill>
                <a:effectLst/>
                <a:latin typeface="+mn-lt"/>
                <a:ea typeface="+mn-ea"/>
                <a:cs typeface="+mn-cs"/>
              </a:rPr>
              <a:t>ShareAlike</a:t>
            </a:r>
            <a:r>
              <a:rPr lang="en-GB" sz="1200" kern="1200" dirty="0" smtClean="0">
                <a:solidFill>
                  <a:schemeClr val="tx1"/>
                </a:solidFill>
                <a:effectLst/>
                <a:latin typeface="+mn-lt"/>
                <a:ea typeface="+mn-ea"/>
                <a:cs typeface="+mn-cs"/>
              </a:rPr>
              <a:t> — If you remix, transform, or build upon the material, you must distribute your contributions under the </a:t>
            </a:r>
            <a:r>
              <a:rPr lang="en-GB" sz="1200" kern="1200" dirty="0" smtClean="0">
                <a:solidFill>
                  <a:schemeClr val="tx1"/>
                </a:solidFill>
                <a:effectLst/>
                <a:latin typeface="+mn-lt"/>
                <a:ea typeface="+mn-ea"/>
                <a:cs typeface="+mn-cs"/>
                <a:hlinkClick r:id="rId3"/>
              </a:rPr>
              <a:t>same license</a:t>
            </a:r>
            <a:r>
              <a:rPr lang="en-GB" sz="1200" kern="1200" dirty="0" smtClean="0">
                <a:solidFill>
                  <a:schemeClr val="tx1"/>
                </a:solidFill>
                <a:effectLst/>
                <a:latin typeface="+mn-lt"/>
                <a:ea typeface="+mn-ea"/>
                <a:cs typeface="+mn-cs"/>
              </a:rPr>
              <a:t> as the original. </a:t>
            </a:r>
          </a:p>
          <a:p>
            <a:pPr lvl="0"/>
            <a:r>
              <a:rPr lang="en-GB" sz="1200" b="1" kern="1200" dirty="0" smtClean="0">
                <a:solidFill>
                  <a:schemeClr val="tx1"/>
                </a:solidFill>
                <a:effectLst/>
                <a:latin typeface="+mn-lt"/>
                <a:ea typeface="+mn-ea"/>
                <a:cs typeface="+mn-cs"/>
              </a:rPr>
              <a:t>No additional restrictions</a:t>
            </a:r>
            <a:r>
              <a:rPr lang="en-GB" sz="1200" kern="1200" dirty="0" smtClean="0">
                <a:solidFill>
                  <a:schemeClr val="tx1"/>
                </a:solidFill>
                <a:effectLst/>
                <a:latin typeface="+mn-lt"/>
                <a:ea typeface="+mn-ea"/>
                <a:cs typeface="+mn-cs"/>
              </a:rPr>
              <a:t> — You may not apply legal terms or </a:t>
            </a:r>
            <a:r>
              <a:rPr lang="en-GB" sz="1200" kern="1200" dirty="0" smtClean="0">
                <a:solidFill>
                  <a:schemeClr val="tx1"/>
                </a:solidFill>
                <a:effectLst/>
                <a:latin typeface="+mn-lt"/>
                <a:ea typeface="+mn-ea"/>
                <a:cs typeface="+mn-cs"/>
                <a:hlinkClick r:id="rId3"/>
              </a:rPr>
              <a:t>technological measures</a:t>
            </a:r>
            <a:r>
              <a:rPr lang="en-GB" sz="1200" kern="1200" dirty="0" smtClean="0">
                <a:solidFill>
                  <a:schemeClr val="tx1"/>
                </a:solidFill>
                <a:effectLst/>
                <a:latin typeface="+mn-lt"/>
                <a:ea typeface="+mn-ea"/>
                <a:cs typeface="+mn-cs"/>
              </a:rPr>
              <a:t> that legally restrict others from doing anything the license permits. </a:t>
            </a:r>
          </a:p>
          <a:p>
            <a:r>
              <a:rPr lang="en-GB" sz="1200" b="1" kern="1200" dirty="0" smtClean="0">
                <a:solidFill>
                  <a:schemeClr val="tx1"/>
                </a:solidFill>
                <a:effectLst/>
                <a:latin typeface="+mn-lt"/>
                <a:ea typeface="+mn-ea"/>
                <a:cs typeface="+mn-cs"/>
              </a:rPr>
              <a:t>Notices: </a:t>
            </a:r>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You do not have to comply with the license for elements of the material in the public domain or where your use is permitted by an applicable </a:t>
            </a:r>
            <a:r>
              <a:rPr lang="en-GB" sz="1200" kern="1200" dirty="0" smtClean="0">
                <a:solidFill>
                  <a:schemeClr val="tx1"/>
                </a:solidFill>
                <a:effectLst/>
                <a:latin typeface="+mn-lt"/>
                <a:ea typeface="+mn-ea"/>
                <a:cs typeface="+mn-cs"/>
                <a:hlinkClick r:id="rId3"/>
              </a:rPr>
              <a:t>exception or limitation</a:t>
            </a:r>
            <a:r>
              <a:rPr lang="en-GB" sz="1200" kern="1200" dirty="0" smtClean="0">
                <a:solidFill>
                  <a:schemeClr val="tx1"/>
                </a:solidFill>
                <a:effectLst/>
                <a:latin typeface="+mn-lt"/>
                <a:ea typeface="+mn-ea"/>
                <a:cs typeface="+mn-cs"/>
              </a:rPr>
              <a:t>. </a:t>
            </a:r>
          </a:p>
          <a:p>
            <a:pPr lvl="0"/>
            <a:r>
              <a:rPr lang="en-GB" sz="1200" kern="1200" dirty="0" smtClean="0">
                <a:solidFill>
                  <a:schemeClr val="tx1"/>
                </a:solidFill>
                <a:effectLst/>
                <a:latin typeface="+mn-lt"/>
                <a:ea typeface="+mn-ea"/>
                <a:cs typeface="+mn-cs"/>
              </a:rPr>
              <a:t>No warranties are given. The license may not give you all of the permissions necessary for your intended use. For example, other rights such as </a:t>
            </a:r>
            <a:r>
              <a:rPr lang="en-GB" sz="1200" kern="1200" dirty="0" smtClean="0">
                <a:solidFill>
                  <a:schemeClr val="tx1"/>
                </a:solidFill>
                <a:effectLst/>
                <a:latin typeface="+mn-lt"/>
                <a:ea typeface="+mn-ea"/>
                <a:cs typeface="+mn-cs"/>
                <a:hlinkClick r:id="rId3"/>
              </a:rPr>
              <a:t>publicity, privacy, or moral rights</a:t>
            </a:r>
            <a:r>
              <a:rPr lang="en-GB" sz="1200" kern="1200" dirty="0" smtClean="0">
                <a:solidFill>
                  <a:schemeClr val="tx1"/>
                </a:solidFill>
                <a:effectLst/>
                <a:latin typeface="+mn-lt"/>
                <a:ea typeface="+mn-ea"/>
                <a:cs typeface="+mn-cs"/>
              </a:rPr>
              <a:t> may limit how you use the material. </a:t>
            </a:r>
          </a:p>
          <a:p>
            <a:endParaRPr lang="en-GB" dirty="0" smtClean="0"/>
          </a:p>
          <a:p>
            <a:r>
              <a:rPr lang="en-GB" dirty="0" smtClean="0"/>
              <a:t>https://creativecommons.org/licenses/by-sa/4.0/</a:t>
            </a:r>
          </a:p>
        </p:txBody>
      </p:sp>
      <p:sp>
        <p:nvSpPr>
          <p:cNvPr id="4" name="Slide Number Placeholder 3"/>
          <p:cNvSpPr>
            <a:spLocks noGrp="1"/>
          </p:cNvSpPr>
          <p:nvPr>
            <p:ph type="sldNum" sz="quarter" idx="10"/>
          </p:nvPr>
        </p:nvSpPr>
        <p:spPr/>
        <p:txBody>
          <a:bodyPr/>
          <a:lstStyle/>
          <a:p>
            <a:fld id="{C623B231-3D70-2A4C-A0C2-A57463CF59EC}" type="slidenum">
              <a:rPr lang="en-US" smtClean="0"/>
              <a:t>11</a:t>
            </a:fld>
            <a:endParaRPr lang="en-US"/>
          </a:p>
        </p:txBody>
      </p:sp>
    </p:spTree>
    <p:extLst>
      <p:ext uri="{BB962C8B-B14F-4D97-AF65-F5344CB8AC3E}">
        <p14:creationId xmlns:p14="http://schemas.microsoft.com/office/powerpoint/2010/main" val="3472070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Note that people commonly read the abstract before reading other text in a paper.</a:t>
            </a:r>
          </a:p>
          <a:p>
            <a:pPr marL="171450" indent="-171450">
              <a:buFont typeface="Arial" panose="020B0604020202020204" pitchFamily="34" charset="0"/>
              <a:buChar char="•"/>
            </a:pPr>
            <a:r>
              <a:rPr lang="en-US" dirty="0" smtClean="0"/>
              <a:t>Mention that different authors like to draft the abstract at different times. Some authors like to draft the abstract before the rest of the paper, to help provide focus and direction. Others like to draft the abstract last, once they know what they are summarizing. In any case, the abstract should be revised last, to ensure that it is consistent with the rest of the paper.</a:t>
            </a:r>
          </a:p>
          <a:p>
            <a:pPr marL="171450" indent="-171450">
              <a:buFont typeface="Arial" panose="020B0604020202020204" pitchFamily="34" charset="0"/>
              <a:buChar char="•"/>
            </a:pPr>
            <a:r>
              <a:rPr lang="en-US" dirty="0" smtClean="0"/>
              <a:t>Perhaps ask participants at what point they like to draft abstracts. Facilitators may well also share their experience in this regard.</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3</a:t>
            </a:fld>
            <a:endParaRPr lang="en-US" dirty="0"/>
          </a:p>
        </p:txBody>
      </p:sp>
    </p:spTree>
    <p:extLst>
      <p:ext uri="{BB962C8B-B14F-4D97-AF65-F5344CB8AC3E}">
        <p14:creationId xmlns:p14="http://schemas.microsoft.com/office/powerpoint/2010/main" val="1823871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Emphasize that an abstract should summarize the main content of the paper.</a:t>
            </a:r>
          </a:p>
          <a:p>
            <a:pPr marL="171450" indent="-171450">
              <a:buFont typeface="Arial" panose="020B0604020202020204" pitchFamily="34" charset="0"/>
              <a:buChar char="•"/>
            </a:pPr>
            <a:r>
              <a:rPr lang="en-US" dirty="0" smtClean="0"/>
              <a:t>Note that abstracts tend to be very important, for the reasons noted in the second and third bullets.</a:t>
            </a:r>
          </a:p>
          <a:p>
            <a:pPr marL="171450" indent="-171450">
              <a:buFont typeface="Arial" panose="020B0604020202020204" pitchFamily="34" charset="0"/>
              <a:buChar char="•"/>
            </a:pPr>
            <a:r>
              <a:rPr lang="en-US" dirty="0" smtClean="0"/>
              <a:t>Note: Abstracts often appear without the paper (for example, in databases), and so they should be understandable on their own. Thus, for example, they normally should not include items such as references and undefined abbreviations.</a:t>
            </a:r>
          </a:p>
          <a:p>
            <a:pPr marL="171450" indent="-171450">
              <a:buFont typeface="Arial" panose="020B0604020202020204" pitchFamily="34" charset="0"/>
              <a:buChar char="•"/>
            </a:pPr>
            <a:r>
              <a:rPr lang="en-US" dirty="0" smtClean="0"/>
              <a:t>Either ask participants what IMRAD stands for or remind them of the meaning (Introduction, Methods, Results, and Discussion). Note that abstracts generally should parallel the IMRAD format. In other words, typically they should first briefly provide context and state what the research was intended to find out, then state the overall methods used, then state the main findings, and then briefly note the implications.</a:t>
            </a:r>
          </a:p>
          <a:p>
            <a:pPr marL="171450" indent="-171450">
              <a:buFont typeface="Arial" panose="020B0604020202020204" pitchFamily="34" charset="0"/>
              <a:buChar char="•"/>
            </a:pPr>
            <a:r>
              <a:rPr lang="en-US" dirty="0" smtClean="0"/>
              <a:t>In mentioning structured abstracts, include an example of standardized headings (for instance: Background, Methods, Results, Conclusions). Perhaps ask the participants whether they are in fields in which structured abstracts are sometimes used.</a:t>
            </a:r>
          </a:p>
          <a:p>
            <a:pPr marL="171450" indent="-171450">
              <a:buFont typeface="Arial" panose="020B0604020202020204" pitchFamily="34" charset="0"/>
              <a:buChar char="•"/>
            </a:pPr>
            <a:r>
              <a:rPr lang="en-US" dirty="0" smtClean="0"/>
              <a:t>Note that one strategy for writing a well-organized traditional abstract is to write a structured abstract and then remove the headings.</a:t>
            </a:r>
          </a:p>
          <a:p>
            <a:pPr marL="171450" indent="-171450">
              <a:buFont typeface="Arial" panose="020B0604020202020204" pitchFamily="34" charset="0"/>
              <a:buChar char="•"/>
            </a:pPr>
            <a:r>
              <a:rPr lang="en-US" dirty="0" smtClean="0"/>
              <a:t>Mention that typically abstracts do not include figures or tables. Note, however, that some journals, for example in chemistry, allow or even encourage inclusion of one figure or table.</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4</a:t>
            </a:fld>
            <a:endParaRPr lang="en-US" dirty="0"/>
          </a:p>
        </p:txBody>
      </p:sp>
    </p:spTree>
    <p:extLst>
      <p:ext uri="{BB962C8B-B14F-4D97-AF65-F5344CB8AC3E}">
        <p14:creationId xmlns:p14="http://schemas.microsoft.com/office/powerpoint/2010/main" val="13152471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Note: Papers reporting new research normally should have informative abstracts, which summarize the content. However, some other types of papers, such as review articles, may have indicative abstracts.</a:t>
            </a:r>
          </a:p>
          <a:p>
            <a:pPr marL="171450" indent="-171450">
              <a:buFont typeface="Arial" panose="020B0604020202020204" pitchFamily="34" charset="0"/>
              <a:buChar char="•"/>
            </a:pPr>
            <a:r>
              <a:rPr lang="en-US" dirty="0" smtClean="0"/>
              <a:t>With regard to ensuring that the content of the abstract is consistent with that of the paper: Note that inconsistencies sometimes arise if an author corrects as error in the body of the paper but then forgets to do so in the abstract.</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5</a:t>
            </a:fld>
            <a:endParaRPr lang="en-US" dirty="0"/>
          </a:p>
        </p:txBody>
      </p:sp>
    </p:spTree>
    <p:extLst>
      <p:ext uri="{BB962C8B-B14F-4D97-AF65-F5344CB8AC3E}">
        <p14:creationId xmlns:p14="http://schemas.microsoft.com/office/powerpoint/2010/main" val="13904778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Encourage participants wanting to know more about abstracts to consult these resources.</a:t>
            </a:r>
          </a:p>
          <a:p>
            <a:pPr marL="171450" indent="-171450">
              <a:buFont typeface="Arial" panose="020B0604020202020204" pitchFamily="34" charset="0"/>
              <a:buChar char="•"/>
            </a:pPr>
            <a:r>
              <a:rPr lang="en-US" dirty="0" smtClean="0"/>
              <a:t>If desired, show some items from one or more of these resources.</a:t>
            </a:r>
          </a:p>
          <a:p>
            <a:pPr marL="171450" indent="-171450">
              <a:buFont typeface="Arial" panose="020B0604020202020204" pitchFamily="34" charset="0"/>
              <a:buChar char="•"/>
            </a:pPr>
            <a:r>
              <a:rPr lang="en-US" dirty="0" smtClean="0"/>
              <a:t>As noted, items from these resources can be used to expand the current presentation.</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6</a:t>
            </a:fld>
            <a:endParaRPr lang="en-US" dirty="0"/>
          </a:p>
        </p:txBody>
      </p:sp>
    </p:spTree>
    <p:extLst>
      <p:ext uri="{BB962C8B-B14F-4D97-AF65-F5344CB8AC3E}">
        <p14:creationId xmlns:p14="http://schemas.microsoft.com/office/powerpoint/2010/main" val="25172138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Have the participants address the questions in small groups. Then bring the full group together to discuss responses and ask questions. </a:t>
            </a:r>
          </a:p>
          <a:p>
            <a:pPr marL="171450" indent="-171450">
              <a:buFont typeface="Arial" panose="020B0604020202020204" pitchFamily="34" charset="0"/>
              <a:buChar char="•"/>
            </a:pPr>
            <a:r>
              <a:rPr lang="en-US" dirty="0" smtClean="0"/>
              <a:t>If early in the discussion participants haven’t said anything in the following regard: Ask whether any of the instructions to authors mentioned maximum lengths for abstracts and, if so, what lengths were stated. </a:t>
            </a:r>
          </a:p>
          <a:p>
            <a:pPr marL="171450" indent="-171450">
              <a:buFont typeface="Arial" panose="020B0604020202020204" pitchFamily="34" charset="0"/>
              <a:buChar char="•"/>
            </a:pPr>
            <a:r>
              <a:rPr lang="en-US" dirty="0" smtClean="0"/>
              <a:t>Regarding length of abstracts: Advise participants not to worry about length when writing first drafts of abstracts; it’s better to draft an abstract that is too long and then condense it than to omit important content because one is worrying about length. Perhaps mention that suggestions for condensing wording appear on the </a:t>
            </a:r>
            <a:r>
              <a:rPr lang="en-US" dirty="0" err="1" smtClean="0"/>
              <a:t>AuthorAID</a:t>
            </a:r>
            <a:r>
              <a:rPr lang="en-US" dirty="0" smtClean="0"/>
              <a:t> website, for example at http://www.authoraid.info/en/news/details/762/. </a:t>
            </a:r>
          </a:p>
          <a:p>
            <a:pPr marL="171450" indent="-171450">
              <a:buFont typeface="Arial" panose="020B0604020202020204" pitchFamily="34" charset="0"/>
              <a:buChar char="•"/>
            </a:pPr>
            <a:r>
              <a:rPr lang="en-US" dirty="0" smtClean="0"/>
              <a:t>If some parts of the exercise are not relevant, of course omit them. For example, if participants are not bringing drafts of papers, delete the third bulleted item.</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7</a:t>
            </a:fld>
            <a:endParaRPr lang="en-US" dirty="0"/>
          </a:p>
        </p:txBody>
      </p:sp>
    </p:spTree>
    <p:extLst>
      <p:ext uri="{BB962C8B-B14F-4D97-AF65-F5344CB8AC3E}">
        <p14:creationId xmlns:p14="http://schemas.microsoft.com/office/powerpoint/2010/main" val="24723804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Note that keywords are terms that indicate the subject matter of an article and therefore that providing suitable keywords can help people find one’s article when searching on one’s topic.</a:t>
            </a:r>
          </a:p>
          <a:p>
            <a:pPr marL="171450" indent="-171450">
              <a:buFont typeface="Arial" panose="020B0604020202020204" pitchFamily="34" charset="0"/>
              <a:buChar char="•"/>
            </a:pPr>
            <a:r>
              <a:rPr lang="en-US" dirty="0" smtClean="0"/>
              <a:t>Mention that not all journals request keywords.</a:t>
            </a:r>
          </a:p>
          <a:p>
            <a:pPr marL="171450" indent="-171450">
              <a:buFont typeface="Arial" panose="020B0604020202020204" pitchFamily="34" charset="0"/>
              <a:buChar char="•"/>
            </a:pPr>
            <a:r>
              <a:rPr lang="en-US" dirty="0" smtClean="0"/>
              <a:t>Mention that some journals say not to include words that already appear in the title, as doing so is redundant.</a:t>
            </a:r>
          </a:p>
          <a:p>
            <a:pPr marL="171450" indent="-171450">
              <a:buFont typeface="Arial" panose="020B0604020202020204" pitchFamily="34" charset="0"/>
              <a:buChar char="•"/>
            </a:pPr>
            <a:r>
              <a:rPr lang="en-US" dirty="0" smtClean="0"/>
              <a:t>If possible, provide examples of lists of keywords from articles. In doing so, it can work well to show the title, abstract, and keywords together. The examples may appear on one or more slides inserted after this one, or the facilitator may link to examples online.</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8</a:t>
            </a:fld>
            <a:endParaRPr lang="en-US" dirty="0"/>
          </a:p>
        </p:txBody>
      </p:sp>
    </p:spTree>
    <p:extLst>
      <p:ext uri="{BB962C8B-B14F-4D97-AF65-F5344CB8AC3E}">
        <p14:creationId xmlns:p14="http://schemas.microsoft.com/office/powerpoint/2010/main" val="4210549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Have the participants do this exercise in small groups.</a:t>
            </a:r>
          </a:p>
          <a:p>
            <a:pPr marL="171450" indent="-171450">
              <a:buFont typeface="Arial" panose="020B0604020202020204" pitchFamily="34" charset="0"/>
              <a:buChar char="•"/>
            </a:pPr>
            <a:r>
              <a:rPr lang="en-US" dirty="0" smtClean="0"/>
              <a:t>Then bring the full group together for discussion.</a:t>
            </a:r>
          </a:p>
          <a:p>
            <a:pPr marL="171450" indent="-171450">
              <a:buFont typeface="Arial" panose="020B0604020202020204" pitchFamily="34" charset="0"/>
              <a:buChar char="•"/>
            </a:pPr>
            <a:r>
              <a:rPr lang="en-US" dirty="0" smtClean="0"/>
              <a:t>If part of this exercise are not relevant (for example, because participants have not brought drafts), of course omit it.</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9</a:t>
            </a:fld>
            <a:endParaRPr lang="en-US" dirty="0"/>
          </a:p>
        </p:txBody>
      </p:sp>
    </p:spTree>
    <p:extLst>
      <p:ext uri="{BB962C8B-B14F-4D97-AF65-F5344CB8AC3E}">
        <p14:creationId xmlns:p14="http://schemas.microsoft.com/office/powerpoint/2010/main" val="41729360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b="0" dirty="0" smtClean="0"/>
              <a:t>If time permits, include a question-and-answer session before ending.</a:t>
            </a:r>
          </a:p>
          <a:p>
            <a:pPr marL="171450" lvl="0" indent="-171450">
              <a:buFont typeface="Arial" panose="020B0604020202020204" pitchFamily="34" charset="0"/>
              <a:buChar char="•"/>
            </a:pPr>
            <a:r>
              <a:rPr lang="en-US" b="0" dirty="0" smtClean="0"/>
              <a:t>Perhaps do one or both of the following:</a:t>
            </a:r>
          </a:p>
          <a:p>
            <a:pPr marL="628650" lvl="1" indent="-171450">
              <a:buFont typeface="Arial" panose="020B0604020202020204" pitchFamily="34" charset="0"/>
              <a:buChar char="•"/>
            </a:pPr>
            <a:r>
              <a:rPr lang="en-US" b="0" dirty="0" smtClean="0"/>
              <a:t>Have participants note points to remember.</a:t>
            </a:r>
          </a:p>
          <a:p>
            <a:pPr marL="628650" lvl="1" indent="-171450">
              <a:buFont typeface="Arial" panose="020B0604020202020204" pitchFamily="34" charset="0"/>
              <a:buChar char="•"/>
            </a:pPr>
            <a:r>
              <a:rPr lang="en-US" b="0" dirty="0" smtClean="0"/>
              <a:t>Summarize the session.</a:t>
            </a:r>
          </a:p>
          <a:p>
            <a:pPr marL="171450" lvl="0" indent="-171450">
              <a:buFont typeface="Arial" panose="020B0604020202020204" pitchFamily="34" charset="0"/>
              <a:buChar char="•"/>
            </a:pPr>
            <a:r>
              <a:rPr lang="en-US" b="0" dirty="0" smtClean="0"/>
              <a:t>If the workshop or course will include later modules, note the topic of the next module. Perhaps also note more generally what will follow.</a:t>
            </a:r>
          </a:p>
          <a:p>
            <a:pPr marL="171450" lvl="0" indent="-171450">
              <a:buFont typeface="Arial" panose="020B0604020202020204" pitchFamily="34" charset="0"/>
              <a:buChar char="•"/>
            </a:pPr>
            <a:r>
              <a:rPr lang="en-US" b="0" dirty="0" smtClean="0"/>
              <a:t>Perhaps encourage group members to share points from this session with others.</a:t>
            </a:r>
          </a:p>
          <a:p>
            <a:pPr marL="0" lvl="0" indent="0">
              <a:buFontTx/>
              <a:buNone/>
            </a:pPr>
            <a:endParaRPr lang="en-US" b="1" dirty="0"/>
          </a:p>
        </p:txBody>
      </p:sp>
      <p:sp>
        <p:nvSpPr>
          <p:cNvPr id="4" name="Slide Number Placeholder 3"/>
          <p:cNvSpPr>
            <a:spLocks noGrp="1"/>
          </p:cNvSpPr>
          <p:nvPr>
            <p:ph type="sldNum" sz="quarter" idx="10"/>
          </p:nvPr>
        </p:nvSpPr>
        <p:spPr/>
        <p:txBody>
          <a:bodyPr/>
          <a:lstStyle/>
          <a:p>
            <a:fld id="{C623B231-3D70-2A4C-A0C2-A57463CF59EC}" type="slidenum">
              <a:rPr lang="en-US" smtClean="0"/>
              <a:t>10</a:t>
            </a:fld>
            <a:endParaRPr lang="en-US" dirty="0"/>
          </a:p>
        </p:txBody>
      </p:sp>
    </p:spTree>
    <p:extLst>
      <p:ext uri="{BB962C8B-B14F-4D97-AF65-F5344CB8AC3E}">
        <p14:creationId xmlns:p14="http://schemas.microsoft.com/office/powerpoint/2010/main" val="3541009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hyperlink" Target="http://www.amamanualofstyle.com/" TargetMode="External"/><Relationship Id="rId2" Type="http://schemas.openxmlformats.org/officeDocument/2006/relationships/hyperlink" Target="http://www.councilscienceeditors.org/publications/scientific-style-and-format/" TargetMode="External"/><Relationship Id="rId1" Type="http://schemas.openxmlformats.org/officeDocument/2006/relationships/slideMaster" Target="../slideMasters/slideMaster1.xml"/><Relationship Id="rId5" Type="http://schemas.openxmlformats.org/officeDocument/2006/relationships/hyperlink" Target="http://pubs.acs.org/page/books/styleguide/index.html" TargetMode="External"/><Relationship Id="rId4" Type="http://schemas.openxmlformats.org/officeDocument/2006/relationships/hyperlink" Target="http://www.apastyle.org/" TargetMode="Externa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nap.edu/catalog.php?record_id=12192"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a:solidFill>
                  <a:srgbClr val="5784CC"/>
                </a:solidFill>
              </a:defRPr>
            </a:lvl1pPr>
          </a:lstStyle>
          <a:p>
            <a:r>
              <a:rPr lang="en-US" dirty="0" smtClean="0"/>
              <a:t>Approaching a Writing Project</a:t>
            </a:r>
            <a:endParaRPr lang="en-US" dirty="0"/>
          </a:p>
        </p:txBody>
      </p:sp>
      <p:sp>
        <p:nvSpPr>
          <p:cNvPr id="3" name="Subtitle 2"/>
          <p:cNvSpPr>
            <a:spLocks noGrp="1"/>
          </p:cNvSpPr>
          <p:nvPr>
            <p:ph type="subTitle" idx="1" hasCustomPrompt="1"/>
          </p:nvPr>
        </p:nvSpPr>
        <p:spPr>
          <a:xfrm>
            <a:off x="1371600" y="3886200"/>
            <a:ext cx="6400800" cy="1752600"/>
          </a:xfrm>
        </p:spPr>
        <p:txBody>
          <a:bodyPr>
            <a:normAutofit/>
          </a:bodyPr>
          <a:lstStyle>
            <a:lvl1pPr marL="0" indent="0" algn="ctr">
              <a:buNone/>
              <a:defRPr sz="32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defRPr/>
            </a:pPr>
            <a:r>
              <a:rPr lang="en-US" dirty="0" smtClean="0"/>
              <a:t>Barbara Gastel, MD, MPH</a:t>
            </a:r>
          </a:p>
          <a:p>
            <a:pPr>
              <a:defRPr/>
            </a:pPr>
            <a:r>
              <a:rPr lang="en-US" dirty="0" smtClean="0"/>
              <a:t>Professor, Texas A&amp;M University</a:t>
            </a:r>
          </a:p>
          <a:p>
            <a:pPr>
              <a:defRPr/>
            </a:pPr>
            <a:r>
              <a:rPr lang="en-US" dirty="0" smtClean="0"/>
              <a:t>INASP Associate, AuthorAID </a:t>
            </a:r>
            <a:endParaRPr lang="en-US" dirty="0"/>
          </a:p>
        </p:txBody>
      </p:sp>
      <p:sp>
        <p:nvSpPr>
          <p:cNvPr id="4" name="Date Placeholder 3"/>
          <p:cNvSpPr>
            <a:spLocks noGrp="1"/>
          </p:cNvSpPr>
          <p:nvPr>
            <p:ph type="dt" sz="half" idx="10"/>
          </p:nvPr>
        </p:nvSpPr>
        <p:spPr/>
        <p:txBody>
          <a:bodyPr/>
          <a:lstStyle/>
          <a:p>
            <a:fld id="{C5357649-C105-F645-A7D2-78524A18A7C0}"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95540257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Preparing to write</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lnSpc>
                <a:spcPct val="90000"/>
              </a:lnSpc>
              <a:buFont typeface="Arial" panose="020B0604020202020204" pitchFamily="34" charset="0"/>
              <a:buChar char="•"/>
              <a:defRPr sz="2800">
                <a:solidFill>
                  <a:srgbClr val="666666"/>
                </a:solidFill>
              </a:defRPr>
            </a:lvl1pPr>
            <a:lvl2pPr eaLnBrk="1" hangingPunct="1">
              <a:lnSpc>
                <a:spcPct val="90000"/>
              </a:lnSpc>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lnSpc>
                <a:spcPct val="90000"/>
              </a:lnSpc>
              <a:defRPr/>
            </a:pPr>
            <a:r>
              <a:rPr lang="en-US" dirty="0" smtClean="0"/>
              <a:t>Use published items as models.</a:t>
            </a:r>
          </a:p>
          <a:p>
            <a:pPr eaLnBrk="1" hangingPunct="1">
              <a:lnSpc>
                <a:spcPct val="90000"/>
              </a:lnSpc>
              <a:defRPr/>
            </a:pPr>
            <a:r>
              <a:rPr lang="en-US" dirty="0" smtClean="0"/>
              <a:t>Obtain and review instructions.</a:t>
            </a:r>
          </a:p>
          <a:p>
            <a:pPr eaLnBrk="1" hangingPunct="1">
              <a:lnSpc>
                <a:spcPct val="90000"/>
              </a:lnSpc>
              <a:defRPr/>
            </a:pPr>
            <a:r>
              <a:rPr lang="en-US" dirty="0" smtClean="0"/>
              <a:t>Perhaps consult a style manual—for example:</a:t>
            </a:r>
          </a:p>
          <a:p>
            <a:pPr lvl="1" eaLnBrk="1" hangingPunct="1">
              <a:lnSpc>
                <a:spcPct val="90000"/>
              </a:lnSpc>
              <a:defRPr/>
            </a:pPr>
            <a:r>
              <a:rPr lang="en-US" dirty="0" smtClean="0">
                <a:hlinkClick r:id="rId2"/>
              </a:rPr>
              <a:t>Scientific Style and Format</a:t>
            </a:r>
            <a:endParaRPr lang="en-US" dirty="0" smtClean="0"/>
          </a:p>
          <a:p>
            <a:pPr lvl="1" eaLnBrk="1" hangingPunct="1">
              <a:lnSpc>
                <a:spcPct val="90000"/>
              </a:lnSpc>
              <a:defRPr/>
            </a:pPr>
            <a:r>
              <a:rPr lang="en-US" dirty="0" smtClean="0">
                <a:hlinkClick r:id="rId3"/>
              </a:rPr>
              <a:t>AMA (American Medical Association) Manual of Style</a:t>
            </a:r>
            <a:endParaRPr lang="en-US" dirty="0" smtClean="0"/>
          </a:p>
          <a:p>
            <a:pPr lvl="1" eaLnBrk="1" hangingPunct="1">
              <a:lnSpc>
                <a:spcPct val="90000"/>
              </a:lnSpc>
              <a:defRPr/>
            </a:pPr>
            <a:r>
              <a:rPr lang="en-US" dirty="0" smtClean="0">
                <a:hlinkClick r:id="rId4"/>
              </a:rPr>
              <a:t>Publication Manual of the American Psychological Association</a:t>
            </a:r>
            <a:endParaRPr lang="en-US" dirty="0" smtClean="0"/>
          </a:p>
          <a:p>
            <a:pPr lvl="1" eaLnBrk="1" hangingPunct="1">
              <a:lnSpc>
                <a:spcPct val="90000"/>
              </a:lnSpc>
              <a:defRPr/>
            </a:pPr>
            <a:r>
              <a:rPr lang="en-US" dirty="0" smtClean="0">
                <a:hlinkClick r:id="rId5"/>
              </a:rPr>
              <a:t>The ACS (American Chemical Society) Style Guide</a:t>
            </a:r>
            <a:endParaRPr lang="en-US" dirty="0" smtClean="0"/>
          </a:p>
        </p:txBody>
      </p:sp>
      <p:sp>
        <p:nvSpPr>
          <p:cNvPr id="4" name="Date Placeholder 3"/>
          <p:cNvSpPr>
            <a:spLocks noGrp="1"/>
          </p:cNvSpPr>
          <p:nvPr>
            <p:ph type="dt" sz="half" idx="10"/>
          </p:nvPr>
        </p:nvSpPr>
        <p:spPr/>
        <p:txBody>
          <a:bodyPr/>
          <a:lstStyle/>
          <a:p>
            <a:fld id="{ED550DC9-6AB9-D448-9668-424CC2F97943}"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26654886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Preparing to write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GB" altLang="en-US" dirty="0" smtClean="0"/>
              <a:t>While you are gathering content, write down ideas that occur to you.</a:t>
            </a:r>
          </a:p>
          <a:p>
            <a:pPr eaLnBrk="1" hangingPunct="1"/>
            <a:r>
              <a:rPr lang="en-GB" altLang="en-US" dirty="0" smtClean="0"/>
              <a:t>Do lots of “prewriting”—for example:</a:t>
            </a:r>
          </a:p>
          <a:p>
            <a:pPr lvl="1" eaLnBrk="1" hangingPunct="1"/>
            <a:r>
              <a:rPr lang="en-GB" altLang="en-US" dirty="0" smtClean="0"/>
              <a:t>Stack papers in the order you plan to cite them.</a:t>
            </a:r>
          </a:p>
          <a:p>
            <a:pPr lvl="1" eaLnBrk="1" hangingPunct="1"/>
            <a:r>
              <a:rPr lang="en-GB" altLang="en-US" dirty="0" smtClean="0"/>
              <a:t>List points you want to make.</a:t>
            </a:r>
          </a:p>
          <a:p>
            <a:pPr lvl="1" eaLnBrk="1" hangingPunct="1"/>
            <a:r>
              <a:rPr lang="en-GB" altLang="en-US" dirty="0" smtClean="0"/>
              <a:t>Perhaps make an outline.</a:t>
            </a:r>
          </a:p>
          <a:p>
            <a:pPr eaLnBrk="1" hangingPunct="1"/>
            <a:r>
              <a:rPr lang="en-GB" altLang="en-US" dirty="0" smtClean="0"/>
              <a:t>If you’re having trouble formulating ideas, perhaps do something else for a while.</a:t>
            </a:r>
          </a:p>
        </p:txBody>
      </p:sp>
      <p:sp>
        <p:nvSpPr>
          <p:cNvPr id="4" name="Date Placeholder 3"/>
          <p:cNvSpPr>
            <a:spLocks noGrp="1"/>
          </p:cNvSpPr>
          <p:nvPr>
            <p:ph type="dt" sz="half" idx="10"/>
          </p:nvPr>
        </p:nvSpPr>
        <p:spPr/>
        <p:txBody>
          <a:bodyPr/>
          <a:lstStyle/>
          <a:p>
            <a:fld id="{ED550DC9-6AB9-D448-9668-424CC2F97943}"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6767925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9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Doing the writing</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Schedule specific times to write.</a:t>
            </a:r>
          </a:p>
          <a:p>
            <a:pPr eaLnBrk="1" hangingPunct="1"/>
            <a:r>
              <a:rPr lang="en-US" altLang="en-US" dirty="0" smtClean="0"/>
              <a:t>Start with whatever part you find easiest.</a:t>
            </a:r>
          </a:p>
          <a:p>
            <a:pPr eaLnBrk="1" hangingPunct="1"/>
            <a:r>
              <a:rPr lang="en-US" altLang="en-US" dirty="0" smtClean="0"/>
              <a:t>Don’t interrupt your writing to search for small details.</a:t>
            </a:r>
          </a:p>
          <a:p>
            <a:pPr eaLnBrk="1" hangingPunct="1"/>
            <a:r>
              <a:rPr lang="en-US" altLang="en-US" dirty="0" smtClean="0"/>
              <a:t>Realize that often in writing there is no “one right way” but rather a series of problems with more than one solution.</a:t>
            </a:r>
          </a:p>
        </p:txBody>
      </p:sp>
      <p:sp>
        <p:nvSpPr>
          <p:cNvPr id="4" name="Date Placeholder 3"/>
          <p:cNvSpPr>
            <a:spLocks noGrp="1"/>
          </p:cNvSpPr>
          <p:nvPr>
            <p:ph type="dt" sz="half" idx="10"/>
          </p:nvPr>
        </p:nvSpPr>
        <p:spPr/>
        <p:txBody>
          <a:bodyPr/>
          <a:lstStyle/>
          <a:p>
            <a:fld id="{ED550DC9-6AB9-D448-9668-424CC2F97943}"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95656309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Revising your work</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Note: Good writing is largely a matter of good revising.</a:t>
            </a:r>
          </a:p>
          <a:p>
            <a:pPr eaLnBrk="1" hangingPunct="1"/>
            <a:r>
              <a:rPr lang="en-US" altLang="en-US" dirty="0" smtClean="0"/>
              <a:t>First revise your writing yourself.  Then get feedback from others and revise more.</a:t>
            </a:r>
          </a:p>
          <a:p>
            <a:pPr eaLnBrk="1" hangingPunct="1"/>
            <a:r>
              <a:rPr lang="en-US" altLang="en-US" dirty="0" smtClean="0"/>
              <a:t>Consider having an editor help you.</a:t>
            </a:r>
          </a:p>
          <a:p>
            <a:pPr eaLnBrk="1" hangingPunct="1"/>
            <a:r>
              <a:rPr lang="en-US" altLang="en-US" dirty="0" smtClean="0"/>
              <a:t>Avoid the temptation to keep revising your writing forever.</a:t>
            </a:r>
          </a:p>
        </p:txBody>
      </p:sp>
      <p:sp>
        <p:nvSpPr>
          <p:cNvPr id="4" name="Date Placeholder 3"/>
          <p:cNvSpPr>
            <a:spLocks noGrp="1"/>
          </p:cNvSpPr>
          <p:nvPr>
            <p:ph type="dt" sz="half" idx="10"/>
          </p:nvPr>
        </p:nvSpPr>
        <p:spPr/>
        <p:txBody>
          <a:bodyPr/>
          <a:lstStyle/>
          <a:p>
            <a:fld id="{ED550DC9-6AB9-D448-9668-424CC2F97943}"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4028270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sz="4400">
                <a:solidFill>
                  <a:srgbClr val="5784CC"/>
                </a:solidFill>
              </a:defRPr>
            </a:lvl1pPr>
          </a:lstStyle>
          <a:p>
            <a:r>
              <a:rPr lang="en-US" altLang="en-US" sz="4000" dirty="0" smtClean="0"/>
              <a:t>Questions to consider in revising</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Does the manuscript contain everything it should?</a:t>
            </a:r>
          </a:p>
          <a:p>
            <a:pPr eaLnBrk="1" hangingPunct="1"/>
            <a:r>
              <a:rPr lang="en-US" altLang="en-US" dirty="0" smtClean="0"/>
              <a:t>Does it contain anything it shouldn’t?</a:t>
            </a:r>
          </a:p>
          <a:p>
            <a:pPr eaLnBrk="1" hangingPunct="1"/>
            <a:r>
              <a:rPr lang="en-US" altLang="en-US" dirty="0" smtClean="0"/>
              <a:t>Is all the information accurate?</a:t>
            </a:r>
          </a:p>
          <a:p>
            <a:pPr eaLnBrk="1" hangingPunct="1"/>
            <a:r>
              <a:rPr lang="en-US" altLang="en-US" dirty="0" smtClean="0"/>
              <a:t>Is the content consistent throughout?</a:t>
            </a:r>
          </a:p>
          <a:p>
            <a:pPr eaLnBrk="1" hangingPunct="1"/>
            <a:r>
              <a:rPr lang="en-US" altLang="en-US" dirty="0" smtClean="0"/>
              <a:t>Is everything logically organized?</a:t>
            </a:r>
          </a:p>
          <a:p>
            <a:pPr eaLnBrk="1" hangingPunct="1"/>
            <a:r>
              <a:rPr lang="en-US" altLang="en-US" dirty="0" smtClean="0"/>
              <a:t>Is everything clearly worded?</a:t>
            </a:r>
          </a:p>
        </p:txBody>
      </p:sp>
      <p:sp>
        <p:nvSpPr>
          <p:cNvPr id="4" name="Date Placeholder 3"/>
          <p:cNvSpPr>
            <a:spLocks noGrp="1"/>
          </p:cNvSpPr>
          <p:nvPr>
            <p:ph type="dt" sz="half" idx="10"/>
          </p:nvPr>
        </p:nvSpPr>
        <p:spPr/>
        <p:txBody>
          <a:bodyPr/>
          <a:lstStyle/>
          <a:p>
            <a:fld id="{ED550DC9-6AB9-D448-9668-424CC2F97943}"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9508760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10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Questions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Are points stated briefly, simply, and directly?  In other words, is everything concise?</a:t>
            </a:r>
          </a:p>
          <a:p>
            <a:pPr eaLnBrk="1" hangingPunct="1"/>
            <a:r>
              <a:rPr lang="en-US" altLang="en-US" dirty="0" smtClean="0"/>
              <a:t>Are grammar, spelling, punctuation, and word use correct throughout?</a:t>
            </a:r>
          </a:p>
          <a:p>
            <a:pPr eaLnBrk="1" hangingPunct="1"/>
            <a:r>
              <a:rPr lang="en-US" altLang="en-US" dirty="0" smtClean="0"/>
              <a:t>If there are figures and tables, are they well designed?</a:t>
            </a:r>
          </a:p>
          <a:p>
            <a:pPr eaLnBrk="1" hangingPunct="1"/>
            <a:r>
              <a:rPr lang="en-US" altLang="en-US" dirty="0" smtClean="0"/>
              <a:t>Does the manuscript comply with the instructions?</a:t>
            </a:r>
          </a:p>
        </p:txBody>
      </p:sp>
      <p:sp>
        <p:nvSpPr>
          <p:cNvPr id="4" name="Date Placeholder 3"/>
          <p:cNvSpPr>
            <a:spLocks noGrp="1"/>
          </p:cNvSpPr>
          <p:nvPr>
            <p:ph type="dt" sz="half" idx="10"/>
          </p:nvPr>
        </p:nvSpPr>
        <p:spPr/>
        <p:txBody>
          <a:bodyPr/>
          <a:lstStyle/>
          <a:p>
            <a:fld id="{ED550DC9-6AB9-D448-9668-424CC2F97943}"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1279289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5784CC"/>
                </a:solidFill>
              </a:defRPr>
            </a:lvl1pPr>
          </a:lstStyle>
          <a:p>
            <a:r>
              <a:rPr lang="en-US" dirty="0" smtClean="0"/>
              <a:t>Click to edit Master title style</a:t>
            </a:r>
            <a:endParaRPr lang="en-US" dirty="0"/>
          </a:p>
        </p:txBody>
      </p:sp>
      <p:sp>
        <p:nvSpPr>
          <p:cNvPr id="3" name="Text Placeholder 2"/>
          <p:cNvSpPr>
            <a:spLocks noGrp="1"/>
          </p:cNvSpPr>
          <p:nvPr>
            <p:ph type="body" idx="1" hasCustomPrompt="1"/>
          </p:nvPr>
        </p:nvSpPr>
        <p:spPr>
          <a:xfrm>
            <a:off x="722313" y="2906713"/>
            <a:ext cx="7772400" cy="1500187"/>
          </a:xfrm>
        </p:spPr>
        <p:txBody>
          <a:bodyPr anchor="b">
            <a:normAutofit/>
          </a:bodyPr>
          <a:lstStyle>
            <a:lvl1pPr marL="0" indent="0">
              <a:buNone/>
              <a:defRPr sz="32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en-US" i="1" dirty="0" smtClean="0"/>
              <a:t>Wishing you much success</a:t>
            </a:r>
            <a:br>
              <a:rPr lang="en-US" altLang="en-US" i="1" dirty="0" smtClean="0"/>
            </a:br>
            <a:r>
              <a:rPr lang="en-US" altLang="en-US" i="1" dirty="0" smtClean="0"/>
              <a:t>with your writing projects!</a:t>
            </a:r>
            <a:endParaRPr lang="en-US" dirty="0" smtClean="0"/>
          </a:p>
        </p:txBody>
      </p:sp>
      <p:sp>
        <p:nvSpPr>
          <p:cNvPr id="4" name="Date Placeholder 3"/>
          <p:cNvSpPr>
            <a:spLocks noGrp="1"/>
          </p:cNvSpPr>
          <p:nvPr>
            <p:ph type="dt" sz="half" idx="10"/>
          </p:nvPr>
        </p:nvSpPr>
        <p:spPr/>
        <p:txBody>
          <a:bodyPr/>
          <a:lstStyle/>
          <a:p>
            <a:fld id="{BE9B232E-74DB-E24B-9EAB-2535BABDB41E}" type="datetime1">
              <a:rPr lang="en-GB" smtClean="0"/>
              <a:t>29/09/2016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8204464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784CC"/>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9438DA0-3256-8447-85C7-9D17E5BDDE40}" type="datetime1">
              <a:rPr lang="en-GB" smtClean="0"/>
              <a:t>29/09/2016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7059551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29/09/2016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76369692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78295"/>
            <a:ext cx="3008313" cy="766025"/>
          </a:xfrm>
        </p:spPr>
        <p:txBody>
          <a:bodyPr anchor="b"/>
          <a:lstStyle>
            <a:lvl1pPr algn="l">
              <a:defRPr sz="2000" b="1">
                <a:solidFill>
                  <a:srgbClr val="5784CC"/>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792480"/>
            <a:ext cx="5111750" cy="5333683"/>
          </a:xfrm>
        </p:spPr>
        <p:txBody>
          <a:bodyPr/>
          <a:lstStyle>
            <a:lvl1pPr>
              <a:defRPr sz="3200">
                <a:solidFill>
                  <a:srgbClr val="666666"/>
                </a:solidFill>
              </a:defRPr>
            </a:lvl1pPr>
            <a:lvl2pPr>
              <a:defRPr sz="2800">
                <a:solidFill>
                  <a:srgbClr val="666666"/>
                </a:solidFill>
              </a:defRPr>
            </a:lvl2pPr>
            <a:lvl3pPr>
              <a:defRPr sz="2400">
                <a:solidFill>
                  <a:srgbClr val="666666"/>
                </a:solidFill>
              </a:defRPr>
            </a:lvl3pPr>
            <a:lvl4pPr>
              <a:defRPr sz="2000">
                <a:solidFill>
                  <a:srgbClr val="666666"/>
                </a:solidFill>
              </a:defRPr>
            </a:lvl4pPr>
            <a:lvl5pPr>
              <a:defRPr sz="2000">
                <a:solidFill>
                  <a:srgbClr val="666666"/>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544321"/>
            <a:ext cx="3008313" cy="4581842"/>
          </a:xfrm>
        </p:spPr>
        <p:txBody>
          <a:bodyPr/>
          <a:lstStyle>
            <a:lvl1pPr marL="0" indent="0">
              <a:buNone/>
              <a:defRPr sz="14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1E9CB5-4D37-9B4B-B96A-BB8701A24712}" type="datetime1">
              <a:rPr lang="en-GB" smtClean="0"/>
              <a:t>29/09/2016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51038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a:solidFill>
                  <a:srgbClr val="5784CC"/>
                </a:solidFill>
              </a:defRPr>
            </a:lvl1pPr>
          </a:lstStyle>
          <a:p>
            <a:r>
              <a:rPr lang="en-US" dirty="0" smtClean="0"/>
              <a:t>Approaching a Writing Project</a:t>
            </a:r>
            <a:endParaRPr lang="en-US" dirty="0"/>
          </a:p>
        </p:txBody>
      </p:sp>
      <p:sp>
        <p:nvSpPr>
          <p:cNvPr id="3" name="Subtitle 2"/>
          <p:cNvSpPr>
            <a:spLocks noGrp="1"/>
          </p:cNvSpPr>
          <p:nvPr>
            <p:ph type="subTitle" idx="1" hasCustomPrompt="1"/>
          </p:nvPr>
        </p:nvSpPr>
        <p:spPr>
          <a:xfrm>
            <a:off x="1371600" y="3886200"/>
            <a:ext cx="6400800" cy="1752600"/>
          </a:xfrm>
        </p:spPr>
        <p:txBody>
          <a:bodyPr/>
          <a:lstStyle>
            <a:lvl1pPr marL="0" indent="0" algn="ctr">
              <a:buNone/>
              <a:defRPr sz="20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GB" dirty="0" smtClean="0"/>
              <a:t>This presentation was prepared for AuthorAID, a project of INASP. You are welcome to use this presentation and to share it with other people. You also may adapt this presentation as long as you credit AuthorAID for the original version. </a:t>
            </a:r>
          </a:p>
        </p:txBody>
      </p:sp>
      <p:sp>
        <p:nvSpPr>
          <p:cNvPr id="4" name="Date Placeholder 3"/>
          <p:cNvSpPr>
            <a:spLocks noGrp="1"/>
          </p:cNvSpPr>
          <p:nvPr>
            <p:ph type="dt" sz="half" idx="10"/>
          </p:nvPr>
        </p:nvSpPr>
        <p:spPr/>
        <p:txBody>
          <a:bodyPr/>
          <a:lstStyle/>
          <a:p>
            <a:fld id="{C5357649-C105-F645-A7D2-78524A18A7C0}"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1778534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Overview</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GB" altLang="en-US" dirty="0" smtClean="0"/>
              <a:t>Establishing the </a:t>
            </a:r>
            <a:r>
              <a:rPr lang="en-GB" altLang="en-US" dirty="0" err="1" smtClean="0"/>
              <a:t>mindset</a:t>
            </a:r>
            <a:r>
              <a:rPr lang="en-GB" altLang="en-US" dirty="0" smtClean="0"/>
              <a:t> (attitude)</a:t>
            </a:r>
          </a:p>
          <a:p>
            <a:pPr eaLnBrk="1" hangingPunct="1"/>
            <a:r>
              <a:rPr lang="en-GB" altLang="en-US" dirty="0" smtClean="0"/>
              <a:t>Knowing the ethics</a:t>
            </a:r>
          </a:p>
          <a:p>
            <a:pPr eaLnBrk="1" hangingPunct="1"/>
            <a:r>
              <a:rPr lang="en-GB" altLang="en-US" dirty="0" smtClean="0"/>
              <a:t>Preparing to write</a:t>
            </a:r>
          </a:p>
          <a:p>
            <a:pPr eaLnBrk="1" hangingPunct="1"/>
            <a:r>
              <a:rPr lang="en-GB" altLang="en-US" dirty="0" smtClean="0"/>
              <a:t>Doing the writing</a:t>
            </a:r>
          </a:p>
          <a:p>
            <a:pPr eaLnBrk="1" hangingPunct="1"/>
            <a:r>
              <a:rPr lang="en-GB" altLang="en-US" dirty="0" smtClean="0"/>
              <a:t>Revising your work</a:t>
            </a:r>
          </a:p>
        </p:txBody>
      </p:sp>
      <p:sp>
        <p:nvSpPr>
          <p:cNvPr id="4" name="Date Placeholder 3"/>
          <p:cNvSpPr>
            <a:spLocks noGrp="1"/>
          </p:cNvSpPr>
          <p:nvPr>
            <p:ph type="dt" sz="half" idx="10"/>
          </p:nvPr>
        </p:nvSpPr>
        <p:spPr/>
        <p:txBody>
          <a:bodyPr/>
          <a:lstStyle/>
          <a:p>
            <a:fld id="{ED550DC9-6AB9-D448-9668-424CC2F97943}"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43559635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Establishing the mindset</a:t>
            </a:r>
            <a:endParaRPr lang="en-US" dirty="0"/>
          </a:p>
        </p:txBody>
      </p:sp>
      <p:sp>
        <p:nvSpPr>
          <p:cNvPr id="3" name="Content Placeholder 2"/>
          <p:cNvSpPr>
            <a:spLocks noGrp="1"/>
          </p:cNvSpPr>
          <p:nvPr>
            <p:ph idx="1" hasCustomPrompt="1"/>
          </p:nvPr>
        </p:nvSpPr>
        <p:spPr/>
        <p:txBody>
          <a:bodyPr/>
          <a:lstStyle>
            <a:lvl1pPr marL="457200" indent="-457200" eaLnBrk="1" hangingPunct="1">
              <a:lnSpc>
                <a:spcPct val="90000"/>
              </a:lnSpc>
              <a:buFont typeface="Arial" panose="020B0604020202020204" pitchFamily="34" charset="0"/>
              <a:buChar char="•"/>
              <a:defRPr>
                <a:solidFill>
                  <a:srgbClr val="666666"/>
                </a:solidFill>
              </a:defRPr>
            </a:lvl1pPr>
            <a:lvl2pPr marL="914400" indent="-457200" eaLnBrk="1" hangingPunct="1">
              <a:lnSpc>
                <a:spcPct val="90000"/>
              </a:lnSpc>
              <a:buFont typeface="Arial" panose="020B0604020202020204" pitchFamily="34" charset="0"/>
              <a:buChar cha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lnSpc>
                <a:spcPct val="90000"/>
              </a:lnSpc>
            </a:pPr>
            <a:r>
              <a:rPr lang="en-US" altLang="en-US" dirty="0" smtClean="0"/>
              <a:t>Remember that you are writing to communicate, not to impress.</a:t>
            </a:r>
          </a:p>
          <a:p>
            <a:pPr eaLnBrk="1" hangingPunct="1">
              <a:lnSpc>
                <a:spcPct val="90000"/>
              </a:lnSpc>
            </a:pPr>
            <a:r>
              <a:rPr lang="en-US" altLang="en-US" dirty="0" smtClean="0"/>
              <a:t>Realize that those reading your work want you to do well.</a:t>
            </a:r>
          </a:p>
          <a:p>
            <a:pPr lvl="1" eaLnBrk="1" hangingPunct="1">
              <a:lnSpc>
                <a:spcPct val="90000"/>
              </a:lnSpc>
            </a:pPr>
            <a:r>
              <a:rPr lang="en-US" altLang="en-US" dirty="0" smtClean="0"/>
              <a:t>Journal editors</a:t>
            </a:r>
          </a:p>
          <a:p>
            <a:pPr lvl="1" eaLnBrk="1" hangingPunct="1">
              <a:lnSpc>
                <a:spcPct val="90000"/>
              </a:lnSpc>
            </a:pPr>
            <a:r>
              <a:rPr lang="en-US" altLang="en-US" dirty="0" smtClean="0"/>
              <a:t>Peer reviewers</a:t>
            </a:r>
          </a:p>
          <a:p>
            <a:pPr lvl="1" eaLnBrk="1" hangingPunct="1">
              <a:lnSpc>
                <a:spcPct val="90000"/>
              </a:lnSpc>
            </a:pPr>
            <a:r>
              <a:rPr lang="en-US" altLang="en-US" dirty="0" smtClean="0"/>
              <a:t>Professors</a:t>
            </a:r>
          </a:p>
          <a:p>
            <a:pPr lvl="1" eaLnBrk="1" hangingPunct="1">
              <a:lnSpc>
                <a:spcPct val="90000"/>
              </a:lnSpc>
              <a:buFontTx/>
              <a:buNone/>
            </a:pPr>
            <a:r>
              <a:rPr lang="en-US" altLang="en-US" dirty="0" smtClean="0"/>
              <a:t>	The purpose of their constructive criticism is to help you succeed.</a:t>
            </a:r>
          </a:p>
        </p:txBody>
      </p:sp>
      <p:sp>
        <p:nvSpPr>
          <p:cNvPr id="4" name="Date Placeholder 3"/>
          <p:cNvSpPr>
            <a:spLocks noGrp="1"/>
          </p:cNvSpPr>
          <p:nvPr>
            <p:ph type="dt" sz="half" idx="10"/>
          </p:nvPr>
        </p:nvSpPr>
        <p:spPr/>
        <p:txBody>
          <a:bodyPr/>
          <a:lstStyle/>
          <a:p>
            <a:fld id="{ED550DC9-6AB9-D448-9668-424CC2F97943}"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15701452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Authenticity (not fabrication)</a:t>
            </a:r>
          </a:p>
          <a:p>
            <a:pPr eaLnBrk="1" hangingPunct="1"/>
            <a:r>
              <a:rPr lang="en-US" altLang="en-US" dirty="0" smtClean="0"/>
              <a:t>Accuracy</a:t>
            </a:r>
          </a:p>
          <a:p>
            <a:pPr lvl="1" eaLnBrk="1" hangingPunct="1"/>
            <a:r>
              <a:rPr lang="en-US" altLang="en-US" dirty="0" smtClean="0"/>
              <a:t>Providing complete data (not only those supporting your hypothesis)</a:t>
            </a:r>
          </a:p>
          <a:p>
            <a:pPr lvl="1" eaLnBrk="1" hangingPunct="1"/>
            <a:r>
              <a:rPr lang="en-US" altLang="en-US" dirty="0" smtClean="0"/>
              <a:t>Avoiding inappropriate manipulation of images such as photographs</a:t>
            </a:r>
          </a:p>
          <a:p>
            <a:pPr lvl="1" eaLnBrk="1" hangingPunct="1"/>
            <a:r>
              <a:rPr lang="en-US" altLang="en-US" dirty="0" smtClean="0"/>
              <a:t>Using appropriate statistical procedures</a:t>
            </a:r>
          </a:p>
        </p:txBody>
      </p:sp>
      <p:sp>
        <p:nvSpPr>
          <p:cNvPr id="4" name="Date Placeholder 3"/>
          <p:cNvSpPr>
            <a:spLocks noGrp="1"/>
          </p:cNvSpPr>
          <p:nvPr>
            <p:ph type="dt" sz="half" idx="10"/>
          </p:nvPr>
        </p:nvSpPr>
        <p:spPr/>
        <p:txBody>
          <a:bodyPr/>
          <a:lstStyle/>
          <a:p>
            <a:fld id="{ED550DC9-6AB9-D448-9668-424CC2F97943}"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70489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Originality</a:t>
            </a:r>
          </a:p>
          <a:p>
            <a:pPr lvl="1" eaLnBrk="1" hangingPunct="1"/>
            <a:r>
              <a:rPr lang="en-US" altLang="en-US" dirty="0" smtClean="0"/>
              <a:t>Not republishing the same findings (except under special circumstances, with the original source cited)</a:t>
            </a:r>
          </a:p>
          <a:p>
            <a:pPr lvl="1" eaLnBrk="1" hangingPunct="1"/>
            <a:r>
              <a:rPr lang="en-US" altLang="en-US" dirty="0" smtClean="0"/>
              <a:t>Not submitting the same manuscript to two or more journals at once</a:t>
            </a:r>
          </a:p>
          <a:p>
            <a:pPr lvl="1" eaLnBrk="1" hangingPunct="1"/>
            <a:r>
              <a:rPr lang="en-US" altLang="en-US" dirty="0" smtClean="0"/>
              <a:t>Not dividing one small research project into many tiny papers (“salami science” or “cucumber science”)</a:t>
            </a:r>
          </a:p>
        </p:txBody>
      </p:sp>
      <p:sp>
        <p:nvSpPr>
          <p:cNvPr id="4" name="Date Placeholder 3"/>
          <p:cNvSpPr>
            <a:spLocks noGrp="1"/>
          </p:cNvSpPr>
          <p:nvPr>
            <p:ph type="dt" sz="half" idx="10"/>
          </p:nvPr>
        </p:nvSpPr>
        <p:spPr/>
        <p:txBody>
          <a:bodyPr/>
          <a:lstStyle/>
          <a:p>
            <a:fld id="{ED550DC9-6AB9-D448-9668-424CC2F97943}"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00229377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eaLnBrk="1" hangingPunct="1">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Credit</a:t>
            </a:r>
          </a:p>
          <a:p>
            <a:pPr lvl="1" eaLnBrk="1" hangingPunct="1"/>
            <a:r>
              <a:rPr lang="en-US" altLang="en-US" dirty="0" smtClean="0"/>
              <a:t>Citing sources of information and ideas (also aids credibility, helps in finding out more)</a:t>
            </a:r>
          </a:p>
          <a:p>
            <a:pPr lvl="1" eaLnBrk="1" hangingPunct="1"/>
            <a:r>
              <a:rPr lang="en-US" altLang="en-US" dirty="0" smtClean="0"/>
              <a:t>Avoiding excessive use of others’ words</a:t>
            </a:r>
          </a:p>
          <a:p>
            <a:pPr lvl="2" eaLnBrk="1" hangingPunct="1"/>
            <a:r>
              <a:rPr lang="en-US" altLang="en-US" dirty="0" smtClean="0"/>
              <a:t>Make note of sources when copying items or taking notes</a:t>
            </a:r>
          </a:p>
          <a:p>
            <a:pPr lvl="2" eaLnBrk="1" hangingPunct="1"/>
            <a:r>
              <a:rPr lang="en-US" altLang="en-US" dirty="0" smtClean="0"/>
              <a:t>Placing in quotation marks, or indenting, items used verbatim</a:t>
            </a:r>
          </a:p>
          <a:p>
            <a:pPr lvl="2" eaLnBrk="1" hangingPunct="1"/>
            <a:r>
              <a:rPr lang="en-US" altLang="en-US" dirty="0" smtClean="0"/>
              <a:t>Perhaps drafting some items while not looking at the source materials</a:t>
            </a:r>
          </a:p>
        </p:txBody>
      </p:sp>
      <p:sp>
        <p:nvSpPr>
          <p:cNvPr id="4" name="Date Placeholder 3"/>
          <p:cNvSpPr>
            <a:spLocks noGrp="1"/>
          </p:cNvSpPr>
          <p:nvPr>
            <p:ph type="dt" sz="half" idx="10"/>
          </p:nvPr>
        </p:nvSpPr>
        <p:spPr/>
        <p:txBody>
          <a:bodyPr/>
          <a:lstStyle/>
          <a:p>
            <a:fld id="{ED550DC9-6AB9-D448-9668-424CC2F97943}"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226173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8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1" eaLnBrk="1" hangingPunct="1"/>
            <a:r>
              <a:rPr lang="en-US" altLang="en-US" dirty="0" smtClean="0"/>
              <a:t>Observing copyright and obtaining needed permissions</a:t>
            </a:r>
          </a:p>
          <a:p>
            <a:pPr eaLnBrk="1" hangingPunct="1"/>
            <a:r>
              <a:rPr lang="en-US" altLang="en-US" dirty="0" smtClean="0"/>
              <a:t>Ethical treatment of humans and animals (and documentation thereof in publications)</a:t>
            </a:r>
          </a:p>
          <a:p>
            <a:pPr eaLnBrk="1" hangingPunct="1"/>
            <a:r>
              <a:rPr lang="en-US" altLang="en-US" dirty="0" smtClean="0"/>
              <a:t>Disclosure of conflicts of interest</a:t>
            </a:r>
          </a:p>
          <a:p>
            <a:pPr lvl="1" eaLnBrk="1" hangingPunct="1"/>
            <a:r>
              <a:rPr lang="en-US" altLang="en-US" dirty="0" smtClean="0"/>
              <a:t>Financial</a:t>
            </a:r>
          </a:p>
          <a:p>
            <a:pPr lvl="1" eaLnBrk="1" hangingPunct="1"/>
            <a:r>
              <a:rPr lang="en-US" altLang="en-US" dirty="0" smtClean="0"/>
              <a:t>Other</a:t>
            </a:r>
          </a:p>
        </p:txBody>
      </p:sp>
      <p:sp>
        <p:nvSpPr>
          <p:cNvPr id="4" name="Date Placeholder 3"/>
          <p:cNvSpPr>
            <a:spLocks noGrp="1"/>
          </p:cNvSpPr>
          <p:nvPr>
            <p:ph type="dt" sz="half" idx="10"/>
          </p:nvPr>
        </p:nvSpPr>
        <p:spPr/>
        <p:txBody>
          <a:bodyPr/>
          <a:lstStyle/>
          <a:p>
            <a:fld id="{ED550DC9-6AB9-D448-9668-424CC2F97943}"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63024347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7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A resource on ethics</a:t>
            </a:r>
            <a:endParaRPr lang="en-US" dirty="0"/>
          </a:p>
        </p:txBody>
      </p:sp>
      <p:sp>
        <p:nvSpPr>
          <p:cNvPr id="3" name="Content Placeholder 2"/>
          <p:cNvSpPr>
            <a:spLocks noGrp="1"/>
          </p:cNvSpPr>
          <p:nvPr>
            <p:ph idx="1" hasCustomPrompt="1"/>
          </p:nvPr>
        </p:nvSpPr>
        <p:spPr/>
        <p:txBody>
          <a:bodyPr/>
          <a:lstStyle>
            <a:lvl1pPr marL="182880" indent="0" eaLnBrk="1" hangingPunct="1">
              <a:buFontTx/>
              <a:buNone/>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marL="182880" indent="0" eaLnBrk="1" hangingPunct="1">
              <a:buFontTx/>
              <a:buNone/>
              <a:defRPr/>
            </a:pPr>
            <a:r>
              <a:rPr lang="en-US" i="1" dirty="0" smtClean="0"/>
              <a:t>On Being a Scientist: A Guide to Responsible Conduct in Research, </a:t>
            </a:r>
            <a:r>
              <a:rPr lang="en-US" dirty="0" smtClean="0"/>
              <a:t>3rd edition (2009)</a:t>
            </a:r>
          </a:p>
          <a:p>
            <a:pPr lvl="1" eaLnBrk="1" hangingPunct="1">
              <a:defRPr/>
            </a:pPr>
            <a:r>
              <a:rPr lang="en-US" dirty="0" smtClean="0"/>
              <a:t>From the US National Academies</a:t>
            </a:r>
          </a:p>
          <a:p>
            <a:pPr lvl="1" eaLnBrk="1" hangingPunct="1">
              <a:defRPr/>
            </a:pPr>
            <a:r>
              <a:rPr lang="en-US" dirty="0" smtClean="0"/>
              <a:t>Largely for graduate students</a:t>
            </a:r>
          </a:p>
          <a:p>
            <a:pPr lvl="1" eaLnBrk="1" hangingPunct="1">
              <a:defRPr/>
            </a:pPr>
            <a:r>
              <a:rPr lang="en-US" dirty="0" smtClean="0"/>
              <a:t>Available at </a:t>
            </a:r>
            <a:r>
              <a:rPr lang="en-US" sz="2400" dirty="0" smtClean="0">
                <a:hlinkClick r:id="rId2"/>
              </a:rPr>
              <a:t>www.nap.edu/catalog.php?record_id=12192</a:t>
            </a:r>
            <a:endParaRPr lang="en-US" sz="2400" dirty="0" smtClean="0"/>
          </a:p>
          <a:p>
            <a:pPr lvl="1" eaLnBrk="1" hangingPunct="1">
              <a:defRPr/>
            </a:pPr>
            <a:r>
              <a:rPr lang="en-US" dirty="0" smtClean="0"/>
              <a:t>Video available at the same website</a:t>
            </a:r>
          </a:p>
        </p:txBody>
      </p:sp>
      <p:sp>
        <p:nvSpPr>
          <p:cNvPr id="4" name="Date Placeholder 3"/>
          <p:cNvSpPr>
            <a:spLocks noGrp="1"/>
          </p:cNvSpPr>
          <p:nvPr>
            <p:ph type="dt" sz="half" idx="10"/>
          </p:nvPr>
        </p:nvSpPr>
        <p:spPr/>
        <p:txBody>
          <a:bodyPr/>
          <a:lstStyle/>
          <a:p>
            <a:fld id="{ED550DC9-6AB9-D448-9668-424CC2F97943}"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199321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3.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hyperlink" Target="https://creativecommons.org/licenses/by-sa/4.0/"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2348093" y="147187"/>
            <a:ext cx="6697137" cy="904737"/>
          </a:xfrm>
          <a:prstGeom prst="rect">
            <a:avLst/>
          </a:prstGeom>
        </p:spPr>
      </p:pic>
      <p:sp>
        <p:nvSpPr>
          <p:cNvPr id="2" name="Title Placeholder 1"/>
          <p:cNvSpPr>
            <a:spLocks noGrp="1"/>
          </p:cNvSpPr>
          <p:nvPr>
            <p:ph type="title"/>
          </p:nvPr>
        </p:nvSpPr>
        <p:spPr>
          <a:xfrm>
            <a:off x="457200" y="940164"/>
            <a:ext cx="8229600" cy="849501"/>
          </a:xfrm>
          <a:prstGeom prst="rect">
            <a:avLst/>
          </a:prstGeom>
        </p:spPr>
        <p:txBody>
          <a:bodyPr vert="horz" lIns="91440" tIns="45720" rIns="91440" bIns="45720" rtlCol="0" anchor="ctr">
            <a:normAutofit/>
          </a:bodyPr>
          <a:lstStyle/>
          <a:p>
            <a:r>
              <a:rPr lang="en-US" dirty="0" smtClean="0"/>
              <a:t>Approaching a Writing Project</a:t>
            </a:r>
            <a:endParaRPr lang="en-US" dirty="0"/>
          </a:p>
        </p:txBody>
      </p:sp>
      <p:sp>
        <p:nvSpPr>
          <p:cNvPr id="3" name="Text Placeholder 2"/>
          <p:cNvSpPr>
            <a:spLocks noGrp="1"/>
          </p:cNvSpPr>
          <p:nvPr>
            <p:ph type="body" idx="1"/>
          </p:nvPr>
        </p:nvSpPr>
        <p:spPr>
          <a:xfrm>
            <a:off x="459608" y="1912388"/>
            <a:ext cx="8229600" cy="4305532"/>
          </a:xfrm>
          <a:prstGeom prst="rect">
            <a:avLst/>
          </a:prstGeom>
          <a:solidFill>
            <a:srgbClr val="FFFFFF"/>
          </a:solidFill>
        </p:spPr>
        <p:txBody>
          <a:bodyPr vert="horz" lIns="91440" tIns="45720" rIns="91440" bIns="45720" rtlCol="0">
            <a:normAutofit/>
          </a:bodyPr>
          <a:lstStyle/>
          <a:p>
            <a:pPr lvl="0"/>
            <a:r>
              <a:rPr lang="en-GB" dirty="0" smtClean="0"/>
              <a:t>This presentation was prepared for AuthorAID, a project of INASP. You are welcome to use this presentation and to share it with other people. You also may adapt this presentation as long as you credit AuthorAID for the original version. </a:t>
            </a:r>
          </a:p>
        </p:txBody>
      </p:sp>
      <p:sp>
        <p:nvSpPr>
          <p:cNvPr id="4" name="Date Placeholder 3"/>
          <p:cNvSpPr>
            <a:spLocks noGrp="1"/>
          </p:cNvSpPr>
          <p:nvPr>
            <p:ph type="dt" sz="half" idx="2"/>
          </p:nvPr>
        </p:nvSpPr>
        <p:spPr>
          <a:xfrm>
            <a:off x="2590800" y="6472763"/>
            <a:ext cx="2133600" cy="365125"/>
          </a:xfrm>
          <a:prstGeom prst="rect">
            <a:avLst/>
          </a:prstGeom>
        </p:spPr>
        <p:txBody>
          <a:bodyPr vert="horz" lIns="91440" tIns="45720" rIns="91440" bIns="45720" rtlCol="0" anchor="ctr"/>
          <a:lstStyle>
            <a:lvl1pPr algn="l">
              <a:defRPr sz="900">
                <a:solidFill>
                  <a:schemeClr val="tx1">
                    <a:tint val="75000"/>
                  </a:schemeClr>
                </a:solidFill>
                <a:latin typeface="Georgia"/>
              </a:defRPr>
            </a:lvl1pPr>
          </a:lstStyle>
          <a:p>
            <a:fld id="{20CB5577-C91D-3E47-9087-B82B92BEEFC7}" type="datetime1">
              <a:rPr lang="en-GB" smtClean="0"/>
              <a:pPr/>
              <a:t>29/09/2016</a:t>
            </a:fld>
            <a:endParaRPr lang="en-US" dirty="0"/>
          </a:p>
        </p:txBody>
      </p:sp>
      <p:sp>
        <p:nvSpPr>
          <p:cNvPr id="5" name="Footer Placeholder 4"/>
          <p:cNvSpPr>
            <a:spLocks noGrp="1"/>
          </p:cNvSpPr>
          <p:nvPr>
            <p:ph type="ftr" sz="quarter" idx="3"/>
          </p:nvPr>
        </p:nvSpPr>
        <p:spPr>
          <a:xfrm>
            <a:off x="4918228" y="6472763"/>
            <a:ext cx="2895600" cy="365125"/>
          </a:xfrm>
          <a:prstGeom prst="rect">
            <a:avLst/>
          </a:prstGeom>
        </p:spPr>
        <p:txBody>
          <a:bodyPr vert="horz" lIns="91440" tIns="45720" rIns="91440" bIns="45720" rtlCol="0" anchor="ctr"/>
          <a:lstStyle>
            <a:lvl1pPr algn="ctr">
              <a:defRPr sz="900">
                <a:solidFill>
                  <a:schemeClr val="tx1">
                    <a:tint val="75000"/>
                  </a:schemeClr>
                </a:solidFill>
                <a:latin typeface="Georgia"/>
              </a:defRPr>
            </a:lvl1pPr>
          </a:lstStyle>
          <a:p>
            <a:endParaRPr lang="en-US" dirty="0"/>
          </a:p>
        </p:txBody>
      </p:sp>
      <p:sp>
        <p:nvSpPr>
          <p:cNvPr id="6" name="Slide Number Placeholder 5"/>
          <p:cNvSpPr>
            <a:spLocks noGrp="1"/>
          </p:cNvSpPr>
          <p:nvPr>
            <p:ph type="sldNum" sz="quarter" idx="4"/>
          </p:nvPr>
        </p:nvSpPr>
        <p:spPr>
          <a:xfrm>
            <a:off x="8002574" y="6472763"/>
            <a:ext cx="684225" cy="365125"/>
          </a:xfrm>
          <a:prstGeom prst="rect">
            <a:avLst/>
          </a:prstGeom>
        </p:spPr>
        <p:txBody>
          <a:bodyPr vert="horz" lIns="91440" tIns="45720" rIns="91440" bIns="45720" rtlCol="0" anchor="ctr"/>
          <a:lstStyle>
            <a:lvl1pPr algn="r">
              <a:defRPr sz="900">
                <a:solidFill>
                  <a:schemeClr val="tx1">
                    <a:tint val="75000"/>
                  </a:schemeClr>
                </a:solidFill>
                <a:latin typeface="Georgia"/>
              </a:defRPr>
            </a:lvl1pPr>
          </a:lstStyle>
          <a:p>
            <a:fld id="{61D33979-82CC-6440-B758-3F4758057F14}" type="slidenum">
              <a:rPr lang="en-US" smtClean="0"/>
              <a:pPr/>
              <a:t>‹#›</a:t>
            </a:fld>
            <a:endParaRPr lang="en-US" dirty="0"/>
          </a:p>
        </p:txBody>
      </p:sp>
      <p:pic>
        <p:nvPicPr>
          <p:cNvPr id="8" name="Picture 2">
            <a:hlinkClick r:id="rId22"/>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4" descr="C:\Users\bgastel\Desktop\AAlogo%20v2[2].JPG"/>
          <p:cNvPicPr>
            <a:picLocks noChangeAspect="1" noChangeArrowheads="1"/>
          </p:cNvPicPr>
          <p:nvPr userDrawn="1"/>
        </p:nvPicPr>
        <p:blipFill>
          <a:blip r:embed="rId24">
            <a:extLst>
              <a:ext uri="{28A0092B-C50C-407E-A947-70E740481C1C}">
                <a14:useLocalDpi xmlns:a14="http://schemas.microsoft.com/office/drawing/2010/main" val="0"/>
              </a:ext>
            </a:extLst>
          </a:blip>
          <a:srcRect/>
          <a:stretch>
            <a:fillRect/>
          </a:stretch>
        </p:blipFill>
        <p:spPr bwMode="auto">
          <a:xfrm>
            <a:off x="5394166" y="5614670"/>
            <a:ext cx="3151188"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0290004"/>
      </p:ext>
    </p:extLst>
  </p:cSld>
  <p:clrMap bg1="lt1" tx1="dk1" bg2="lt2" tx2="dk2" accent1="accent1" accent2="accent2" accent3="accent3" accent4="accent4" accent5="accent5" accent6="accent6" hlink="hlink" folHlink="folHlink"/>
  <p:sldLayoutIdLst>
    <p:sldLayoutId id="2147483672" r:id="rId1"/>
    <p:sldLayoutId id="2147483649" r:id="rId2"/>
    <p:sldLayoutId id="2147483650" r:id="rId3"/>
    <p:sldLayoutId id="2147483673" r:id="rId4"/>
    <p:sldLayoutId id="2147483674" r:id="rId5"/>
    <p:sldLayoutId id="2147483675" r:id="rId6"/>
    <p:sldLayoutId id="2147483676" r:id="rId7"/>
    <p:sldLayoutId id="2147483680" r:id="rId8"/>
    <p:sldLayoutId id="2147483679" r:id="rId9"/>
    <p:sldLayoutId id="2147483678" r:id="rId10"/>
    <p:sldLayoutId id="2147483677" r:id="rId11"/>
    <p:sldLayoutId id="2147483681" r:id="rId12"/>
    <p:sldLayoutId id="2147483684" r:id="rId13"/>
    <p:sldLayoutId id="2147483683" r:id="rId14"/>
    <p:sldLayoutId id="2147483682" r:id="rId15"/>
    <p:sldLayoutId id="2147483651" r:id="rId16"/>
    <p:sldLayoutId id="2147483654" r:id="rId17"/>
    <p:sldLayoutId id="2147483655" r:id="rId18"/>
    <p:sldLayoutId id="2147483656" r:id="rId19"/>
  </p:sldLayoutIdLst>
  <p:timing>
    <p:tnLst>
      <p:par>
        <p:cTn id="1" dur="indefinite" restart="never" nodeType="tmRoot"/>
      </p:par>
    </p:tnLst>
  </p:timing>
  <p:hf hdr="0"/>
  <p:txStyles>
    <p:titleStyle>
      <a:lvl1pPr algn="l" defTabSz="457200" rtl="0" eaLnBrk="1" latinLnBrk="0" hangingPunct="1">
        <a:spcBef>
          <a:spcPct val="0"/>
        </a:spcBef>
        <a:buNone/>
        <a:defRPr sz="4400" kern="1200">
          <a:solidFill>
            <a:srgbClr val="5784CC"/>
          </a:solidFill>
          <a:latin typeface="Georgia"/>
          <a:ea typeface="+mj-ea"/>
          <a:cs typeface="+mj-cs"/>
        </a:defRPr>
      </a:lvl1pPr>
    </p:titleStyle>
    <p:bodyStyle>
      <a:lvl1pPr marL="0" indent="0" algn="l" defTabSz="457200" rtl="0" eaLnBrk="1" latinLnBrk="0" hangingPunct="1">
        <a:spcBef>
          <a:spcPct val="20000"/>
        </a:spcBef>
        <a:buFont typeface="Arial"/>
        <a:buNone/>
        <a:defRPr sz="3200" kern="1200">
          <a:solidFill>
            <a:srgbClr val="666666"/>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rgbClr val="666666"/>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rgbClr val="666666"/>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creativecommons.org/licenses/by-sa/4.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creativecommons.org/licenses/by-sa/4.0/" TargetMode="External"/><Relationship Id="rId2" Type="http://schemas.openxmlformats.org/officeDocument/2006/relationships/notesSlide" Target="../notesSlides/notesSlide10.xml"/><Relationship Id="rId1" Type="http://schemas.openxmlformats.org/officeDocument/2006/relationships/slideLayout" Target="../slideLayouts/slideLayout16.xml"/><Relationship Id="rId5" Type="http://schemas.openxmlformats.org/officeDocument/2006/relationships/image" Target="../media/image2.png"/><Relationship Id="rId4" Type="http://schemas.openxmlformats.org/officeDocument/2006/relationships/hyperlink" Target="https://creativecommons.org/licenses/by-sa/4.0/"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www.authoraid.info/resource-library/writing-the-scientific-abstract/"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hyperlink" Target="http://www.authoraid.info/en/resources/" TargetMode="External"/><Relationship Id="rId4" Type="http://schemas.openxmlformats.org/officeDocument/2006/relationships/hyperlink" Target="http://www.authoraid.info/en/resources/details/1241/"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ctrTitle"/>
          </p:nvPr>
        </p:nvSpPr>
        <p:spPr>
          <a:xfrm>
            <a:off x="685800" y="1599196"/>
            <a:ext cx="7772400" cy="1164324"/>
          </a:xfrm>
        </p:spPr>
        <p:txBody>
          <a:bodyPr>
            <a:normAutofit/>
          </a:bodyPr>
          <a:lstStyle/>
          <a:p>
            <a:pPr algn="l"/>
            <a:r>
              <a:rPr lang="en-US" b="1" dirty="0" smtClean="0">
                <a:solidFill>
                  <a:srgbClr val="5784CC"/>
                </a:solidFill>
              </a:rPr>
              <a:t>Writing an Abstract</a:t>
            </a:r>
            <a:endParaRPr lang="en-US" b="1" dirty="0">
              <a:solidFill>
                <a:srgbClr val="5784CC"/>
              </a:solidFill>
            </a:endParaRPr>
          </a:p>
        </p:txBody>
      </p:sp>
      <p:sp>
        <p:nvSpPr>
          <p:cNvPr id="22" name="Subtitle 21"/>
          <p:cNvSpPr>
            <a:spLocks noGrp="1"/>
          </p:cNvSpPr>
          <p:nvPr>
            <p:ph type="subTitle" idx="1"/>
          </p:nvPr>
        </p:nvSpPr>
        <p:spPr>
          <a:xfrm>
            <a:off x="685800" y="2949027"/>
            <a:ext cx="7772400" cy="789522"/>
          </a:xfrm>
        </p:spPr>
        <p:txBody>
          <a:bodyPr>
            <a:normAutofit/>
          </a:bodyPr>
          <a:lstStyle/>
          <a:p>
            <a:pPr algn="l"/>
            <a:r>
              <a:rPr lang="en-US" i="1" dirty="0" smtClean="0">
                <a:solidFill>
                  <a:srgbClr val="5784CC"/>
                </a:solidFill>
              </a:rPr>
              <a:t>Barbara Gastel</a:t>
            </a:r>
          </a:p>
          <a:p>
            <a:pPr algn="l"/>
            <a:r>
              <a:rPr lang="en-US" i="1" dirty="0" smtClean="0">
                <a:solidFill>
                  <a:srgbClr val="5784CC"/>
                </a:solidFill>
              </a:rPr>
              <a:t>INASP Associate</a:t>
            </a:r>
            <a:endParaRPr lang="en-US" i="1" dirty="0">
              <a:solidFill>
                <a:srgbClr val="5784CC"/>
              </a:solidFill>
            </a:endParaRPr>
          </a:p>
        </p:txBody>
      </p:sp>
      <p:pic>
        <p:nvPicPr>
          <p:cNvPr id="4" name="Picture 2">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931306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Conclusion</a:t>
            </a:r>
            <a:endParaRPr lang="en-US" dirty="0"/>
          </a:p>
        </p:txBody>
      </p:sp>
      <p:sp>
        <p:nvSpPr>
          <p:cNvPr id="3" name="Content Placeholder 2"/>
          <p:cNvSpPr>
            <a:spLocks noGrp="1"/>
          </p:cNvSpPr>
          <p:nvPr>
            <p:ph idx="1"/>
          </p:nvPr>
        </p:nvSpPr>
        <p:spPr/>
        <p:txBody>
          <a:bodyPr/>
          <a:lstStyle/>
          <a:p>
            <a:r>
              <a:rPr lang="en-US" dirty="0" smtClean="0"/>
              <a:t>Questions and answers</a:t>
            </a:r>
          </a:p>
          <a:p>
            <a:r>
              <a:rPr lang="en-US" dirty="0" smtClean="0"/>
              <a:t>Wrap-up</a:t>
            </a:r>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10</a:t>
            </a:fld>
            <a:endParaRPr lang="en-US"/>
          </a:p>
        </p:txBody>
      </p:sp>
    </p:spTree>
    <p:extLst>
      <p:ext uri="{BB962C8B-B14F-4D97-AF65-F5344CB8AC3E}">
        <p14:creationId xmlns:p14="http://schemas.microsoft.com/office/powerpoint/2010/main" val="110535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894079" y="3424873"/>
            <a:ext cx="7772400" cy="1500187"/>
          </a:xfrm>
        </p:spPr>
        <p:txBody>
          <a:bodyPr>
            <a:normAutofit fontScale="85000" lnSpcReduction="10000"/>
          </a:bodyPr>
          <a:lstStyle/>
          <a:p>
            <a:pPr algn="ctr"/>
            <a:r>
              <a:rPr lang="en-GB" dirty="0"/>
              <a:t/>
            </a:r>
            <a:br>
              <a:rPr lang="en-GB" dirty="0"/>
            </a:br>
            <a:r>
              <a:rPr lang="en-GB" dirty="0"/>
              <a:t>This work is licensed under a </a:t>
            </a:r>
            <a:r>
              <a:rPr lang="en-GB" dirty="0">
                <a:hlinkClick r:id="rId3"/>
              </a:rPr>
              <a:t>Creative Commons Attribution </a:t>
            </a:r>
            <a:r>
              <a:rPr lang="en-GB" dirty="0" err="1">
                <a:hlinkClick r:id="rId3"/>
              </a:rPr>
              <a:t>ShareAlike</a:t>
            </a:r>
            <a:r>
              <a:rPr lang="en-GB" dirty="0">
                <a:hlinkClick r:id="rId3"/>
              </a:rPr>
              <a:t> 4.0 </a:t>
            </a:r>
            <a:r>
              <a:rPr lang="en-GB" dirty="0" smtClean="0">
                <a:hlinkClick r:id="rId3"/>
              </a:rPr>
              <a:t>International licence</a:t>
            </a:r>
            <a:r>
              <a:rPr lang="en-GB" dirty="0" smtClean="0"/>
              <a:t>.</a:t>
            </a:r>
            <a:endParaRPr lang="en-GB" dirty="0"/>
          </a:p>
        </p:txBody>
      </p:sp>
      <p:sp>
        <p:nvSpPr>
          <p:cNvPr id="4" name="Date Placeholder 3"/>
          <p:cNvSpPr>
            <a:spLocks noGrp="1"/>
          </p:cNvSpPr>
          <p:nvPr>
            <p:ph type="dt" sz="half" idx="10"/>
          </p:nvPr>
        </p:nvSpPr>
        <p:spPr/>
        <p:txBody>
          <a:bodyPr/>
          <a:lstStyle/>
          <a:p>
            <a:fld id="{ED550DC9-6AB9-D448-9668-424CC2F97943}"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11</a:t>
            </a:fld>
            <a:endParaRPr lang="en-US"/>
          </a:p>
        </p:txBody>
      </p:sp>
      <p:pic>
        <p:nvPicPr>
          <p:cNvPr id="1026" name="Picture 2">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2580641"/>
            <a:ext cx="1676400" cy="59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55759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smtClean="0"/>
              <a:t>Overview</a:t>
            </a:r>
          </a:p>
        </p:txBody>
      </p:sp>
      <p:sp>
        <p:nvSpPr>
          <p:cNvPr id="4099" name="Rectangle 3"/>
          <p:cNvSpPr>
            <a:spLocks noGrp="1" noChangeArrowheads="1"/>
          </p:cNvSpPr>
          <p:nvPr>
            <p:ph type="body" idx="1"/>
          </p:nvPr>
        </p:nvSpPr>
        <p:spPr/>
        <p:txBody>
          <a:bodyPr/>
          <a:lstStyle/>
          <a:p>
            <a:pPr eaLnBrk="1" hangingPunct="1"/>
            <a:r>
              <a:rPr lang="en-US" altLang="en-US" dirty="0" smtClean="0"/>
              <a:t>Writing an abstract</a:t>
            </a:r>
          </a:p>
          <a:p>
            <a:pPr eaLnBrk="1" hangingPunct="1"/>
            <a:r>
              <a:rPr lang="en-US" altLang="en-US" dirty="0" smtClean="0"/>
              <a:t>Providing keywords</a:t>
            </a:r>
            <a:endParaRPr lang="en-US" altLang="en-US" dirty="0" smtClean="0"/>
          </a:p>
        </p:txBody>
      </p:sp>
    </p:spTree>
    <p:extLst>
      <p:ext uri="{BB962C8B-B14F-4D97-AF65-F5344CB8AC3E}">
        <p14:creationId xmlns:p14="http://schemas.microsoft.com/office/powerpoint/2010/main" val="12063265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3"/>
          <p:cNvSpPr>
            <a:spLocks noGrp="1"/>
          </p:cNvSpPr>
          <p:nvPr>
            <p:ph type="ctrTitle"/>
          </p:nvPr>
        </p:nvSpPr>
        <p:spPr/>
        <p:txBody>
          <a:bodyPr/>
          <a:lstStyle/>
          <a:p>
            <a:pPr algn="ctr"/>
            <a:r>
              <a:rPr lang="en-US" altLang="en-US" dirty="0" smtClean="0"/>
              <a:t>The Abstract</a:t>
            </a:r>
          </a:p>
        </p:txBody>
      </p:sp>
      <p:sp>
        <p:nvSpPr>
          <p:cNvPr id="73731" name="Subtitle 4"/>
          <p:cNvSpPr>
            <a:spLocks noGrp="1"/>
          </p:cNvSpPr>
          <p:nvPr>
            <p:ph type="subTitle" idx="1"/>
          </p:nvPr>
        </p:nvSpPr>
        <p:spPr>
          <a:xfrm>
            <a:off x="1371600" y="3969327"/>
            <a:ext cx="6400800" cy="1752600"/>
          </a:xfrm>
        </p:spPr>
        <p:txBody>
          <a:bodyPr/>
          <a:lstStyle/>
          <a:p>
            <a:r>
              <a:rPr lang="en-US" altLang="en-US" dirty="0" smtClean="0"/>
              <a:t>First to Be Read</a:t>
            </a:r>
          </a:p>
          <a:p>
            <a:r>
              <a:rPr lang="en-US" altLang="en-US" dirty="0" smtClean="0"/>
              <a:t>but Last to Be Revised</a:t>
            </a:r>
          </a:p>
        </p:txBody>
      </p:sp>
    </p:spTree>
    <p:extLst>
      <p:ext uri="{BB962C8B-B14F-4D97-AF65-F5344CB8AC3E}">
        <p14:creationId xmlns:p14="http://schemas.microsoft.com/office/powerpoint/2010/main" val="1996480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altLang="en-US" smtClean="0"/>
              <a:t>The Abstract</a:t>
            </a:r>
          </a:p>
        </p:txBody>
      </p:sp>
      <p:sp>
        <p:nvSpPr>
          <p:cNvPr id="74755" name="Rectangle 3"/>
          <p:cNvSpPr>
            <a:spLocks noGrp="1" noChangeArrowheads="1"/>
          </p:cNvSpPr>
          <p:nvPr>
            <p:ph type="body" idx="1"/>
          </p:nvPr>
        </p:nvSpPr>
        <p:spPr/>
        <p:txBody>
          <a:bodyPr>
            <a:normAutofit lnSpcReduction="10000"/>
          </a:bodyPr>
          <a:lstStyle/>
          <a:p>
            <a:r>
              <a:rPr lang="en-US" altLang="en-US" dirty="0" smtClean="0"/>
              <a:t>Briefly </a:t>
            </a:r>
            <a:r>
              <a:rPr lang="en-US" altLang="en-US" dirty="0" smtClean="0"/>
              <a:t>summarizes the </a:t>
            </a:r>
            <a:r>
              <a:rPr lang="en-US" altLang="en-US" dirty="0" smtClean="0"/>
              <a:t>paper</a:t>
            </a:r>
          </a:p>
          <a:p>
            <a:r>
              <a:rPr lang="en-US" altLang="en-US" dirty="0" smtClean="0"/>
              <a:t>Tends to be widely read</a:t>
            </a:r>
            <a:endParaRPr lang="en-US" altLang="en-US" dirty="0" smtClean="0"/>
          </a:p>
          <a:p>
            <a:r>
              <a:rPr lang="en-US" altLang="en-US" dirty="0" smtClean="0"/>
              <a:t>Gives editors and peer reviewers their first impression of the paper</a:t>
            </a:r>
          </a:p>
          <a:p>
            <a:pPr eaLnBrk="1" hangingPunct="1"/>
            <a:r>
              <a:rPr lang="en-US" altLang="en-US" dirty="0" smtClean="0"/>
              <a:t>Should </a:t>
            </a:r>
            <a:r>
              <a:rPr lang="en-US" altLang="en-US" dirty="0" smtClean="0"/>
              <a:t>be organized like the paper (for example, in sort of a mini-IMRAD format)</a:t>
            </a:r>
          </a:p>
          <a:p>
            <a:pPr eaLnBrk="1" hangingPunct="1"/>
            <a:r>
              <a:rPr lang="en-US" altLang="en-US" dirty="0" smtClean="0"/>
              <a:t>Some journals have structured abstracts (with standardized headings)</a:t>
            </a:r>
          </a:p>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8689007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p:txBody>
          <a:bodyPr/>
          <a:lstStyle/>
          <a:p>
            <a:r>
              <a:rPr lang="en-US" altLang="en-US" smtClean="0"/>
              <a:t>The Abstract (cont)</a:t>
            </a:r>
          </a:p>
        </p:txBody>
      </p:sp>
      <p:sp>
        <p:nvSpPr>
          <p:cNvPr id="75779" name="Content Placeholder 2"/>
          <p:cNvSpPr>
            <a:spLocks noGrp="1"/>
          </p:cNvSpPr>
          <p:nvPr>
            <p:ph idx="1"/>
          </p:nvPr>
        </p:nvSpPr>
        <p:spPr/>
        <p:txBody>
          <a:bodyPr/>
          <a:lstStyle/>
          <a:p>
            <a:r>
              <a:rPr lang="en-US" altLang="en-US" dirty="0" smtClean="0"/>
              <a:t>Depending on the kind of paper and the journal, may be informative (summarizing the content of the paper) or just indicative (stating the topics included)</a:t>
            </a:r>
          </a:p>
          <a:p>
            <a:r>
              <a:rPr lang="en-US" altLang="en-US" dirty="0" smtClean="0"/>
              <a:t>Should be carefully revised before the paper is submitted</a:t>
            </a:r>
          </a:p>
          <a:p>
            <a:r>
              <a:rPr lang="en-US" altLang="en-US" dirty="0" smtClean="0"/>
              <a:t>Be sure the content is consistent with that in the body of the paper.</a:t>
            </a:r>
          </a:p>
          <a:p>
            <a:endParaRPr lang="en-US" altLang="en-US" dirty="0" smtClean="0"/>
          </a:p>
        </p:txBody>
      </p:sp>
    </p:spTree>
    <p:extLst>
      <p:ext uri="{BB962C8B-B14F-4D97-AF65-F5344CB8AC3E}">
        <p14:creationId xmlns:p14="http://schemas.microsoft.com/office/powerpoint/2010/main" val="978625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3"/>
          <p:cNvSpPr>
            <a:spLocks noGrp="1"/>
          </p:cNvSpPr>
          <p:nvPr>
            <p:ph type="title"/>
          </p:nvPr>
        </p:nvSpPr>
        <p:spPr/>
        <p:txBody>
          <a:bodyPr>
            <a:normAutofit fontScale="90000"/>
          </a:bodyPr>
          <a:lstStyle/>
          <a:p>
            <a:r>
              <a:rPr lang="en-US" altLang="en-US" sz="4000" smtClean="0"/>
              <a:t/>
            </a:r>
            <a:br>
              <a:rPr lang="en-US" altLang="en-US" sz="4000" smtClean="0"/>
            </a:br>
            <a:r>
              <a:rPr lang="en-US" altLang="en-US" sz="4000" smtClean="0"/>
              <a:t>Resources</a:t>
            </a:r>
            <a:br>
              <a:rPr lang="en-US" altLang="en-US" sz="4000" smtClean="0"/>
            </a:br>
            <a:endParaRPr lang="en-US" altLang="en-US" sz="4000" smtClean="0"/>
          </a:p>
        </p:txBody>
      </p:sp>
      <p:sp>
        <p:nvSpPr>
          <p:cNvPr id="76803" name="Subtitle 4"/>
          <p:cNvSpPr>
            <a:spLocks noGrp="1"/>
          </p:cNvSpPr>
          <p:nvPr>
            <p:ph idx="1"/>
          </p:nvPr>
        </p:nvSpPr>
        <p:spPr/>
        <p:txBody>
          <a:bodyPr/>
          <a:lstStyle/>
          <a:p>
            <a:r>
              <a:rPr lang="en-US" altLang="en-US" smtClean="0"/>
              <a:t>“</a:t>
            </a:r>
            <a:r>
              <a:rPr lang="en-US" altLang="en-US" smtClean="0">
                <a:hlinkClick r:id="rId3"/>
              </a:rPr>
              <a:t>Writing the Scientific Abstract</a:t>
            </a:r>
            <a:r>
              <a:rPr lang="en-US" altLang="en-US" smtClean="0"/>
              <a:t>” (presentation by Susan Aiello)</a:t>
            </a:r>
          </a:p>
          <a:p>
            <a:r>
              <a:rPr lang="en-US" altLang="en-US" smtClean="0"/>
              <a:t>“</a:t>
            </a:r>
            <a:r>
              <a:rPr lang="en-US" altLang="en-US" smtClean="0">
                <a:hlinkClick r:id="rId4"/>
              </a:rPr>
              <a:t>Writing Abstracts</a:t>
            </a:r>
            <a:r>
              <a:rPr lang="en-US" altLang="en-US" smtClean="0"/>
              <a:t>” (presentation by Barbara Gastel)</a:t>
            </a:r>
          </a:p>
          <a:p>
            <a:r>
              <a:rPr lang="en-US" altLang="en-US" smtClean="0"/>
              <a:t>Note: For more resources, please search the </a:t>
            </a:r>
            <a:r>
              <a:rPr lang="en-US" altLang="en-US" smtClean="0">
                <a:hlinkClick r:id="rId5"/>
              </a:rPr>
              <a:t>AuthorAID Resource Library</a:t>
            </a:r>
            <a:r>
              <a:rPr lang="en-US" altLang="en-US" smtClean="0"/>
              <a:t>, using the terms “abstract” and “abstracts.”</a:t>
            </a:r>
          </a:p>
        </p:txBody>
      </p:sp>
    </p:spTree>
    <p:extLst>
      <p:ext uri="{BB962C8B-B14F-4D97-AF65-F5344CB8AC3E}">
        <p14:creationId xmlns:p14="http://schemas.microsoft.com/office/powerpoint/2010/main" val="23506542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normAutofit fontScale="85000" lnSpcReduction="20000"/>
          </a:bodyPr>
          <a:lstStyle/>
          <a:p>
            <a:r>
              <a:rPr lang="en-US" altLang="en-US" dirty="0">
                <a:solidFill>
                  <a:srgbClr val="000000"/>
                </a:solidFill>
              </a:rPr>
              <a:t>Look at the instructions to authors that you brought or received. What, if anything, does </a:t>
            </a:r>
            <a:r>
              <a:rPr lang="en-US" altLang="en-US" dirty="0" smtClean="0">
                <a:solidFill>
                  <a:srgbClr val="000000"/>
                </a:solidFill>
              </a:rPr>
              <a:t>it </a:t>
            </a:r>
            <a:r>
              <a:rPr lang="en-US" altLang="en-US" dirty="0">
                <a:solidFill>
                  <a:srgbClr val="000000"/>
                </a:solidFill>
              </a:rPr>
              <a:t>say about </a:t>
            </a:r>
            <a:r>
              <a:rPr lang="en-US" altLang="en-US" dirty="0" smtClean="0">
                <a:solidFill>
                  <a:srgbClr val="000000"/>
                </a:solidFill>
              </a:rPr>
              <a:t>abstracts?</a:t>
            </a:r>
            <a:endParaRPr lang="en-US" altLang="en-US" dirty="0">
              <a:solidFill>
                <a:srgbClr val="000000"/>
              </a:solidFill>
            </a:endParaRPr>
          </a:p>
          <a:p>
            <a:r>
              <a:rPr lang="en-US" altLang="en-US" dirty="0">
                <a:solidFill>
                  <a:srgbClr val="000000"/>
                </a:solidFill>
              </a:rPr>
              <a:t>Look at the </a:t>
            </a:r>
            <a:r>
              <a:rPr lang="en-US" altLang="en-US" dirty="0" smtClean="0">
                <a:solidFill>
                  <a:srgbClr val="000000"/>
                </a:solidFill>
              </a:rPr>
              <a:t>published paper </a:t>
            </a:r>
            <a:r>
              <a:rPr lang="en-US" altLang="en-US" dirty="0">
                <a:solidFill>
                  <a:srgbClr val="000000"/>
                </a:solidFill>
              </a:rPr>
              <a:t>that you brought or received. Does it contain </a:t>
            </a:r>
            <a:r>
              <a:rPr lang="en-US" altLang="en-US" dirty="0" smtClean="0">
                <a:solidFill>
                  <a:srgbClr val="000000"/>
                </a:solidFill>
              </a:rPr>
              <a:t>an abstract? </a:t>
            </a:r>
            <a:r>
              <a:rPr lang="en-US" altLang="en-US" dirty="0">
                <a:solidFill>
                  <a:srgbClr val="000000"/>
                </a:solidFill>
              </a:rPr>
              <a:t>If so, what do you notice about </a:t>
            </a:r>
            <a:r>
              <a:rPr lang="en-US" altLang="en-US" dirty="0" smtClean="0">
                <a:solidFill>
                  <a:srgbClr val="000000"/>
                </a:solidFill>
              </a:rPr>
              <a:t>it?</a:t>
            </a:r>
          </a:p>
          <a:p>
            <a:r>
              <a:rPr lang="en-US" altLang="en-US" dirty="0" smtClean="0">
                <a:solidFill>
                  <a:srgbClr val="000000"/>
                </a:solidFill>
              </a:rPr>
              <a:t>If you brought a draft of a paper, does it contain an abstract? If so, what are some strengths of the abstract, and what might be improved?</a:t>
            </a:r>
          </a:p>
          <a:p>
            <a:r>
              <a:rPr lang="en-US" altLang="en-US" dirty="0" smtClean="0">
                <a:solidFill>
                  <a:srgbClr val="000000"/>
                </a:solidFill>
              </a:rPr>
              <a:t>Please share your observations and thoughts with other members of your small group.</a:t>
            </a:r>
            <a:endParaRPr lang="en-US" altLang="en-US" dirty="0">
              <a:solidFill>
                <a:srgbClr val="000000"/>
              </a:solidFill>
            </a:endParaRPr>
          </a:p>
          <a:p>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7</a:t>
            </a:fld>
            <a:endParaRPr lang="en-US"/>
          </a:p>
        </p:txBody>
      </p:sp>
    </p:spTree>
    <p:extLst>
      <p:ext uri="{BB962C8B-B14F-4D97-AF65-F5344CB8AC3E}">
        <p14:creationId xmlns:p14="http://schemas.microsoft.com/office/powerpoint/2010/main" val="1132863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p:cNvSpPr>
          <p:nvPr>
            <p:ph type="title"/>
          </p:nvPr>
        </p:nvSpPr>
        <p:spPr/>
        <p:txBody>
          <a:bodyPr/>
          <a:lstStyle/>
          <a:p>
            <a:r>
              <a:rPr lang="en-US" altLang="en-US" smtClean="0"/>
              <a:t>Keywords</a:t>
            </a:r>
          </a:p>
        </p:txBody>
      </p:sp>
      <p:sp>
        <p:nvSpPr>
          <p:cNvPr id="3" name="Content Placeholder 2"/>
          <p:cNvSpPr>
            <a:spLocks noGrp="1"/>
          </p:cNvSpPr>
          <p:nvPr>
            <p:ph idx="1"/>
          </p:nvPr>
        </p:nvSpPr>
        <p:spPr/>
        <p:txBody>
          <a:bodyPr/>
          <a:lstStyle/>
          <a:p>
            <a:pPr>
              <a:defRPr/>
            </a:pPr>
            <a:r>
              <a:rPr lang="en-US" dirty="0" smtClean="0"/>
              <a:t>Requested by some journals</a:t>
            </a:r>
          </a:p>
          <a:p>
            <a:pPr>
              <a:defRPr/>
            </a:pPr>
            <a:r>
              <a:rPr lang="en-US" dirty="0" smtClean="0"/>
              <a:t>Indicate the </a:t>
            </a:r>
            <a:r>
              <a:rPr lang="en-US" dirty="0" smtClean="0"/>
              <a:t>subject matter </a:t>
            </a:r>
            <a:r>
              <a:rPr lang="en-US" dirty="0" smtClean="0"/>
              <a:t>of the article</a:t>
            </a:r>
          </a:p>
          <a:p>
            <a:pPr>
              <a:defRPr/>
            </a:pPr>
            <a:r>
              <a:rPr lang="en-US" dirty="0" smtClean="0"/>
              <a:t>Appear below the abstract</a:t>
            </a:r>
          </a:p>
          <a:p>
            <a:pPr>
              <a:defRPr/>
            </a:pPr>
            <a:r>
              <a:rPr lang="en-US" dirty="0" smtClean="0"/>
              <a:t>Can aid in indexing and searching</a:t>
            </a:r>
          </a:p>
          <a:p>
            <a:pPr>
              <a:defRPr/>
            </a:pPr>
            <a:r>
              <a:rPr lang="en-US" dirty="0" smtClean="0"/>
              <a:t>Often helpful to use terms </a:t>
            </a:r>
            <a:r>
              <a:rPr lang="en-US" dirty="0" smtClean="0"/>
              <a:t>from standardized vocabulary lists in your field</a:t>
            </a:r>
          </a:p>
          <a:p>
            <a:pPr>
              <a:defRPr/>
            </a:pPr>
            <a:r>
              <a:rPr lang="en-US" dirty="0" smtClean="0"/>
              <a:t>Commonly shouldn’t be terms in the title</a:t>
            </a:r>
          </a:p>
          <a:p>
            <a:pPr marL="0" indent="0">
              <a:buFontTx/>
              <a:buNone/>
              <a:defRPr/>
            </a:pPr>
            <a:endParaRPr lang="en-US" dirty="0" smtClean="0"/>
          </a:p>
        </p:txBody>
      </p:sp>
    </p:spTree>
    <p:extLst>
      <p:ext uri="{BB962C8B-B14F-4D97-AF65-F5344CB8AC3E}">
        <p14:creationId xmlns:p14="http://schemas.microsoft.com/office/powerpoint/2010/main" val="7939180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lstStyle/>
          <a:p>
            <a:r>
              <a:rPr lang="en-US" altLang="en-US" dirty="0" smtClean="0"/>
              <a:t>Exercise</a:t>
            </a:r>
            <a:endParaRPr lang="en-US" altLang="en-US" dirty="0" smtClean="0"/>
          </a:p>
        </p:txBody>
      </p:sp>
      <p:sp>
        <p:nvSpPr>
          <p:cNvPr id="79875" name="Content Placeholder 2"/>
          <p:cNvSpPr>
            <a:spLocks noGrp="1"/>
          </p:cNvSpPr>
          <p:nvPr>
            <p:ph idx="1"/>
          </p:nvPr>
        </p:nvSpPr>
        <p:spPr/>
        <p:txBody>
          <a:bodyPr>
            <a:normAutofit fontScale="85000" lnSpcReduction="20000"/>
          </a:bodyPr>
          <a:lstStyle/>
          <a:p>
            <a:r>
              <a:rPr lang="en-US" altLang="en-US" dirty="0" smtClean="0">
                <a:solidFill>
                  <a:srgbClr val="000000"/>
                </a:solidFill>
              </a:rPr>
              <a:t>Look at the instructions to authors that you brought or received. What</a:t>
            </a:r>
            <a:r>
              <a:rPr lang="en-US" altLang="en-US" dirty="0" smtClean="0">
                <a:solidFill>
                  <a:srgbClr val="000000"/>
                </a:solidFill>
              </a:rPr>
              <a:t>, if anything, does </a:t>
            </a:r>
            <a:r>
              <a:rPr lang="en-US" altLang="en-US" dirty="0" smtClean="0">
                <a:solidFill>
                  <a:srgbClr val="000000"/>
                </a:solidFill>
              </a:rPr>
              <a:t>it say about keywords?</a:t>
            </a:r>
            <a:endParaRPr lang="en-US" altLang="en-US" dirty="0" smtClean="0">
              <a:solidFill>
                <a:srgbClr val="000000"/>
              </a:solidFill>
            </a:endParaRPr>
          </a:p>
          <a:p>
            <a:r>
              <a:rPr lang="en-US" altLang="en-US" dirty="0" smtClean="0">
                <a:solidFill>
                  <a:srgbClr val="000000"/>
                </a:solidFill>
              </a:rPr>
              <a:t>Look at the published paper that you brought or received. Does it </a:t>
            </a:r>
            <a:r>
              <a:rPr lang="en-US" altLang="en-US" dirty="0" smtClean="0">
                <a:solidFill>
                  <a:srgbClr val="000000"/>
                </a:solidFill>
              </a:rPr>
              <a:t>contain </a:t>
            </a:r>
            <a:r>
              <a:rPr lang="en-US" altLang="en-US" dirty="0" smtClean="0">
                <a:solidFill>
                  <a:srgbClr val="000000"/>
                </a:solidFill>
              </a:rPr>
              <a:t>keywords? </a:t>
            </a:r>
            <a:r>
              <a:rPr lang="en-US" altLang="en-US" dirty="0" smtClean="0">
                <a:solidFill>
                  <a:srgbClr val="000000"/>
                </a:solidFill>
              </a:rPr>
              <a:t>If so, what do you notice about </a:t>
            </a:r>
            <a:r>
              <a:rPr lang="en-US" altLang="en-US" dirty="0" smtClean="0">
                <a:solidFill>
                  <a:srgbClr val="000000"/>
                </a:solidFill>
              </a:rPr>
              <a:t>them?</a:t>
            </a:r>
          </a:p>
          <a:p>
            <a:r>
              <a:rPr lang="en-US" altLang="en-US" dirty="0" smtClean="0">
                <a:solidFill>
                  <a:srgbClr val="000000"/>
                </a:solidFill>
              </a:rPr>
              <a:t>If you brought a draft of a paper, does it have keywords? If so, note strengths and think of potential revisions.</a:t>
            </a:r>
          </a:p>
          <a:p>
            <a:r>
              <a:rPr lang="en-US" altLang="en-US" dirty="0" smtClean="0">
                <a:solidFill>
                  <a:srgbClr val="000000"/>
                </a:solidFill>
              </a:rPr>
              <a:t>Share your observations and thoughts with the rest of your small group.</a:t>
            </a:r>
            <a:endParaRPr lang="en-US" altLang="en-US" dirty="0" smtClean="0">
              <a:solidFill>
                <a:srgbClr val="000000"/>
              </a:solidFill>
            </a:endParaRPr>
          </a:p>
          <a:p>
            <a:endParaRPr lang="en-US" altLang="en-US" dirty="0" smtClean="0"/>
          </a:p>
        </p:txBody>
      </p:sp>
    </p:spTree>
    <p:extLst>
      <p:ext uri="{BB962C8B-B14F-4D97-AF65-F5344CB8AC3E}">
        <p14:creationId xmlns:p14="http://schemas.microsoft.com/office/powerpoint/2010/main" val="3317835094"/>
      </p:ext>
    </p:extLst>
  </p:cSld>
  <p:clrMapOvr>
    <a:masterClrMapping/>
  </p:clrMapOvr>
  <p:timing>
    <p:tnLst>
      <p:par>
        <p:cTn id="1" dur="indefinite" restart="never" nodeType="tmRoot"/>
      </p:par>
    </p:tnLst>
  </p:timing>
</p:sld>
</file>

<file path=ppt/theme/theme1.xml><?xml version="1.0" encoding="utf-8"?>
<a:theme xmlns:a="http://schemas.openxmlformats.org/drawingml/2006/main" name="INASP 2016 Presentation">
  <a:themeElements>
    <a:clrScheme name="Custom 2">
      <a:dk1>
        <a:srgbClr val="333333"/>
      </a:dk1>
      <a:lt1>
        <a:srgbClr val="FFFFFF"/>
      </a:lt1>
      <a:dk2>
        <a:srgbClr val="333333"/>
      </a:dk2>
      <a:lt2>
        <a:srgbClr val="E5E5E5"/>
      </a:lt2>
      <a:accent1>
        <a:srgbClr val="00808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INASP 2016 Presentation</Template>
  <TotalTime>640</TotalTime>
  <Words>1568</Words>
  <Application>Microsoft Office PowerPoint</Application>
  <PresentationFormat>On-screen Show (4:3)</PresentationFormat>
  <Paragraphs>108</Paragraphs>
  <Slides>11</Slides>
  <Notes>10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INASP 2016 Presentation</vt:lpstr>
      <vt:lpstr>Writing an Abstract</vt:lpstr>
      <vt:lpstr>Overview</vt:lpstr>
      <vt:lpstr>The Abstract</vt:lpstr>
      <vt:lpstr>The Abstract</vt:lpstr>
      <vt:lpstr>The Abstract (cont)</vt:lpstr>
      <vt:lpstr> Resources </vt:lpstr>
      <vt:lpstr>Exercise</vt:lpstr>
      <vt:lpstr>Keywords</vt:lpstr>
      <vt:lpstr>Exercise</vt:lpstr>
      <vt:lpstr>In Conclusion</vt:lpstr>
      <vt:lpstr>PowerPoint Presentation</vt:lpstr>
    </vt:vector>
  </TitlesOfParts>
  <Company>INASP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Sian Harris</dc:creator>
  <cp:lastModifiedBy>Barbara Gastel</cp:lastModifiedBy>
  <cp:revision>35</cp:revision>
  <dcterms:created xsi:type="dcterms:W3CDTF">2016-07-21T09:15:55Z</dcterms:created>
  <dcterms:modified xsi:type="dcterms:W3CDTF">2016-09-29T21:27:59Z</dcterms:modified>
</cp:coreProperties>
</file>