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4"/>
  </p:notesMasterIdLst>
  <p:handoutMasterIdLst>
    <p:handoutMasterId r:id="rId15"/>
  </p:handoutMasterIdLst>
  <p:sldIdLst>
    <p:sldId id="256" r:id="rId2"/>
    <p:sldId id="262" r:id="rId3"/>
    <p:sldId id="291" r:id="rId4"/>
    <p:sldId id="292" r:id="rId5"/>
    <p:sldId id="293" r:id="rId6"/>
    <p:sldId id="294" r:id="rId7"/>
    <p:sldId id="295" r:id="rId8"/>
    <p:sldId id="297" r:id="rId9"/>
    <p:sldId id="296" r:id="rId10"/>
    <p:sldId id="298" r:id="rId11"/>
    <p:sldId id="289" r:id="rId12"/>
    <p:sldId id="25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66"/>
    <a:srgbClr val="5784CC"/>
    <a:srgbClr val="1AFFFF"/>
    <a:srgbClr val="FFFFFF"/>
    <a:srgbClr val="E5E5E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04" autoAdjust="0"/>
    <p:restoredTop sz="76225" autoAdjust="0"/>
  </p:normalViewPr>
  <p:slideViewPr>
    <p:cSldViewPr snapToGrid="0" snapToObjects="1">
      <p:cViewPr>
        <p:scale>
          <a:sx n="80" d="100"/>
          <a:sy n="80" d="100"/>
        </p:scale>
        <p:origin x="-2202" y="-3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p:scale>
          <a:sx n="130" d="100"/>
          <a:sy n="130" d="100"/>
        </p:scale>
        <p:origin x="-1446" y="33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3B85EE-53BF-8142-88AE-B1ADA6DC59E8}" type="datetimeFigureOut">
              <a:rPr lang="en-US" smtClean="0"/>
              <a:t>10/2/2016</a:t>
            </a:fld>
            <a:endParaRPr lang="en-US"/>
          </a:p>
        </p:txBody>
      </p:sp>
      <p:sp>
        <p:nvSpPr>
          <p:cNvPr id="4" name="Footer Placeholder 3"/>
          <p:cNvSpPr>
            <a:spLocks noGrp="1"/>
          </p:cNvSpPr>
          <p:nvPr>
            <p:ph type="ftr" sz="quarter" idx="2"/>
          </p:nvPr>
        </p:nvSpPr>
        <p:spPr>
          <a:xfrm>
            <a:off x="0" y="8522211"/>
            <a:ext cx="6313018" cy="495847"/>
          </a:xfrm>
          <a:prstGeom prst="rect">
            <a:avLst/>
          </a:prstGeom>
        </p:spPr>
        <p:txBody>
          <a:bodyPr vert="horz" lIns="91440" tIns="45720" rIns="91440" bIns="45720" rtlCol="0" anchor="b"/>
          <a:lstStyle>
            <a:lvl1pPr algn="l">
              <a:defRPr sz="1200"/>
            </a:lvl1pPr>
          </a:lstStyle>
          <a:p>
            <a:r>
              <a:rPr lang="en-GB" sz="1000" dirty="0" smtClean="0"/>
              <a:t>This </a:t>
            </a:r>
            <a:r>
              <a:rPr lang="en-GB" sz="1000" dirty="0"/>
              <a:t>work is licensed under a Creative Commons Attribution-</a:t>
            </a:r>
            <a:r>
              <a:rPr lang="en-GB" sz="1000" dirty="0" err="1"/>
              <a:t>ShareAlike</a:t>
            </a:r>
            <a:r>
              <a:rPr lang="en-GB" sz="1000" dirty="0"/>
              <a:t> 3.0 </a:t>
            </a:r>
            <a:r>
              <a:rPr lang="en-GB" sz="1000" dirty="0" err="1"/>
              <a:t>Unported</a:t>
            </a:r>
            <a:r>
              <a:rPr lang="en-GB" sz="1000" dirty="0"/>
              <a:t> License</a:t>
            </a:r>
            <a:r>
              <a:rPr lang="en-GB" sz="1000" dirty="0" smtClean="0"/>
              <a:t>.</a:t>
            </a:r>
          </a:p>
          <a:p>
            <a:r>
              <a:rPr lang="en-GB" sz="1000" dirty="0"/>
              <a:t>http://creativecommons.org/licenses/by-sa/3.0</a:t>
            </a:r>
            <a:r>
              <a:rPr lang="en-GB" sz="1000" dirty="0" smtClean="0"/>
              <a:t>/</a:t>
            </a:r>
            <a:endParaRPr lang="en-GB" sz="1000" dirty="0"/>
          </a:p>
        </p:txBody>
      </p:sp>
      <p:sp>
        <p:nvSpPr>
          <p:cNvPr id="5" name="Slide Number Placeholder 4"/>
          <p:cNvSpPr>
            <a:spLocks noGrp="1"/>
          </p:cNvSpPr>
          <p:nvPr>
            <p:ph type="sldNum" sz="quarter" idx="3"/>
          </p:nvPr>
        </p:nvSpPr>
        <p:spPr>
          <a:xfrm>
            <a:off x="6313017" y="8524283"/>
            <a:ext cx="543395" cy="457200"/>
          </a:xfrm>
          <a:prstGeom prst="rect">
            <a:avLst/>
          </a:prstGeom>
        </p:spPr>
        <p:txBody>
          <a:bodyPr vert="horz" lIns="91440" tIns="45720" rIns="91440" bIns="45720" rtlCol="0" anchor="b"/>
          <a:lstStyle>
            <a:lvl1pPr algn="r">
              <a:defRPr sz="1200"/>
            </a:lvl1pPr>
          </a:lstStyle>
          <a:p>
            <a:fld id="{043BA4F4-B25B-A641-B63E-5F84226EF5BC}" type="slidenum">
              <a:rPr lang="en-US" smtClean="0"/>
              <a:t>‹#›</a:t>
            </a:fld>
            <a:endParaRPr lang="en-US" dirty="0"/>
          </a:p>
        </p:txBody>
      </p:sp>
    </p:spTree>
    <p:extLst>
      <p:ext uri="{BB962C8B-B14F-4D97-AF65-F5344CB8AC3E}">
        <p14:creationId xmlns:p14="http://schemas.microsoft.com/office/powerpoint/2010/main" val="22226283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FD8533-B7A0-3247-9F7E-05C10199060A}" type="datetimeFigureOut">
              <a:rPr lang="en-US" smtClean="0"/>
              <a:t>10/2/2016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1" y="8634008"/>
            <a:ext cx="6232549" cy="457200"/>
          </a:xfrm>
          <a:prstGeom prst="rect">
            <a:avLst/>
          </a:prstGeom>
        </p:spPr>
        <p:txBody>
          <a:bodyPr vert="horz" lIns="91440" tIns="45720" rIns="91440" bIns="45720" rtlCol="0" anchor="b"/>
          <a:lstStyle>
            <a:lvl1pPr algn="l">
              <a:defRPr sz="1000" baseline="0"/>
            </a:lvl1pPr>
          </a:lstStyle>
          <a:p>
            <a:r>
              <a:rPr lang="en-GB" dirty="0" smtClean="0"/>
              <a:t>This work is licensed under a Creative Commons Attribution-</a:t>
            </a:r>
            <a:r>
              <a:rPr lang="en-GB" dirty="0" err="1" smtClean="0"/>
              <a:t>ShareAlike</a:t>
            </a:r>
            <a:r>
              <a:rPr lang="en-GB" dirty="0" smtClean="0"/>
              <a:t> 3.0 </a:t>
            </a:r>
            <a:r>
              <a:rPr lang="en-GB" dirty="0" err="1" smtClean="0"/>
              <a:t>Unported</a:t>
            </a:r>
            <a:r>
              <a:rPr lang="en-GB" dirty="0" smtClean="0"/>
              <a:t> License.</a:t>
            </a:r>
          </a:p>
          <a:p>
            <a:r>
              <a:rPr lang="en-GB" dirty="0" smtClean="0"/>
              <a:t>http://creativecommons.org/licenses/by-sa/3.0/</a:t>
            </a:r>
          </a:p>
        </p:txBody>
      </p:sp>
      <p:sp>
        <p:nvSpPr>
          <p:cNvPr id="7" name="Slide Number Placeholder 6"/>
          <p:cNvSpPr>
            <a:spLocks noGrp="1"/>
          </p:cNvSpPr>
          <p:nvPr>
            <p:ph type="sldNum" sz="quarter" idx="5"/>
          </p:nvPr>
        </p:nvSpPr>
        <p:spPr>
          <a:xfrm>
            <a:off x="6232549" y="8641323"/>
            <a:ext cx="623863" cy="457200"/>
          </a:xfrm>
          <a:prstGeom prst="rect">
            <a:avLst/>
          </a:prstGeom>
        </p:spPr>
        <p:txBody>
          <a:bodyPr vert="horz" lIns="91440" tIns="45720" rIns="91440" bIns="45720" rtlCol="0" anchor="b"/>
          <a:lstStyle>
            <a:lvl1pPr algn="r">
              <a:defRPr sz="1200"/>
            </a:lvl1pPr>
          </a:lstStyle>
          <a:p>
            <a:fld id="{C623B231-3D70-2A4C-A0C2-A57463CF59EC}" type="slidenum">
              <a:rPr lang="en-US" smtClean="0"/>
              <a:t>‹#›</a:t>
            </a:fld>
            <a:endParaRPr lang="en-US" dirty="0"/>
          </a:p>
        </p:txBody>
      </p:sp>
    </p:spTree>
    <p:extLst>
      <p:ext uri="{BB962C8B-B14F-4D97-AF65-F5344CB8AC3E}">
        <p14:creationId xmlns:p14="http://schemas.microsoft.com/office/powerpoint/2010/main" val="29638227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creativecommons.org/licenses/by-sa/4.0/"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Suggestions:</a:t>
            </a:r>
          </a:p>
          <a:p>
            <a:r>
              <a:rPr lang="en-US" dirty="0" smtClean="0"/>
              <a:t>- Note the topics that the module will address.</a:t>
            </a:r>
          </a:p>
          <a:p>
            <a:r>
              <a:rPr lang="en-US" dirty="0" smtClean="0"/>
              <a:t>- Note the module’s aim. (Feel free, of course, to frame it in the way that the group is likely to find most relevant.)</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2</a:t>
            </a:fld>
            <a:endParaRPr lang="en-US" dirty="0"/>
          </a:p>
        </p:txBody>
      </p:sp>
    </p:spTree>
    <p:extLst>
      <p:ext uri="{BB962C8B-B14F-4D97-AF65-F5344CB8AC3E}">
        <p14:creationId xmlns:p14="http://schemas.microsoft.com/office/powerpoint/2010/main" val="3573402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Tx/>
              <a:buNone/>
            </a:pPr>
            <a:endParaRPr lang="en-US" dirty="0" smtClean="0"/>
          </a:p>
          <a:p>
            <a:pPr marL="171450" lvl="0" indent="-171450">
              <a:buFont typeface="Arial" panose="020B0604020202020204" pitchFamily="34" charset="0"/>
              <a:buChar char="•"/>
            </a:pPr>
            <a:r>
              <a:rPr lang="en-US" dirty="0" smtClean="0"/>
              <a:t>If time permits, include a question-and-answer session before ending.</a:t>
            </a:r>
          </a:p>
          <a:p>
            <a:pPr marL="171450" lvl="0" indent="-171450">
              <a:buFont typeface="Arial" panose="020B0604020202020204" pitchFamily="34" charset="0"/>
              <a:buChar char="•"/>
            </a:pPr>
            <a:r>
              <a:rPr lang="en-US" dirty="0" smtClean="0"/>
              <a:t>Perhaps do one or both of the following:</a:t>
            </a:r>
          </a:p>
          <a:p>
            <a:pPr marL="628650" lvl="1" indent="-171450">
              <a:buFont typeface="Arial" panose="020B0604020202020204" pitchFamily="34" charset="0"/>
              <a:buChar char="•"/>
            </a:pPr>
            <a:r>
              <a:rPr lang="en-US" dirty="0" smtClean="0"/>
              <a:t>Have participants note points to remember.</a:t>
            </a:r>
          </a:p>
          <a:p>
            <a:pPr marL="628650" lvl="1" indent="-171450">
              <a:buFont typeface="Arial" panose="020B0604020202020204" pitchFamily="34" charset="0"/>
              <a:buChar char="•"/>
            </a:pPr>
            <a:r>
              <a:rPr lang="en-US" dirty="0" smtClean="0"/>
              <a:t>Summarize the session.</a:t>
            </a:r>
          </a:p>
          <a:p>
            <a:pPr marL="171450" lvl="0" indent="-171450">
              <a:buFont typeface="Arial" panose="020B0604020202020204" pitchFamily="34" charset="0"/>
              <a:buChar char="•"/>
            </a:pPr>
            <a:r>
              <a:rPr lang="en-US" dirty="0" smtClean="0"/>
              <a:t>If the workshop or course will include later modules, note the topic of the next module. Perhaps also note more generally what will follow.</a:t>
            </a:r>
          </a:p>
          <a:p>
            <a:pPr marL="171450" lvl="0" indent="-171450">
              <a:buFont typeface="Arial" panose="020B0604020202020204" pitchFamily="34" charset="0"/>
              <a:buChar char="•"/>
            </a:pPr>
            <a:r>
              <a:rPr lang="en-US" dirty="0" smtClean="0"/>
              <a:t>Perhaps encourage group members to share points from this session with others.</a:t>
            </a:r>
          </a:p>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11</a:t>
            </a:fld>
            <a:endParaRPr lang="en-US" dirty="0"/>
          </a:p>
        </p:txBody>
      </p:sp>
    </p:spTree>
    <p:extLst>
      <p:ext uri="{BB962C8B-B14F-4D97-AF65-F5344CB8AC3E}">
        <p14:creationId xmlns:p14="http://schemas.microsoft.com/office/powerpoint/2010/main" val="35410092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mn-lt"/>
                <a:ea typeface="+mn-ea"/>
                <a:cs typeface="+mn-cs"/>
              </a:rPr>
              <a:t>You are free to:</a:t>
            </a:r>
            <a:endParaRPr lang="en-GB" sz="12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Share</a:t>
            </a:r>
            <a:r>
              <a:rPr lang="en-GB" sz="1200" kern="1200" dirty="0" smtClean="0">
                <a:solidFill>
                  <a:schemeClr val="tx1"/>
                </a:solidFill>
                <a:effectLst/>
                <a:latin typeface="+mn-lt"/>
                <a:ea typeface="+mn-ea"/>
                <a:cs typeface="+mn-cs"/>
              </a:rPr>
              <a:t> — copy and redistribute the material in any medium or format </a:t>
            </a:r>
          </a:p>
          <a:p>
            <a:pPr lvl="0"/>
            <a:r>
              <a:rPr lang="en-GB" sz="1200" b="1" kern="1200" dirty="0" smtClean="0">
                <a:solidFill>
                  <a:schemeClr val="tx1"/>
                </a:solidFill>
                <a:effectLst/>
                <a:latin typeface="+mn-lt"/>
                <a:ea typeface="+mn-ea"/>
                <a:cs typeface="+mn-cs"/>
              </a:rPr>
              <a:t>Adapt</a:t>
            </a:r>
            <a:r>
              <a:rPr lang="en-GB" sz="1200" kern="1200" dirty="0" smtClean="0">
                <a:solidFill>
                  <a:schemeClr val="tx1"/>
                </a:solidFill>
                <a:effectLst/>
                <a:latin typeface="+mn-lt"/>
                <a:ea typeface="+mn-ea"/>
                <a:cs typeface="+mn-cs"/>
              </a:rPr>
              <a:t> — remix, transform, and build upon the material for any purpose, even commercially. </a:t>
            </a:r>
          </a:p>
          <a:p>
            <a:pPr lvl="0"/>
            <a:r>
              <a:rPr lang="en-GB" sz="1200" kern="1200" dirty="0" smtClean="0">
                <a:solidFill>
                  <a:schemeClr val="tx1"/>
                </a:solidFill>
                <a:effectLst/>
                <a:latin typeface="+mn-lt"/>
                <a:ea typeface="+mn-ea"/>
                <a:cs typeface="+mn-cs"/>
              </a:rPr>
              <a:t>The licensor cannot revoke these freedoms as long as you follow the license terms.</a:t>
            </a:r>
          </a:p>
          <a:p>
            <a:r>
              <a:rPr lang="en-GB" sz="1200" b="1" kern="1200" dirty="0" smtClean="0">
                <a:solidFill>
                  <a:schemeClr val="tx1"/>
                </a:solidFill>
                <a:effectLst/>
                <a:latin typeface="+mn-lt"/>
                <a:ea typeface="+mn-ea"/>
                <a:cs typeface="+mn-cs"/>
              </a:rPr>
              <a:t>Under the following terms:</a:t>
            </a:r>
            <a:endParaRPr lang="en-GB" sz="12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Attribution</a:t>
            </a:r>
            <a:r>
              <a:rPr lang="en-GB" sz="1200" kern="1200" dirty="0" smtClean="0">
                <a:solidFill>
                  <a:schemeClr val="tx1"/>
                </a:solidFill>
                <a:effectLst/>
                <a:latin typeface="+mn-lt"/>
                <a:ea typeface="+mn-ea"/>
                <a:cs typeface="+mn-cs"/>
              </a:rPr>
              <a:t> — You must give </a:t>
            </a:r>
            <a:r>
              <a:rPr lang="en-GB" sz="1200" kern="1200" dirty="0" smtClean="0">
                <a:solidFill>
                  <a:schemeClr val="tx1"/>
                </a:solidFill>
                <a:effectLst/>
                <a:latin typeface="+mn-lt"/>
                <a:ea typeface="+mn-ea"/>
                <a:cs typeface="+mn-cs"/>
                <a:hlinkClick r:id="rId3"/>
              </a:rPr>
              <a:t>appropriate credit</a:t>
            </a:r>
            <a:r>
              <a:rPr lang="en-GB" sz="1200" kern="1200" dirty="0" smtClean="0">
                <a:solidFill>
                  <a:schemeClr val="tx1"/>
                </a:solidFill>
                <a:effectLst/>
                <a:latin typeface="+mn-lt"/>
                <a:ea typeface="+mn-ea"/>
                <a:cs typeface="+mn-cs"/>
              </a:rPr>
              <a:t>, provide a link to the license, and </a:t>
            </a:r>
            <a:r>
              <a:rPr lang="en-GB" sz="1200" kern="1200" dirty="0" smtClean="0">
                <a:solidFill>
                  <a:schemeClr val="tx1"/>
                </a:solidFill>
                <a:effectLst/>
                <a:latin typeface="+mn-lt"/>
                <a:ea typeface="+mn-ea"/>
                <a:cs typeface="+mn-cs"/>
                <a:hlinkClick r:id="rId3"/>
              </a:rPr>
              <a:t>indicate if changes were made</a:t>
            </a:r>
            <a:r>
              <a:rPr lang="en-GB" sz="1200" kern="1200" dirty="0" smtClean="0">
                <a:solidFill>
                  <a:schemeClr val="tx1"/>
                </a:solidFill>
                <a:effectLst/>
                <a:latin typeface="+mn-lt"/>
                <a:ea typeface="+mn-ea"/>
                <a:cs typeface="+mn-cs"/>
              </a:rPr>
              <a:t>. You may do so in any reasonable manner, but not in any way that suggests the licensor endorses you or your use. </a:t>
            </a:r>
          </a:p>
          <a:p>
            <a:pPr lvl="0"/>
            <a:r>
              <a:rPr lang="en-GB" sz="1200" b="1" kern="1200" dirty="0" err="1" smtClean="0">
                <a:solidFill>
                  <a:schemeClr val="tx1"/>
                </a:solidFill>
                <a:effectLst/>
                <a:latin typeface="+mn-lt"/>
                <a:ea typeface="+mn-ea"/>
                <a:cs typeface="+mn-cs"/>
              </a:rPr>
              <a:t>ShareAlike</a:t>
            </a:r>
            <a:r>
              <a:rPr lang="en-GB" sz="1200" kern="1200" dirty="0" smtClean="0">
                <a:solidFill>
                  <a:schemeClr val="tx1"/>
                </a:solidFill>
                <a:effectLst/>
                <a:latin typeface="+mn-lt"/>
                <a:ea typeface="+mn-ea"/>
                <a:cs typeface="+mn-cs"/>
              </a:rPr>
              <a:t> — If you remix, transform, or build upon the material, you must distribute your contributions under the </a:t>
            </a:r>
            <a:r>
              <a:rPr lang="en-GB" sz="1200" kern="1200" dirty="0" smtClean="0">
                <a:solidFill>
                  <a:schemeClr val="tx1"/>
                </a:solidFill>
                <a:effectLst/>
                <a:latin typeface="+mn-lt"/>
                <a:ea typeface="+mn-ea"/>
                <a:cs typeface="+mn-cs"/>
                <a:hlinkClick r:id="rId3"/>
              </a:rPr>
              <a:t>same license</a:t>
            </a:r>
            <a:r>
              <a:rPr lang="en-GB" sz="1200" kern="1200" dirty="0" smtClean="0">
                <a:solidFill>
                  <a:schemeClr val="tx1"/>
                </a:solidFill>
                <a:effectLst/>
                <a:latin typeface="+mn-lt"/>
                <a:ea typeface="+mn-ea"/>
                <a:cs typeface="+mn-cs"/>
              </a:rPr>
              <a:t> as the original. </a:t>
            </a:r>
          </a:p>
          <a:p>
            <a:pPr lvl="0"/>
            <a:r>
              <a:rPr lang="en-GB" sz="1200" b="1" kern="1200" dirty="0" smtClean="0">
                <a:solidFill>
                  <a:schemeClr val="tx1"/>
                </a:solidFill>
                <a:effectLst/>
                <a:latin typeface="+mn-lt"/>
                <a:ea typeface="+mn-ea"/>
                <a:cs typeface="+mn-cs"/>
              </a:rPr>
              <a:t>No additional restrictions</a:t>
            </a:r>
            <a:r>
              <a:rPr lang="en-GB" sz="1200" kern="1200" dirty="0" smtClean="0">
                <a:solidFill>
                  <a:schemeClr val="tx1"/>
                </a:solidFill>
                <a:effectLst/>
                <a:latin typeface="+mn-lt"/>
                <a:ea typeface="+mn-ea"/>
                <a:cs typeface="+mn-cs"/>
              </a:rPr>
              <a:t> — You may not apply legal terms or </a:t>
            </a:r>
            <a:r>
              <a:rPr lang="en-GB" sz="1200" kern="1200" dirty="0" smtClean="0">
                <a:solidFill>
                  <a:schemeClr val="tx1"/>
                </a:solidFill>
                <a:effectLst/>
                <a:latin typeface="+mn-lt"/>
                <a:ea typeface="+mn-ea"/>
                <a:cs typeface="+mn-cs"/>
                <a:hlinkClick r:id="rId3"/>
              </a:rPr>
              <a:t>technological measures</a:t>
            </a:r>
            <a:r>
              <a:rPr lang="en-GB" sz="1200" kern="1200" dirty="0" smtClean="0">
                <a:solidFill>
                  <a:schemeClr val="tx1"/>
                </a:solidFill>
                <a:effectLst/>
                <a:latin typeface="+mn-lt"/>
                <a:ea typeface="+mn-ea"/>
                <a:cs typeface="+mn-cs"/>
              </a:rPr>
              <a:t> that legally restrict others from doing anything the license permits. </a:t>
            </a:r>
          </a:p>
          <a:p>
            <a:r>
              <a:rPr lang="en-GB" sz="1200" b="1" kern="1200" dirty="0" smtClean="0">
                <a:solidFill>
                  <a:schemeClr val="tx1"/>
                </a:solidFill>
                <a:effectLst/>
                <a:latin typeface="+mn-lt"/>
                <a:ea typeface="+mn-ea"/>
                <a:cs typeface="+mn-cs"/>
              </a:rPr>
              <a:t>Notices: </a:t>
            </a:r>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You do not have to comply with the license for elements of the material in the public domain or where your use is permitted by an applicable </a:t>
            </a:r>
            <a:r>
              <a:rPr lang="en-GB" sz="1200" kern="1200" dirty="0" smtClean="0">
                <a:solidFill>
                  <a:schemeClr val="tx1"/>
                </a:solidFill>
                <a:effectLst/>
                <a:latin typeface="+mn-lt"/>
                <a:ea typeface="+mn-ea"/>
                <a:cs typeface="+mn-cs"/>
                <a:hlinkClick r:id="rId3"/>
              </a:rPr>
              <a:t>exception or limitation</a:t>
            </a:r>
            <a:r>
              <a:rPr lang="en-GB" sz="1200" kern="1200" dirty="0" smtClean="0">
                <a:solidFill>
                  <a:schemeClr val="tx1"/>
                </a:solidFill>
                <a:effectLst/>
                <a:latin typeface="+mn-lt"/>
                <a:ea typeface="+mn-ea"/>
                <a:cs typeface="+mn-cs"/>
              </a:rPr>
              <a:t>. </a:t>
            </a:r>
          </a:p>
          <a:p>
            <a:pPr lvl="0"/>
            <a:r>
              <a:rPr lang="en-GB" sz="1200" kern="1200" dirty="0" smtClean="0">
                <a:solidFill>
                  <a:schemeClr val="tx1"/>
                </a:solidFill>
                <a:effectLst/>
                <a:latin typeface="+mn-lt"/>
                <a:ea typeface="+mn-ea"/>
                <a:cs typeface="+mn-cs"/>
              </a:rPr>
              <a:t>No warranties are given. The license may not give you all of the permissions necessary for your intended use. For example, other rights such as </a:t>
            </a:r>
            <a:r>
              <a:rPr lang="en-GB" sz="1200" kern="1200" dirty="0" smtClean="0">
                <a:solidFill>
                  <a:schemeClr val="tx1"/>
                </a:solidFill>
                <a:effectLst/>
                <a:latin typeface="+mn-lt"/>
                <a:ea typeface="+mn-ea"/>
                <a:cs typeface="+mn-cs"/>
                <a:hlinkClick r:id="rId3"/>
              </a:rPr>
              <a:t>publicity, privacy, or moral rights</a:t>
            </a:r>
            <a:r>
              <a:rPr lang="en-GB" sz="1200" kern="1200" dirty="0" smtClean="0">
                <a:solidFill>
                  <a:schemeClr val="tx1"/>
                </a:solidFill>
                <a:effectLst/>
                <a:latin typeface="+mn-lt"/>
                <a:ea typeface="+mn-ea"/>
                <a:cs typeface="+mn-cs"/>
              </a:rPr>
              <a:t> may limit how you use the material. </a:t>
            </a:r>
          </a:p>
          <a:p>
            <a:endParaRPr lang="en-GB" dirty="0" smtClean="0"/>
          </a:p>
          <a:p>
            <a:r>
              <a:rPr lang="en-GB" dirty="0" smtClean="0"/>
              <a:t>https://creativecommons.org/licenses/by-sa/4.0/</a:t>
            </a:r>
          </a:p>
        </p:txBody>
      </p:sp>
      <p:sp>
        <p:nvSpPr>
          <p:cNvPr id="4" name="Slide Number Placeholder 3"/>
          <p:cNvSpPr>
            <a:spLocks noGrp="1"/>
          </p:cNvSpPr>
          <p:nvPr>
            <p:ph type="sldNum" sz="quarter" idx="10"/>
          </p:nvPr>
        </p:nvSpPr>
        <p:spPr/>
        <p:txBody>
          <a:bodyPr/>
          <a:lstStyle/>
          <a:p>
            <a:fld id="{C623B231-3D70-2A4C-A0C2-A57463CF59EC}" type="slidenum">
              <a:rPr lang="en-US" smtClean="0"/>
              <a:t>12</a:t>
            </a:fld>
            <a:endParaRPr lang="en-US"/>
          </a:p>
        </p:txBody>
      </p:sp>
    </p:spTree>
    <p:extLst>
      <p:ext uri="{BB962C8B-B14F-4D97-AF65-F5344CB8AC3E}">
        <p14:creationId xmlns:p14="http://schemas.microsoft.com/office/powerpoint/2010/main" val="3472070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Note that although the importance of the research may be obvious to the author, it might not be obvious to readers—and that therefore an introduction needs to provide context.</a:t>
            </a:r>
          </a:p>
          <a:p>
            <a:pPr marL="171450" indent="-171450">
              <a:buFont typeface="Arial" panose="020B0604020202020204" pitchFamily="34" charset="0"/>
              <a:buChar char="•"/>
            </a:pPr>
            <a:r>
              <a:rPr lang="en-US" dirty="0" smtClean="0"/>
              <a:t>Emphasize the importance of making clear by the end of the introduction what the researchers were trying to find out.</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3</a:t>
            </a:fld>
            <a:endParaRPr lang="en-US" dirty="0"/>
          </a:p>
        </p:txBody>
      </p:sp>
    </p:spTree>
    <p:extLst>
      <p:ext uri="{BB962C8B-B14F-4D97-AF65-F5344CB8AC3E}">
        <p14:creationId xmlns:p14="http://schemas.microsoft.com/office/powerpoint/2010/main" val="2963174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Perhaps mention that articles in the social sciences often have relatively long introductions.</a:t>
            </a:r>
          </a:p>
          <a:p>
            <a:pPr marL="171450" indent="-171450">
              <a:buFont typeface="Arial" panose="020B0604020202020204" pitchFamily="34" charset="0"/>
              <a:buChar char="•"/>
            </a:pPr>
            <a:r>
              <a:rPr lang="en-US" dirty="0" smtClean="0"/>
              <a:t>Ask participants whether introductions to articles in their research fields tend to have short or long introductions. One option is to informally survey the group in this regard. Another option is to have the participants discuss the question in pairs or small groups.</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4</a:t>
            </a:fld>
            <a:endParaRPr lang="en-US" dirty="0"/>
          </a:p>
        </p:txBody>
      </p:sp>
    </p:spTree>
    <p:extLst>
      <p:ext uri="{BB962C8B-B14F-4D97-AF65-F5344CB8AC3E}">
        <p14:creationId xmlns:p14="http://schemas.microsoft.com/office/powerpoint/2010/main" val="3095379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Now is a good time to re-emphasize choosing one’s target journal before starting to write.  Knowing one’s target journal helps in identifying the audience and thus in gearing the introduction appropriately.</a:t>
            </a:r>
          </a:p>
          <a:p>
            <a:pPr marL="171450" indent="-171450">
              <a:buFont typeface="Arial" panose="020B0604020202020204" pitchFamily="34" charset="0"/>
              <a:buChar char="•"/>
            </a:pPr>
            <a:r>
              <a:rPr lang="en-US" dirty="0" smtClean="0"/>
              <a:t>Perhaps note that keeping the audience in mind may be especially important in reporting interdisciplinary research. The introduction may need to be geared quite differently depending on whether the research is being reported in a journal in one of the fields, a journal in another of the fields, or a journal that spans the fields and perhaps some other fields too.</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5</a:t>
            </a:fld>
            <a:endParaRPr lang="en-US" dirty="0"/>
          </a:p>
        </p:txBody>
      </p:sp>
    </p:spTree>
    <p:extLst>
      <p:ext uri="{BB962C8B-B14F-4D97-AF65-F5344CB8AC3E}">
        <p14:creationId xmlns:p14="http://schemas.microsoft.com/office/powerpoint/2010/main" val="3459820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Note the structure indicated on the slide.</a:t>
            </a:r>
          </a:p>
          <a:p>
            <a:pPr marL="171450" indent="-171450">
              <a:buFont typeface="Arial" panose="020B0604020202020204" pitchFamily="34" charset="0"/>
              <a:buChar char="•"/>
            </a:pPr>
            <a:r>
              <a:rPr lang="en-US" dirty="0" smtClean="0"/>
              <a:t>If possible, show one or more examples of introductions that have this structure.</a:t>
            </a:r>
          </a:p>
          <a:p>
            <a:pPr marL="171450" indent="-171450">
              <a:buFont typeface="Arial" panose="020B0604020202020204" pitchFamily="34" charset="0"/>
              <a:buChar char="•"/>
            </a:pPr>
            <a:r>
              <a:rPr lang="en-US" dirty="0" smtClean="0"/>
              <a:t>Mention that sometimes variants of this structure are used. Perhaps show an introduction in a variant of this structure.</a:t>
            </a:r>
          </a:p>
          <a:p>
            <a:pPr marL="171450" indent="-171450">
              <a:buFont typeface="Arial" panose="020B0604020202020204" pitchFamily="34" charset="0"/>
              <a:buChar char="•"/>
            </a:pPr>
            <a:r>
              <a:rPr lang="en-US" dirty="0" smtClean="0"/>
              <a:t>Emphasize the importance of making clear in the introduction what knowledge gap the current research is intended to fill.</a:t>
            </a:r>
          </a:p>
          <a:p>
            <a:pPr marL="171450" indent="-171450">
              <a:buFont typeface="Arial" panose="020B0604020202020204" pitchFamily="34" charset="0"/>
              <a:buChar char="•"/>
            </a:pPr>
            <a:r>
              <a:rPr lang="en-US" dirty="0" smtClean="0"/>
              <a:t>Note that in some journals but not others, the main findings are stated at the end of the introduction. Perhaps ask participants what seems to be the norm in that regard in their fields.</a:t>
            </a:r>
          </a:p>
          <a:p>
            <a:pPr marL="171450" indent="-171450">
              <a:buFont typeface="Arial" panose="020B0604020202020204" pitchFamily="34" charset="0"/>
              <a:buChar char="•"/>
            </a:pPr>
            <a:r>
              <a:rPr lang="en-US" dirty="0" smtClean="0"/>
              <a:t>Note that the introduction typically cites references, both in presenting background information and in discussing previous research.</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6</a:t>
            </a:fld>
            <a:endParaRPr lang="en-US" dirty="0"/>
          </a:p>
        </p:txBody>
      </p:sp>
    </p:spTree>
    <p:extLst>
      <p:ext uri="{BB962C8B-B14F-4D97-AF65-F5344CB8AC3E}">
        <p14:creationId xmlns:p14="http://schemas.microsoft.com/office/powerpoint/2010/main" val="22438097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The top part of the hourglass is the introduction, which, as noted, is funnel-shaped: beginning broad (with general context), then narrowing down somewhat (to research related to the current research), and then focusing narrowly on the current research.</a:t>
            </a:r>
          </a:p>
          <a:p>
            <a:pPr marL="171450" indent="-171450">
              <a:buFont typeface="Arial" panose="020B0604020202020204" pitchFamily="34" charset="0"/>
              <a:buChar char="•"/>
            </a:pPr>
            <a:r>
              <a:rPr lang="en-US" dirty="0" smtClean="0"/>
              <a:t>The narrow middle of the hourglass consists of the methods and results sections, both of which focus narrowly on the current research.</a:t>
            </a:r>
          </a:p>
          <a:p>
            <a:pPr marL="171450" indent="-171450">
              <a:buFont typeface="Arial" panose="020B0604020202020204" pitchFamily="34" charset="0"/>
              <a:buChar char="•"/>
            </a:pPr>
            <a:r>
              <a:rPr lang="en-US" dirty="0" smtClean="0"/>
              <a:t>The lower part of the hourglass is the discussion, which generally is like an inverted funnel, starting narrow (by focusing on the current research), then broadening somewhat (by relating the current research to previous research), and ending broadly (for example, by noting overall implications of the research).</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7</a:t>
            </a:fld>
            <a:endParaRPr lang="en-US" dirty="0"/>
          </a:p>
        </p:txBody>
      </p:sp>
    </p:spTree>
    <p:extLst>
      <p:ext uri="{BB962C8B-B14F-4D97-AF65-F5344CB8AC3E}">
        <p14:creationId xmlns:p14="http://schemas.microsoft.com/office/powerpoint/2010/main" val="1311719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Reinforce the point that the sections of a journal article can be drafted in any order.</a:t>
            </a:r>
          </a:p>
          <a:p>
            <a:pPr marL="171450" indent="-171450">
              <a:buFont typeface="Arial" panose="020B0604020202020204" pitchFamily="34" charset="0"/>
              <a:buChar char="•"/>
            </a:pPr>
            <a:r>
              <a:rPr lang="en-US" dirty="0" smtClean="0"/>
              <a:t>Emphasize the need for revision, both to ensure the quality of each section and to ensure that the paper as a whole is cohesive.</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8</a:t>
            </a:fld>
            <a:endParaRPr lang="en-US" dirty="0"/>
          </a:p>
        </p:txBody>
      </p:sp>
    </p:spTree>
    <p:extLst>
      <p:ext uri="{BB962C8B-B14F-4D97-AF65-F5344CB8AC3E}">
        <p14:creationId xmlns:p14="http://schemas.microsoft.com/office/powerpoint/2010/main" val="29501483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Have the participants do this exercise in small groups.</a:t>
            </a:r>
          </a:p>
          <a:p>
            <a:pPr marL="171450" indent="-171450">
              <a:buFont typeface="Arial" panose="020B0604020202020204" pitchFamily="34" charset="0"/>
              <a:buChar char="•"/>
            </a:pPr>
            <a:r>
              <a:rPr lang="en-US" dirty="0" smtClean="0"/>
              <a:t>Then bring the full group together for discussion.</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9</a:t>
            </a:fld>
            <a:endParaRPr lang="en-US" dirty="0"/>
          </a:p>
        </p:txBody>
      </p:sp>
    </p:spTree>
    <p:extLst>
      <p:ext uri="{BB962C8B-B14F-4D97-AF65-F5344CB8AC3E}">
        <p14:creationId xmlns:p14="http://schemas.microsoft.com/office/powerpoint/2010/main" val="42884868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If most or all of the participants have brought drafts of their introductions, do this exercise. </a:t>
            </a:r>
          </a:p>
          <a:p>
            <a:pPr marL="171450" indent="-171450">
              <a:buFont typeface="Arial" panose="020B0604020202020204" pitchFamily="34" charset="0"/>
              <a:buChar char="•"/>
            </a:pPr>
            <a:r>
              <a:rPr lang="en-US" dirty="0" smtClean="0"/>
              <a:t>Another option is to have participants draft their introductions after this module and then do this exercise at a later session.</a:t>
            </a:r>
          </a:p>
          <a:p>
            <a:pPr marL="171450" indent="-171450">
              <a:buFont typeface="Arial" panose="020B0604020202020204" pitchFamily="34" charset="0"/>
              <a:buChar char="•"/>
            </a:pPr>
            <a:r>
              <a:rPr lang="en-US" dirty="0" smtClean="0"/>
              <a:t>This exercise is well suited for groups of about three or four members.</a:t>
            </a:r>
          </a:p>
          <a:p>
            <a:pPr marL="171450" indent="-171450">
              <a:buFont typeface="Arial" panose="020B0604020202020204" pitchFamily="34" charset="0"/>
              <a:buChar char="•"/>
            </a:pPr>
            <a:r>
              <a:rPr lang="en-US" dirty="0" smtClean="0"/>
              <a:t>If feasible, have the full group come together for discussion at the end of this exercise. One option is to proceed as follows: (1) Have participants note some strengths that they observed in other group members’ introductions (example: “She made very clear what gap this research was intended to fill”). (2) Have participants wishing to do so identify some helpful guidance that they received during the exercise (example: “I now realize that, given my target audience, I should define more of the terms in my introduction.”).  (3) Answer any questions, either along the way or at the end.</a:t>
            </a:r>
          </a:p>
          <a:p>
            <a:pPr marL="171450" indent="-171450">
              <a:buFont typeface="Arial" panose="020B0604020202020204" pitchFamily="34" charset="0"/>
              <a:buChar char="•"/>
            </a:pPr>
            <a:r>
              <a:rPr lang="en-US" dirty="0" smtClean="0"/>
              <a:t>If this session will be the first one in which participants provide feedback on each other’s drafts, perhaps precede this exercise with some discussion of giving feedback. Suggestions for giving feedback appear at http://www.authoraid.info/en/news/details/1058/, http://www.authoraid.info/en/news/details/649/, and http://www.authoraid.info/en/news/details/302/. Also, suggestions for receiving feedback appear at http://www.authoraid.info/en/news/details/1059/. Of course, some facilitators might need to adapt the advice on giving feedback to the cultural context.</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10</a:t>
            </a:fld>
            <a:endParaRPr lang="en-US" dirty="0"/>
          </a:p>
        </p:txBody>
      </p:sp>
    </p:spTree>
    <p:extLst>
      <p:ext uri="{BB962C8B-B14F-4D97-AF65-F5344CB8AC3E}">
        <p14:creationId xmlns:p14="http://schemas.microsoft.com/office/powerpoint/2010/main" val="3119364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hyperlink" Target="http://www.amamanualofstyle.com/" TargetMode="External"/><Relationship Id="rId2" Type="http://schemas.openxmlformats.org/officeDocument/2006/relationships/hyperlink" Target="http://www.councilscienceeditors.org/publications/scientific-style-and-format/" TargetMode="External"/><Relationship Id="rId1" Type="http://schemas.openxmlformats.org/officeDocument/2006/relationships/slideMaster" Target="../slideMasters/slideMaster1.xml"/><Relationship Id="rId5" Type="http://schemas.openxmlformats.org/officeDocument/2006/relationships/hyperlink" Target="http://pubs.acs.org/page/books/styleguide/index.html" TargetMode="External"/><Relationship Id="rId4" Type="http://schemas.openxmlformats.org/officeDocument/2006/relationships/hyperlink" Target="http://www.apastyle.org/" TargetMode="Externa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nap.edu/catalog.php?record_id=12192"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a:solidFill>
                  <a:srgbClr val="5784CC"/>
                </a:solidFill>
              </a:defRPr>
            </a:lvl1pPr>
          </a:lstStyle>
          <a:p>
            <a:r>
              <a:rPr lang="en-US" dirty="0" smtClean="0"/>
              <a:t>Approaching a Writing Project</a:t>
            </a:r>
            <a:endParaRPr lang="en-US" dirty="0"/>
          </a:p>
        </p:txBody>
      </p:sp>
      <p:sp>
        <p:nvSpPr>
          <p:cNvPr id="3" name="Subtitle 2"/>
          <p:cNvSpPr>
            <a:spLocks noGrp="1"/>
          </p:cNvSpPr>
          <p:nvPr>
            <p:ph type="subTitle" idx="1" hasCustomPrompt="1"/>
          </p:nvPr>
        </p:nvSpPr>
        <p:spPr>
          <a:xfrm>
            <a:off x="1371600" y="3886200"/>
            <a:ext cx="6400800" cy="1752600"/>
          </a:xfrm>
        </p:spPr>
        <p:txBody>
          <a:bodyPr>
            <a:normAutofit/>
          </a:bodyPr>
          <a:lstStyle>
            <a:lvl1pPr marL="0" indent="0" algn="ctr">
              <a:buNone/>
              <a:defRPr sz="32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defRPr/>
            </a:pPr>
            <a:r>
              <a:rPr lang="en-US" dirty="0" smtClean="0"/>
              <a:t>Barbara Gastel, MD, MPH</a:t>
            </a:r>
          </a:p>
          <a:p>
            <a:pPr>
              <a:defRPr/>
            </a:pPr>
            <a:r>
              <a:rPr lang="en-US" dirty="0" smtClean="0"/>
              <a:t>Professor, Texas A&amp;M University</a:t>
            </a:r>
          </a:p>
          <a:p>
            <a:pPr>
              <a:defRPr/>
            </a:pPr>
            <a:r>
              <a:rPr lang="en-US" dirty="0" smtClean="0"/>
              <a:t>INASP Associate, AuthorAID </a:t>
            </a:r>
            <a:endParaRPr lang="en-US" dirty="0"/>
          </a:p>
        </p:txBody>
      </p:sp>
      <p:sp>
        <p:nvSpPr>
          <p:cNvPr id="4" name="Date Placeholder 3"/>
          <p:cNvSpPr>
            <a:spLocks noGrp="1"/>
          </p:cNvSpPr>
          <p:nvPr>
            <p:ph type="dt" sz="half" idx="10"/>
          </p:nvPr>
        </p:nvSpPr>
        <p:spPr/>
        <p:txBody>
          <a:bodyPr/>
          <a:lstStyle/>
          <a:p>
            <a:fld id="{C5357649-C105-F645-A7D2-78524A18A7C0}"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95540257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Preparing to write</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lnSpc>
                <a:spcPct val="90000"/>
              </a:lnSpc>
              <a:buFont typeface="Arial" panose="020B0604020202020204" pitchFamily="34" charset="0"/>
              <a:buChar char="•"/>
              <a:defRPr sz="2800">
                <a:solidFill>
                  <a:srgbClr val="666666"/>
                </a:solidFill>
              </a:defRPr>
            </a:lvl1pPr>
            <a:lvl2pPr eaLnBrk="1" hangingPunct="1">
              <a:lnSpc>
                <a:spcPct val="90000"/>
              </a:lnSpc>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lnSpc>
                <a:spcPct val="90000"/>
              </a:lnSpc>
              <a:defRPr/>
            </a:pPr>
            <a:r>
              <a:rPr lang="en-US" dirty="0" smtClean="0"/>
              <a:t>Use published items as models.</a:t>
            </a:r>
          </a:p>
          <a:p>
            <a:pPr eaLnBrk="1" hangingPunct="1">
              <a:lnSpc>
                <a:spcPct val="90000"/>
              </a:lnSpc>
              <a:defRPr/>
            </a:pPr>
            <a:r>
              <a:rPr lang="en-US" dirty="0" smtClean="0"/>
              <a:t>Obtain and review instructions.</a:t>
            </a:r>
          </a:p>
          <a:p>
            <a:pPr eaLnBrk="1" hangingPunct="1">
              <a:lnSpc>
                <a:spcPct val="90000"/>
              </a:lnSpc>
              <a:defRPr/>
            </a:pPr>
            <a:r>
              <a:rPr lang="en-US" dirty="0" smtClean="0"/>
              <a:t>Perhaps consult a style manual—for example:</a:t>
            </a:r>
          </a:p>
          <a:p>
            <a:pPr lvl="1" eaLnBrk="1" hangingPunct="1">
              <a:lnSpc>
                <a:spcPct val="90000"/>
              </a:lnSpc>
              <a:defRPr/>
            </a:pPr>
            <a:r>
              <a:rPr lang="en-US" dirty="0" smtClean="0">
                <a:hlinkClick r:id="rId2"/>
              </a:rPr>
              <a:t>Scientific Style and Format</a:t>
            </a:r>
            <a:endParaRPr lang="en-US" dirty="0" smtClean="0"/>
          </a:p>
          <a:p>
            <a:pPr lvl="1" eaLnBrk="1" hangingPunct="1">
              <a:lnSpc>
                <a:spcPct val="90000"/>
              </a:lnSpc>
              <a:defRPr/>
            </a:pPr>
            <a:r>
              <a:rPr lang="en-US" dirty="0" smtClean="0">
                <a:hlinkClick r:id="rId3"/>
              </a:rPr>
              <a:t>AMA (American Medical Association) Manual of Style</a:t>
            </a:r>
            <a:endParaRPr lang="en-US" dirty="0" smtClean="0"/>
          </a:p>
          <a:p>
            <a:pPr lvl="1" eaLnBrk="1" hangingPunct="1">
              <a:lnSpc>
                <a:spcPct val="90000"/>
              </a:lnSpc>
              <a:defRPr/>
            </a:pPr>
            <a:r>
              <a:rPr lang="en-US" dirty="0" smtClean="0">
                <a:hlinkClick r:id="rId4"/>
              </a:rPr>
              <a:t>Publication Manual of the American Psychological Association</a:t>
            </a:r>
            <a:endParaRPr lang="en-US" dirty="0" smtClean="0"/>
          </a:p>
          <a:p>
            <a:pPr lvl="1" eaLnBrk="1" hangingPunct="1">
              <a:lnSpc>
                <a:spcPct val="90000"/>
              </a:lnSpc>
              <a:defRPr/>
            </a:pPr>
            <a:r>
              <a:rPr lang="en-US" dirty="0" smtClean="0">
                <a:hlinkClick r:id="rId5"/>
              </a:rPr>
              <a:t>The ACS (American Chemical Society) Style Guide</a:t>
            </a:r>
            <a:endParaRPr lang="en-US" dirty="0" smtClean="0"/>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26654886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Preparing to write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GB" altLang="en-US" dirty="0" smtClean="0"/>
              <a:t>While you are gathering content, write down ideas that occur to you.</a:t>
            </a:r>
          </a:p>
          <a:p>
            <a:pPr eaLnBrk="1" hangingPunct="1"/>
            <a:r>
              <a:rPr lang="en-GB" altLang="en-US" dirty="0" smtClean="0"/>
              <a:t>Do lots of “prewriting”—for example:</a:t>
            </a:r>
          </a:p>
          <a:p>
            <a:pPr lvl="1" eaLnBrk="1" hangingPunct="1"/>
            <a:r>
              <a:rPr lang="en-GB" altLang="en-US" dirty="0" smtClean="0"/>
              <a:t>Stack papers in the order you plan to cite them.</a:t>
            </a:r>
          </a:p>
          <a:p>
            <a:pPr lvl="1" eaLnBrk="1" hangingPunct="1"/>
            <a:r>
              <a:rPr lang="en-GB" altLang="en-US" dirty="0" smtClean="0"/>
              <a:t>List points you want to make.</a:t>
            </a:r>
          </a:p>
          <a:p>
            <a:pPr lvl="1" eaLnBrk="1" hangingPunct="1"/>
            <a:r>
              <a:rPr lang="en-GB" altLang="en-US" dirty="0" smtClean="0"/>
              <a:t>Perhaps make an outline.</a:t>
            </a:r>
          </a:p>
          <a:p>
            <a:pPr eaLnBrk="1" hangingPunct="1"/>
            <a:r>
              <a:rPr lang="en-GB" altLang="en-US" dirty="0" smtClean="0"/>
              <a:t>If you’re having trouble formulating ideas, perhaps do something else for a while.</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6767925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9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Doing the writing</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Schedule specific times to write.</a:t>
            </a:r>
          </a:p>
          <a:p>
            <a:pPr eaLnBrk="1" hangingPunct="1"/>
            <a:r>
              <a:rPr lang="en-US" altLang="en-US" dirty="0" smtClean="0"/>
              <a:t>Start with whatever part you find easiest.</a:t>
            </a:r>
          </a:p>
          <a:p>
            <a:pPr eaLnBrk="1" hangingPunct="1"/>
            <a:r>
              <a:rPr lang="en-US" altLang="en-US" dirty="0" smtClean="0"/>
              <a:t>Don’t interrupt your writing to search for small details.</a:t>
            </a:r>
          </a:p>
          <a:p>
            <a:pPr eaLnBrk="1" hangingPunct="1"/>
            <a:r>
              <a:rPr lang="en-US" altLang="en-US" dirty="0" smtClean="0"/>
              <a:t>Realize that often in writing there is no “one right way” but rather a series of problems with more than one solution.</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95656309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Revising your work</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Note: Good writing is largely a matter of good revising.</a:t>
            </a:r>
          </a:p>
          <a:p>
            <a:pPr eaLnBrk="1" hangingPunct="1"/>
            <a:r>
              <a:rPr lang="en-US" altLang="en-US" dirty="0" smtClean="0"/>
              <a:t>First revise your writing yourself.  Then get feedback from others and revise more.</a:t>
            </a:r>
          </a:p>
          <a:p>
            <a:pPr eaLnBrk="1" hangingPunct="1"/>
            <a:r>
              <a:rPr lang="en-US" altLang="en-US" dirty="0" smtClean="0"/>
              <a:t>Consider having an editor help you.</a:t>
            </a:r>
          </a:p>
          <a:p>
            <a:pPr eaLnBrk="1" hangingPunct="1"/>
            <a:r>
              <a:rPr lang="en-US" altLang="en-US" dirty="0" smtClean="0"/>
              <a:t>Avoid the temptation to keep revising your writing forever.</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4028270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sz="4400">
                <a:solidFill>
                  <a:srgbClr val="5784CC"/>
                </a:solidFill>
              </a:defRPr>
            </a:lvl1pPr>
          </a:lstStyle>
          <a:p>
            <a:r>
              <a:rPr lang="en-US" altLang="en-US" sz="4000" dirty="0" smtClean="0"/>
              <a:t>Questions to consider in revising</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Does the manuscript contain everything it should?</a:t>
            </a:r>
          </a:p>
          <a:p>
            <a:pPr eaLnBrk="1" hangingPunct="1"/>
            <a:r>
              <a:rPr lang="en-US" altLang="en-US" dirty="0" smtClean="0"/>
              <a:t>Does it contain anything it shouldn’t?</a:t>
            </a:r>
          </a:p>
          <a:p>
            <a:pPr eaLnBrk="1" hangingPunct="1"/>
            <a:r>
              <a:rPr lang="en-US" altLang="en-US" dirty="0" smtClean="0"/>
              <a:t>Is all the information accurate?</a:t>
            </a:r>
          </a:p>
          <a:p>
            <a:pPr eaLnBrk="1" hangingPunct="1"/>
            <a:r>
              <a:rPr lang="en-US" altLang="en-US" dirty="0" smtClean="0"/>
              <a:t>Is the content consistent throughout?</a:t>
            </a:r>
          </a:p>
          <a:p>
            <a:pPr eaLnBrk="1" hangingPunct="1"/>
            <a:r>
              <a:rPr lang="en-US" altLang="en-US" dirty="0" smtClean="0"/>
              <a:t>Is everything logically organized?</a:t>
            </a:r>
          </a:p>
          <a:p>
            <a:pPr eaLnBrk="1" hangingPunct="1"/>
            <a:r>
              <a:rPr lang="en-US" altLang="en-US" dirty="0" smtClean="0"/>
              <a:t>Is everything clearly worded?</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9508760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10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Questions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Are points stated briefly, simply, and directly?  In other words, is everything concise?</a:t>
            </a:r>
          </a:p>
          <a:p>
            <a:pPr eaLnBrk="1" hangingPunct="1"/>
            <a:r>
              <a:rPr lang="en-US" altLang="en-US" dirty="0" smtClean="0"/>
              <a:t>Are grammar, spelling, punctuation, and word use correct throughout?</a:t>
            </a:r>
          </a:p>
          <a:p>
            <a:pPr eaLnBrk="1" hangingPunct="1"/>
            <a:r>
              <a:rPr lang="en-US" altLang="en-US" dirty="0" smtClean="0"/>
              <a:t>If there are figures and tables, are they well designed?</a:t>
            </a:r>
          </a:p>
          <a:p>
            <a:pPr eaLnBrk="1" hangingPunct="1"/>
            <a:r>
              <a:rPr lang="en-US" altLang="en-US" dirty="0" smtClean="0"/>
              <a:t>Does the manuscript comply with the instructions?</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81279289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5784CC"/>
                </a:solidFill>
              </a:defRPr>
            </a:lvl1pPr>
          </a:lstStyle>
          <a:p>
            <a:r>
              <a:rPr lang="en-US" dirty="0" smtClean="0"/>
              <a:t>Click to edit Master title style</a:t>
            </a:r>
            <a:endParaRPr lang="en-US" dirty="0"/>
          </a:p>
        </p:txBody>
      </p:sp>
      <p:sp>
        <p:nvSpPr>
          <p:cNvPr id="3" name="Text Placeholder 2"/>
          <p:cNvSpPr>
            <a:spLocks noGrp="1"/>
          </p:cNvSpPr>
          <p:nvPr>
            <p:ph type="body" idx="1" hasCustomPrompt="1"/>
          </p:nvPr>
        </p:nvSpPr>
        <p:spPr>
          <a:xfrm>
            <a:off x="722313" y="2906713"/>
            <a:ext cx="7772400" cy="1500187"/>
          </a:xfrm>
        </p:spPr>
        <p:txBody>
          <a:bodyPr anchor="b">
            <a:normAutofit/>
          </a:bodyPr>
          <a:lstStyle>
            <a:lvl1pPr marL="0" indent="0">
              <a:buNone/>
              <a:defRPr sz="32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en-US" i="1" dirty="0" smtClean="0"/>
              <a:t>Wishing you much success</a:t>
            </a:r>
            <a:br>
              <a:rPr lang="en-US" altLang="en-US" i="1" dirty="0" smtClean="0"/>
            </a:br>
            <a:r>
              <a:rPr lang="en-US" altLang="en-US" i="1" dirty="0" smtClean="0"/>
              <a:t>with your writing projects!</a:t>
            </a:r>
            <a:endParaRPr lang="en-US" dirty="0" smtClean="0"/>
          </a:p>
        </p:txBody>
      </p:sp>
      <p:sp>
        <p:nvSpPr>
          <p:cNvPr id="4" name="Date Placeholder 3"/>
          <p:cNvSpPr>
            <a:spLocks noGrp="1"/>
          </p:cNvSpPr>
          <p:nvPr>
            <p:ph type="dt" sz="half" idx="10"/>
          </p:nvPr>
        </p:nvSpPr>
        <p:spPr/>
        <p:txBody>
          <a:bodyPr/>
          <a:lstStyle/>
          <a:p>
            <a:fld id="{BE9B232E-74DB-E24B-9EAB-2535BABDB41E}" type="datetime1">
              <a:rPr lang="en-GB" smtClean="0"/>
              <a:t>02/10/2016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8204464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784CC"/>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9438DA0-3256-8447-85C7-9D17E5BDDE40}" type="datetime1">
              <a:rPr lang="en-GB" smtClean="0"/>
              <a:t>02/10/2016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7059551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02/10/2016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76369692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78295"/>
            <a:ext cx="3008313" cy="766025"/>
          </a:xfrm>
        </p:spPr>
        <p:txBody>
          <a:bodyPr anchor="b"/>
          <a:lstStyle>
            <a:lvl1pPr algn="l">
              <a:defRPr sz="2000" b="1">
                <a:solidFill>
                  <a:srgbClr val="5784CC"/>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792480"/>
            <a:ext cx="5111750" cy="5333683"/>
          </a:xfrm>
        </p:spPr>
        <p:txBody>
          <a:bodyPr/>
          <a:lstStyle>
            <a:lvl1pPr>
              <a:defRPr sz="3200">
                <a:solidFill>
                  <a:srgbClr val="666666"/>
                </a:solidFill>
              </a:defRPr>
            </a:lvl1pPr>
            <a:lvl2pPr>
              <a:defRPr sz="2800">
                <a:solidFill>
                  <a:srgbClr val="666666"/>
                </a:solidFill>
              </a:defRPr>
            </a:lvl2pPr>
            <a:lvl3pPr>
              <a:defRPr sz="2400">
                <a:solidFill>
                  <a:srgbClr val="666666"/>
                </a:solidFill>
              </a:defRPr>
            </a:lvl3pPr>
            <a:lvl4pPr>
              <a:defRPr sz="2000">
                <a:solidFill>
                  <a:srgbClr val="666666"/>
                </a:solidFill>
              </a:defRPr>
            </a:lvl4pPr>
            <a:lvl5pPr>
              <a:defRPr sz="2000">
                <a:solidFill>
                  <a:srgbClr val="666666"/>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544321"/>
            <a:ext cx="3008313" cy="4581842"/>
          </a:xfrm>
        </p:spPr>
        <p:txBody>
          <a:bodyPr/>
          <a:lstStyle>
            <a:lvl1pPr marL="0" indent="0">
              <a:buNone/>
              <a:defRPr sz="1400">
                <a:solidFill>
                  <a:srgbClr val="66666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1E9CB5-4D37-9B4B-B96A-BB8701A24712}" type="datetime1">
              <a:rPr lang="en-GB" smtClean="0"/>
              <a:t>02/10/2016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510388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a:solidFill>
                  <a:srgbClr val="5784CC"/>
                </a:solidFill>
              </a:defRPr>
            </a:lvl1pPr>
          </a:lstStyle>
          <a:p>
            <a:r>
              <a:rPr lang="en-US" dirty="0" smtClean="0"/>
              <a:t>Approaching a Writing Project</a:t>
            </a:r>
            <a:endParaRPr lang="en-US" dirty="0"/>
          </a:p>
        </p:txBody>
      </p:sp>
      <p:sp>
        <p:nvSpPr>
          <p:cNvPr id="3" name="Subtitle 2"/>
          <p:cNvSpPr>
            <a:spLocks noGrp="1"/>
          </p:cNvSpPr>
          <p:nvPr>
            <p:ph type="subTitle" idx="1" hasCustomPrompt="1"/>
          </p:nvPr>
        </p:nvSpPr>
        <p:spPr>
          <a:xfrm>
            <a:off x="1371600" y="3886200"/>
            <a:ext cx="6400800" cy="1752600"/>
          </a:xfrm>
        </p:spPr>
        <p:txBody>
          <a:bodyPr/>
          <a:lstStyle>
            <a:lvl1pPr marL="0" indent="0" algn="ctr">
              <a:buNone/>
              <a:defRPr sz="20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GB" dirty="0" smtClean="0"/>
              <a:t>This presentation was prepared for AuthorAID, a project of INASP. You are welcome to use this presentation and to share it with other people. You also may adapt this presentation as long as you credit AuthorAID for the original version. </a:t>
            </a:r>
          </a:p>
        </p:txBody>
      </p:sp>
      <p:sp>
        <p:nvSpPr>
          <p:cNvPr id="4" name="Date Placeholder 3"/>
          <p:cNvSpPr>
            <a:spLocks noGrp="1"/>
          </p:cNvSpPr>
          <p:nvPr>
            <p:ph type="dt" sz="half" idx="10"/>
          </p:nvPr>
        </p:nvSpPr>
        <p:spPr/>
        <p:txBody>
          <a:bodyPr/>
          <a:lstStyle/>
          <a:p>
            <a:fld id="{C5357649-C105-F645-A7D2-78524A18A7C0}"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1778534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Overview</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GB" altLang="en-US" dirty="0" smtClean="0"/>
              <a:t>Establishing the </a:t>
            </a:r>
            <a:r>
              <a:rPr lang="en-GB" altLang="en-US" dirty="0" err="1" smtClean="0"/>
              <a:t>mindset</a:t>
            </a:r>
            <a:r>
              <a:rPr lang="en-GB" altLang="en-US" dirty="0" smtClean="0"/>
              <a:t> (attitude)</a:t>
            </a:r>
          </a:p>
          <a:p>
            <a:pPr eaLnBrk="1" hangingPunct="1"/>
            <a:r>
              <a:rPr lang="en-GB" altLang="en-US" dirty="0" smtClean="0"/>
              <a:t>Knowing the ethics</a:t>
            </a:r>
          </a:p>
          <a:p>
            <a:pPr eaLnBrk="1" hangingPunct="1"/>
            <a:r>
              <a:rPr lang="en-GB" altLang="en-US" dirty="0" smtClean="0"/>
              <a:t>Preparing to write</a:t>
            </a:r>
          </a:p>
          <a:p>
            <a:pPr eaLnBrk="1" hangingPunct="1"/>
            <a:r>
              <a:rPr lang="en-GB" altLang="en-US" dirty="0" smtClean="0"/>
              <a:t>Doing the writing</a:t>
            </a:r>
          </a:p>
          <a:p>
            <a:pPr eaLnBrk="1" hangingPunct="1"/>
            <a:r>
              <a:rPr lang="en-GB" altLang="en-US" dirty="0" smtClean="0"/>
              <a:t>Revising your work</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43559635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Establishing the mindset</a:t>
            </a:r>
            <a:endParaRPr lang="en-US" dirty="0"/>
          </a:p>
        </p:txBody>
      </p:sp>
      <p:sp>
        <p:nvSpPr>
          <p:cNvPr id="3" name="Content Placeholder 2"/>
          <p:cNvSpPr>
            <a:spLocks noGrp="1"/>
          </p:cNvSpPr>
          <p:nvPr>
            <p:ph idx="1" hasCustomPrompt="1"/>
          </p:nvPr>
        </p:nvSpPr>
        <p:spPr/>
        <p:txBody>
          <a:bodyPr/>
          <a:lstStyle>
            <a:lvl1pPr marL="457200" indent="-457200" eaLnBrk="1" hangingPunct="1">
              <a:lnSpc>
                <a:spcPct val="90000"/>
              </a:lnSpc>
              <a:buFont typeface="Arial" panose="020B0604020202020204" pitchFamily="34" charset="0"/>
              <a:buChar char="•"/>
              <a:defRPr>
                <a:solidFill>
                  <a:srgbClr val="666666"/>
                </a:solidFill>
              </a:defRPr>
            </a:lvl1pPr>
            <a:lvl2pPr marL="914400" indent="-457200" eaLnBrk="1" hangingPunct="1">
              <a:lnSpc>
                <a:spcPct val="90000"/>
              </a:lnSpc>
              <a:buFont typeface="Arial" panose="020B0604020202020204" pitchFamily="34" charset="0"/>
              <a:buChar cha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lnSpc>
                <a:spcPct val="90000"/>
              </a:lnSpc>
            </a:pPr>
            <a:r>
              <a:rPr lang="en-US" altLang="en-US" dirty="0" smtClean="0"/>
              <a:t>Remember that you are writing to communicate, not to impress.</a:t>
            </a:r>
          </a:p>
          <a:p>
            <a:pPr eaLnBrk="1" hangingPunct="1">
              <a:lnSpc>
                <a:spcPct val="90000"/>
              </a:lnSpc>
            </a:pPr>
            <a:r>
              <a:rPr lang="en-US" altLang="en-US" dirty="0" smtClean="0"/>
              <a:t>Realize that those reading your work want you to do well.</a:t>
            </a:r>
          </a:p>
          <a:p>
            <a:pPr lvl="1" eaLnBrk="1" hangingPunct="1">
              <a:lnSpc>
                <a:spcPct val="90000"/>
              </a:lnSpc>
            </a:pPr>
            <a:r>
              <a:rPr lang="en-US" altLang="en-US" dirty="0" smtClean="0"/>
              <a:t>Journal editors</a:t>
            </a:r>
          </a:p>
          <a:p>
            <a:pPr lvl="1" eaLnBrk="1" hangingPunct="1">
              <a:lnSpc>
                <a:spcPct val="90000"/>
              </a:lnSpc>
            </a:pPr>
            <a:r>
              <a:rPr lang="en-US" altLang="en-US" dirty="0" smtClean="0"/>
              <a:t>Peer reviewers</a:t>
            </a:r>
          </a:p>
          <a:p>
            <a:pPr lvl="1" eaLnBrk="1" hangingPunct="1">
              <a:lnSpc>
                <a:spcPct val="90000"/>
              </a:lnSpc>
            </a:pPr>
            <a:r>
              <a:rPr lang="en-US" altLang="en-US" dirty="0" smtClean="0"/>
              <a:t>Professors</a:t>
            </a:r>
          </a:p>
          <a:p>
            <a:pPr lvl="1" eaLnBrk="1" hangingPunct="1">
              <a:lnSpc>
                <a:spcPct val="90000"/>
              </a:lnSpc>
              <a:buFontTx/>
              <a:buNone/>
            </a:pPr>
            <a:r>
              <a:rPr lang="en-US" altLang="en-US" dirty="0" smtClean="0"/>
              <a:t>	The purpose of their constructive criticism is to help you succeed.</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15701452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Authenticity (not fabrication)</a:t>
            </a:r>
          </a:p>
          <a:p>
            <a:pPr eaLnBrk="1" hangingPunct="1"/>
            <a:r>
              <a:rPr lang="en-US" altLang="en-US" dirty="0" smtClean="0"/>
              <a:t>Accuracy</a:t>
            </a:r>
          </a:p>
          <a:p>
            <a:pPr lvl="1" eaLnBrk="1" hangingPunct="1"/>
            <a:r>
              <a:rPr lang="en-US" altLang="en-US" dirty="0" smtClean="0"/>
              <a:t>Providing complete data (not only those supporting your hypothesis)</a:t>
            </a:r>
          </a:p>
          <a:p>
            <a:pPr lvl="1" eaLnBrk="1" hangingPunct="1"/>
            <a:r>
              <a:rPr lang="en-US" altLang="en-US" dirty="0" smtClean="0"/>
              <a:t>Avoiding inappropriate manipulation of images such as photographs</a:t>
            </a:r>
          </a:p>
          <a:p>
            <a:pPr lvl="1" eaLnBrk="1" hangingPunct="1"/>
            <a:r>
              <a:rPr lang="en-US" altLang="en-US" dirty="0" smtClean="0"/>
              <a:t>Using appropriate statistical procedures</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870489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Originality</a:t>
            </a:r>
          </a:p>
          <a:p>
            <a:pPr lvl="1" eaLnBrk="1" hangingPunct="1"/>
            <a:r>
              <a:rPr lang="en-US" altLang="en-US" dirty="0" smtClean="0"/>
              <a:t>Not republishing the same findings (except under special circumstances, with the original source cited)</a:t>
            </a:r>
          </a:p>
          <a:p>
            <a:pPr lvl="1" eaLnBrk="1" hangingPunct="1"/>
            <a:r>
              <a:rPr lang="en-US" altLang="en-US" dirty="0" smtClean="0"/>
              <a:t>Not submitting the same manuscript to two or more journals at once</a:t>
            </a:r>
          </a:p>
          <a:p>
            <a:pPr lvl="1" eaLnBrk="1" hangingPunct="1"/>
            <a:r>
              <a:rPr lang="en-US" altLang="en-US" dirty="0" smtClean="0"/>
              <a:t>Not dividing one small research project into many tiny papers (“salami science” or “cucumber science”)</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00229377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eaLnBrk="1" hangingPunct="1">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Credit</a:t>
            </a:r>
          </a:p>
          <a:p>
            <a:pPr lvl="1" eaLnBrk="1" hangingPunct="1"/>
            <a:r>
              <a:rPr lang="en-US" altLang="en-US" dirty="0" smtClean="0"/>
              <a:t>Citing sources of information and ideas (also aids credibility, helps in finding out more)</a:t>
            </a:r>
          </a:p>
          <a:p>
            <a:pPr lvl="1" eaLnBrk="1" hangingPunct="1"/>
            <a:r>
              <a:rPr lang="en-US" altLang="en-US" dirty="0" smtClean="0"/>
              <a:t>Avoiding excessive use of others’ words</a:t>
            </a:r>
          </a:p>
          <a:p>
            <a:pPr lvl="2" eaLnBrk="1" hangingPunct="1"/>
            <a:r>
              <a:rPr lang="en-US" altLang="en-US" dirty="0" smtClean="0"/>
              <a:t>Make note of sources when copying items or taking notes</a:t>
            </a:r>
          </a:p>
          <a:p>
            <a:pPr lvl="2" eaLnBrk="1" hangingPunct="1"/>
            <a:r>
              <a:rPr lang="en-US" altLang="en-US" dirty="0" smtClean="0"/>
              <a:t>Placing in quotation marks, or indenting, items used verbatim</a:t>
            </a:r>
          </a:p>
          <a:p>
            <a:pPr lvl="2" eaLnBrk="1" hangingPunct="1"/>
            <a:r>
              <a:rPr lang="en-US" altLang="en-US" dirty="0" smtClean="0"/>
              <a:t>Perhaps drafting some items while not looking at the source materials</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8226173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8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1" eaLnBrk="1" hangingPunct="1"/>
            <a:r>
              <a:rPr lang="en-US" altLang="en-US" dirty="0" smtClean="0"/>
              <a:t>Observing copyright and obtaining needed permissions</a:t>
            </a:r>
          </a:p>
          <a:p>
            <a:pPr eaLnBrk="1" hangingPunct="1"/>
            <a:r>
              <a:rPr lang="en-US" altLang="en-US" dirty="0" smtClean="0"/>
              <a:t>Ethical treatment of humans and animals (and documentation thereof in publications)</a:t>
            </a:r>
          </a:p>
          <a:p>
            <a:pPr eaLnBrk="1" hangingPunct="1"/>
            <a:r>
              <a:rPr lang="en-US" altLang="en-US" dirty="0" smtClean="0"/>
              <a:t>Disclosure of conflicts of interest</a:t>
            </a:r>
          </a:p>
          <a:p>
            <a:pPr lvl="1" eaLnBrk="1" hangingPunct="1"/>
            <a:r>
              <a:rPr lang="en-US" altLang="en-US" dirty="0" smtClean="0"/>
              <a:t>Financial</a:t>
            </a:r>
          </a:p>
          <a:p>
            <a:pPr lvl="1" eaLnBrk="1" hangingPunct="1"/>
            <a:r>
              <a:rPr lang="en-US" altLang="en-US" dirty="0" smtClean="0"/>
              <a:t>Other</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63024347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7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A resource on ethics</a:t>
            </a:r>
            <a:endParaRPr lang="en-US" dirty="0"/>
          </a:p>
        </p:txBody>
      </p:sp>
      <p:sp>
        <p:nvSpPr>
          <p:cNvPr id="3" name="Content Placeholder 2"/>
          <p:cNvSpPr>
            <a:spLocks noGrp="1"/>
          </p:cNvSpPr>
          <p:nvPr>
            <p:ph idx="1" hasCustomPrompt="1"/>
          </p:nvPr>
        </p:nvSpPr>
        <p:spPr/>
        <p:txBody>
          <a:bodyPr/>
          <a:lstStyle>
            <a:lvl1pPr marL="182880" indent="0" eaLnBrk="1" hangingPunct="1">
              <a:buFontTx/>
              <a:buNone/>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marL="182880" indent="0" eaLnBrk="1" hangingPunct="1">
              <a:buFontTx/>
              <a:buNone/>
              <a:defRPr/>
            </a:pPr>
            <a:r>
              <a:rPr lang="en-US" i="1" dirty="0" smtClean="0"/>
              <a:t>On Being a Scientist: A Guide to Responsible Conduct in Research, </a:t>
            </a:r>
            <a:r>
              <a:rPr lang="en-US" dirty="0" smtClean="0"/>
              <a:t>3rd edition (2009)</a:t>
            </a:r>
          </a:p>
          <a:p>
            <a:pPr lvl="1" eaLnBrk="1" hangingPunct="1">
              <a:defRPr/>
            </a:pPr>
            <a:r>
              <a:rPr lang="en-US" dirty="0" smtClean="0"/>
              <a:t>From the US National Academies</a:t>
            </a:r>
          </a:p>
          <a:p>
            <a:pPr lvl="1" eaLnBrk="1" hangingPunct="1">
              <a:defRPr/>
            </a:pPr>
            <a:r>
              <a:rPr lang="en-US" dirty="0" smtClean="0"/>
              <a:t>Largely for graduate students</a:t>
            </a:r>
          </a:p>
          <a:p>
            <a:pPr lvl="1" eaLnBrk="1" hangingPunct="1">
              <a:defRPr/>
            </a:pPr>
            <a:r>
              <a:rPr lang="en-US" dirty="0" smtClean="0"/>
              <a:t>Available at </a:t>
            </a:r>
            <a:r>
              <a:rPr lang="en-US" sz="2400" dirty="0" smtClean="0">
                <a:hlinkClick r:id="rId2"/>
              </a:rPr>
              <a:t>www.nap.edu/catalog.php?record_id=12192</a:t>
            </a:r>
            <a:endParaRPr lang="en-US" sz="2400" dirty="0" smtClean="0"/>
          </a:p>
          <a:p>
            <a:pPr lvl="1" eaLnBrk="1" hangingPunct="1">
              <a:defRPr/>
            </a:pPr>
            <a:r>
              <a:rPr lang="en-US" dirty="0" smtClean="0"/>
              <a:t>Video available at the same website</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199321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3.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hyperlink" Target="https://creativecommons.org/licenses/by-sa/4.0/"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2348093" y="147187"/>
            <a:ext cx="6697137" cy="904737"/>
          </a:xfrm>
          <a:prstGeom prst="rect">
            <a:avLst/>
          </a:prstGeom>
        </p:spPr>
      </p:pic>
      <p:sp>
        <p:nvSpPr>
          <p:cNvPr id="2" name="Title Placeholder 1"/>
          <p:cNvSpPr>
            <a:spLocks noGrp="1"/>
          </p:cNvSpPr>
          <p:nvPr>
            <p:ph type="title"/>
          </p:nvPr>
        </p:nvSpPr>
        <p:spPr>
          <a:xfrm>
            <a:off x="457200" y="940164"/>
            <a:ext cx="8229600" cy="849501"/>
          </a:xfrm>
          <a:prstGeom prst="rect">
            <a:avLst/>
          </a:prstGeom>
        </p:spPr>
        <p:txBody>
          <a:bodyPr vert="horz" lIns="91440" tIns="45720" rIns="91440" bIns="45720" rtlCol="0" anchor="ctr">
            <a:normAutofit/>
          </a:bodyPr>
          <a:lstStyle/>
          <a:p>
            <a:r>
              <a:rPr lang="en-US" dirty="0" smtClean="0"/>
              <a:t>Approaching a Writing Project</a:t>
            </a:r>
            <a:endParaRPr lang="en-US" dirty="0"/>
          </a:p>
        </p:txBody>
      </p:sp>
      <p:sp>
        <p:nvSpPr>
          <p:cNvPr id="3" name="Text Placeholder 2"/>
          <p:cNvSpPr>
            <a:spLocks noGrp="1"/>
          </p:cNvSpPr>
          <p:nvPr>
            <p:ph type="body" idx="1"/>
          </p:nvPr>
        </p:nvSpPr>
        <p:spPr>
          <a:xfrm>
            <a:off x="459608" y="1912388"/>
            <a:ext cx="8229600" cy="4305532"/>
          </a:xfrm>
          <a:prstGeom prst="rect">
            <a:avLst/>
          </a:prstGeom>
          <a:solidFill>
            <a:srgbClr val="FFFFFF"/>
          </a:solidFill>
        </p:spPr>
        <p:txBody>
          <a:bodyPr vert="horz" lIns="91440" tIns="45720" rIns="91440" bIns="45720" rtlCol="0">
            <a:normAutofit/>
          </a:bodyPr>
          <a:lstStyle/>
          <a:p>
            <a:pPr lvl="0"/>
            <a:r>
              <a:rPr lang="en-GB" dirty="0" smtClean="0"/>
              <a:t>This presentation was prepared for AuthorAID, a project of INASP. You are welcome to use this presentation and to share it with other people. You also may adapt this presentation as long as you credit AuthorAID for the original version. </a:t>
            </a:r>
          </a:p>
        </p:txBody>
      </p:sp>
      <p:sp>
        <p:nvSpPr>
          <p:cNvPr id="4" name="Date Placeholder 3"/>
          <p:cNvSpPr>
            <a:spLocks noGrp="1"/>
          </p:cNvSpPr>
          <p:nvPr>
            <p:ph type="dt" sz="half" idx="2"/>
          </p:nvPr>
        </p:nvSpPr>
        <p:spPr>
          <a:xfrm>
            <a:off x="2590800" y="6472763"/>
            <a:ext cx="2133600" cy="365125"/>
          </a:xfrm>
          <a:prstGeom prst="rect">
            <a:avLst/>
          </a:prstGeom>
        </p:spPr>
        <p:txBody>
          <a:bodyPr vert="horz" lIns="91440" tIns="45720" rIns="91440" bIns="45720" rtlCol="0" anchor="ctr"/>
          <a:lstStyle>
            <a:lvl1pPr algn="l">
              <a:defRPr sz="900">
                <a:solidFill>
                  <a:schemeClr val="tx1">
                    <a:tint val="75000"/>
                  </a:schemeClr>
                </a:solidFill>
                <a:latin typeface="Georgia"/>
              </a:defRPr>
            </a:lvl1pPr>
          </a:lstStyle>
          <a:p>
            <a:fld id="{20CB5577-C91D-3E47-9087-B82B92BEEFC7}" type="datetime1">
              <a:rPr lang="en-GB" smtClean="0"/>
              <a:pPr/>
              <a:t>02/10/2016</a:t>
            </a:fld>
            <a:endParaRPr lang="en-US" dirty="0"/>
          </a:p>
        </p:txBody>
      </p:sp>
      <p:sp>
        <p:nvSpPr>
          <p:cNvPr id="5" name="Footer Placeholder 4"/>
          <p:cNvSpPr>
            <a:spLocks noGrp="1"/>
          </p:cNvSpPr>
          <p:nvPr>
            <p:ph type="ftr" sz="quarter" idx="3"/>
          </p:nvPr>
        </p:nvSpPr>
        <p:spPr>
          <a:xfrm>
            <a:off x="4918228" y="6472763"/>
            <a:ext cx="2895600" cy="365125"/>
          </a:xfrm>
          <a:prstGeom prst="rect">
            <a:avLst/>
          </a:prstGeom>
        </p:spPr>
        <p:txBody>
          <a:bodyPr vert="horz" lIns="91440" tIns="45720" rIns="91440" bIns="45720" rtlCol="0" anchor="ctr"/>
          <a:lstStyle>
            <a:lvl1pPr algn="ctr">
              <a:defRPr sz="900">
                <a:solidFill>
                  <a:schemeClr val="tx1">
                    <a:tint val="75000"/>
                  </a:schemeClr>
                </a:solidFill>
                <a:latin typeface="Georgia"/>
              </a:defRPr>
            </a:lvl1pPr>
          </a:lstStyle>
          <a:p>
            <a:endParaRPr lang="en-US" dirty="0"/>
          </a:p>
        </p:txBody>
      </p:sp>
      <p:sp>
        <p:nvSpPr>
          <p:cNvPr id="6" name="Slide Number Placeholder 5"/>
          <p:cNvSpPr>
            <a:spLocks noGrp="1"/>
          </p:cNvSpPr>
          <p:nvPr>
            <p:ph type="sldNum" sz="quarter" idx="4"/>
          </p:nvPr>
        </p:nvSpPr>
        <p:spPr>
          <a:xfrm>
            <a:off x="8002574" y="6472763"/>
            <a:ext cx="684225" cy="365125"/>
          </a:xfrm>
          <a:prstGeom prst="rect">
            <a:avLst/>
          </a:prstGeom>
        </p:spPr>
        <p:txBody>
          <a:bodyPr vert="horz" lIns="91440" tIns="45720" rIns="91440" bIns="45720" rtlCol="0" anchor="ctr"/>
          <a:lstStyle>
            <a:lvl1pPr algn="r">
              <a:defRPr sz="900">
                <a:solidFill>
                  <a:schemeClr val="tx1">
                    <a:tint val="75000"/>
                  </a:schemeClr>
                </a:solidFill>
                <a:latin typeface="Georgia"/>
              </a:defRPr>
            </a:lvl1pPr>
          </a:lstStyle>
          <a:p>
            <a:fld id="{61D33979-82CC-6440-B758-3F4758057F14}" type="slidenum">
              <a:rPr lang="en-US" smtClean="0"/>
              <a:pPr/>
              <a:t>‹#›</a:t>
            </a:fld>
            <a:endParaRPr lang="en-US" dirty="0"/>
          </a:p>
        </p:txBody>
      </p:sp>
      <p:pic>
        <p:nvPicPr>
          <p:cNvPr id="8" name="Picture 2">
            <a:hlinkClick r:id="rId22"/>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175967" y="6576892"/>
            <a:ext cx="549953" cy="193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4" descr="C:\Users\bgastel\Desktop\AAlogo%20v2[2].JPG"/>
          <p:cNvPicPr>
            <a:picLocks noChangeAspect="1" noChangeArrowheads="1"/>
          </p:cNvPicPr>
          <p:nvPr userDrawn="1"/>
        </p:nvPicPr>
        <p:blipFill>
          <a:blip r:embed="rId24">
            <a:extLst>
              <a:ext uri="{28A0092B-C50C-407E-A947-70E740481C1C}">
                <a14:useLocalDpi xmlns:a14="http://schemas.microsoft.com/office/drawing/2010/main" val="0"/>
              </a:ext>
            </a:extLst>
          </a:blip>
          <a:srcRect/>
          <a:stretch>
            <a:fillRect/>
          </a:stretch>
        </p:blipFill>
        <p:spPr bwMode="auto">
          <a:xfrm>
            <a:off x="5394166" y="5614670"/>
            <a:ext cx="3151188"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0290004"/>
      </p:ext>
    </p:extLst>
  </p:cSld>
  <p:clrMap bg1="lt1" tx1="dk1" bg2="lt2" tx2="dk2" accent1="accent1" accent2="accent2" accent3="accent3" accent4="accent4" accent5="accent5" accent6="accent6" hlink="hlink" folHlink="folHlink"/>
  <p:sldLayoutIdLst>
    <p:sldLayoutId id="2147483672" r:id="rId1"/>
    <p:sldLayoutId id="2147483649" r:id="rId2"/>
    <p:sldLayoutId id="2147483650" r:id="rId3"/>
    <p:sldLayoutId id="2147483673" r:id="rId4"/>
    <p:sldLayoutId id="2147483674" r:id="rId5"/>
    <p:sldLayoutId id="2147483675" r:id="rId6"/>
    <p:sldLayoutId id="2147483676" r:id="rId7"/>
    <p:sldLayoutId id="2147483680" r:id="rId8"/>
    <p:sldLayoutId id="2147483679" r:id="rId9"/>
    <p:sldLayoutId id="2147483678" r:id="rId10"/>
    <p:sldLayoutId id="2147483677" r:id="rId11"/>
    <p:sldLayoutId id="2147483681" r:id="rId12"/>
    <p:sldLayoutId id="2147483684" r:id="rId13"/>
    <p:sldLayoutId id="2147483683" r:id="rId14"/>
    <p:sldLayoutId id="2147483682" r:id="rId15"/>
    <p:sldLayoutId id="2147483651" r:id="rId16"/>
    <p:sldLayoutId id="2147483654" r:id="rId17"/>
    <p:sldLayoutId id="2147483655" r:id="rId18"/>
    <p:sldLayoutId id="2147483656" r:id="rId19"/>
  </p:sldLayoutIdLst>
  <p:timing>
    <p:tnLst>
      <p:par>
        <p:cTn id="1" dur="indefinite" restart="never" nodeType="tmRoot"/>
      </p:par>
    </p:tnLst>
  </p:timing>
  <p:hf hdr="0"/>
  <p:txStyles>
    <p:titleStyle>
      <a:lvl1pPr algn="l" defTabSz="457200" rtl="0" eaLnBrk="1" latinLnBrk="0" hangingPunct="1">
        <a:spcBef>
          <a:spcPct val="0"/>
        </a:spcBef>
        <a:buNone/>
        <a:defRPr sz="4400" kern="1200">
          <a:solidFill>
            <a:srgbClr val="5784CC"/>
          </a:solidFill>
          <a:latin typeface="Georgia"/>
          <a:ea typeface="+mj-ea"/>
          <a:cs typeface="+mj-cs"/>
        </a:defRPr>
      </a:lvl1pPr>
    </p:titleStyle>
    <p:bodyStyle>
      <a:lvl1pPr marL="0" indent="0" algn="l" defTabSz="457200" rtl="0" eaLnBrk="1" latinLnBrk="0" hangingPunct="1">
        <a:spcBef>
          <a:spcPct val="20000"/>
        </a:spcBef>
        <a:buFont typeface="Arial"/>
        <a:buNone/>
        <a:defRPr sz="3200" kern="1200">
          <a:solidFill>
            <a:srgbClr val="666666"/>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rgbClr val="666666"/>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rgbClr val="666666"/>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creativecommons.org/licenses/by-sa/4.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creativecommons.org/licenses/by-sa/4.0/" TargetMode="External"/><Relationship Id="rId2" Type="http://schemas.openxmlformats.org/officeDocument/2006/relationships/notesSlide" Target="../notesSlides/notesSlide11.xml"/><Relationship Id="rId1" Type="http://schemas.openxmlformats.org/officeDocument/2006/relationships/slideLayout" Target="../slideLayouts/slideLayout16.xml"/><Relationship Id="rId5" Type="http://schemas.openxmlformats.org/officeDocument/2006/relationships/image" Target="../media/image2.png"/><Relationship Id="rId4" Type="http://schemas.openxmlformats.org/officeDocument/2006/relationships/hyperlink" Target="https://creativecommons.org/licenses/by-sa/4.0/"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p:cNvSpPr>
            <a:spLocks noGrp="1"/>
          </p:cNvSpPr>
          <p:nvPr>
            <p:ph type="ctrTitle"/>
          </p:nvPr>
        </p:nvSpPr>
        <p:spPr>
          <a:xfrm>
            <a:off x="685800" y="1599196"/>
            <a:ext cx="7772400" cy="1164324"/>
          </a:xfrm>
        </p:spPr>
        <p:txBody>
          <a:bodyPr>
            <a:normAutofit/>
          </a:bodyPr>
          <a:lstStyle/>
          <a:p>
            <a:pPr algn="l"/>
            <a:r>
              <a:rPr lang="en-US" b="1" dirty="0" smtClean="0">
                <a:solidFill>
                  <a:srgbClr val="5784CC"/>
                </a:solidFill>
              </a:rPr>
              <a:t>Writing the Introduction</a:t>
            </a:r>
            <a:endParaRPr lang="en-US" b="1" dirty="0">
              <a:solidFill>
                <a:srgbClr val="5784CC"/>
              </a:solidFill>
            </a:endParaRPr>
          </a:p>
        </p:txBody>
      </p:sp>
      <p:sp>
        <p:nvSpPr>
          <p:cNvPr id="22" name="Subtitle 21"/>
          <p:cNvSpPr>
            <a:spLocks noGrp="1"/>
          </p:cNvSpPr>
          <p:nvPr>
            <p:ph type="subTitle" idx="1"/>
          </p:nvPr>
        </p:nvSpPr>
        <p:spPr>
          <a:xfrm>
            <a:off x="685800" y="2949027"/>
            <a:ext cx="7772400" cy="789522"/>
          </a:xfrm>
        </p:spPr>
        <p:txBody>
          <a:bodyPr>
            <a:normAutofit/>
          </a:bodyPr>
          <a:lstStyle/>
          <a:p>
            <a:pPr algn="l"/>
            <a:r>
              <a:rPr lang="en-US" i="1" dirty="0" smtClean="0">
                <a:solidFill>
                  <a:srgbClr val="5784CC"/>
                </a:solidFill>
              </a:rPr>
              <a:t>Barbara Gastel</a:t>
            </a:r>
          </a:p>
          <a:p>
            <a:pPr algn="l"/>
            <a:r>
              <a:rPr lang="en-US" i="1" dirty="0" smtClean="0">
                <a:solidFill>
                  <a:srgbClr val="5784CC"/>
                </a:solidFill>
              </a:rPr>
              <a:t>INASP Associate</a:t>
            </a:r>
            <a:endParaRPr lang="en-US" i="1" dirty="0">
              <a:solidFill>
                <a:srgbClr val="5784CC"/>
              </a:solidFill>
            </a:endParaRPr>
          </a:p>
        </p:txBody>
      </p:sp>
      <p:pic>
        <p:nvPicPr>
          <p:cNvPr id="4" name="Picture 2">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5967" y="6576892"/>
            <a:ext cx="549953" cy="193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931306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exercise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Share the draft of your introduction with the rest of your small group. </a:t>
            </a:r>
          </a:p>
          <a:p>
            <a:r>
              <a:rPr lang="en-US" dirty="0" smtClean="0"/>
              <a:t>Write comments on each other’s drafts. Both identify strengths and suggest improvements.</a:t>
            </a:r>
          </a:p>
          <a:p>
            <a:r>
              <a:rPr lang="en-US" dirty="0" smtClean="0"/>
              <a:t>Discuss each member’s draft, first noting strengths and then suggesting potential improvements. If parts of the writing seem to need clarification, identify them.</a:t>
            </a:r>
          </a:p>
          <a:p>
            <a:r>
              <a:rPr lang="en-US" dirty="0" smtClean="0"/>
              <a:t>Share the commented-on copies with the authors.</a:t>
            </a:r>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10</a:t>
            </a:fld>
            <a:endParaRPr lang="en-US"/>
          </a:p>
        </p:txBody>
      </p:sp>
    </p:spTree>
    <p:extLst>
      <p:ext uri="{BB962C8B-B14F-4D97-AF65-F5344CB8AC3E}">
        <p14:creationId xmlns:p14="http://schemas.microsoft.com/office/powerpoint/2010/main" val="3847306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Conclusion</a:t>
            </a:r>
            <a:endParaRPr lang="en-US" dirty="0"/>
          </a:p>
        </p:txBody>
      </p:sp>
      <p:sp>
        <p:nvSpPr>
          <p:cNvPr id="3" name="Content Placeholder 2"/>
          <p:cNvSpPr>
            <a:spLocks noGrp="1"/>
          </p:cNvSpPr>
          <p:nvPr>
            <p:ph idx="1"/>
          </p:nvPr>
        </p:nvSpPr>
        <p:spPr/>
        <p:txBody>
          <a:bodyPr/>
          <a:lstStyle/>
          <a:p>
            <a:r>
              <a:rPr lang="en-US" dirty="0" smtClean="0"/>
              <a:t>Questions and answers</a:t>
            </a:r>
          </a:p>
          <a:p>
            <a:r>
              <a:rPr lang="en-US" dirty="0" smtClean="0"/>
              <a:t>Wrap-up</a:t>
            </a:r>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11</a:t>
            </a:fld>
            <a:endParaRPr lang="en-US"/>
          </a:p>
        </p:txBody>
      </p:sp>
    </p:spTree>
    <p:extLst>
      <p:ext uri="{BB962C8B-B14F-4D97-AF65-F5344CB8AC3E}">
        <p14:creationId xmlns:p14="http://schemas.microsoft.com/office/powerpoint/2010/main" val="110535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894079" y="3424873"/>
            <a:ext cx="7772400" cy="1500187"/>
          </a:xfrm>
        </p:spPr>
        <p:txBody>
          <a:bodyPr>
            <a:normAutofit fontScale="85000" lnSpcReduction="10000"/>
          </a:bodyPr>
          <a:lstStyle/>
          <a:p>
            <a:pPr algn="ctr"/>
            <a:r>
              <a:rPr lang="en-GB" dirty="0"/>
              <a:t/>
            </a:r>
            <a:br>
              <a:rPr lang="en-GB" dirty="0"/>
            </a:br>
            <a:r>
              <a:rPr lang="en-GB" dirty="0"/>
              <a:t>This work is licensed under a </a:t>
            </a:r>
            <a:r>
              <a:rPr lang="en-GB" dirty="0">
                <a:hlinkClick r:id="rId3"/>
              </a:rPr>
              <a:t>Creative Commons Attribution </a:t>
            </a:r>
            <a:r>
              <a:rPr lang="en-GB" dirty="0" err="1">
                <a:hlinkClick r:id="rId3"/>
              </a:rPr>
              <a:t>ShareAlike</a:t>
            </a:r>
            <a:r>
              <a:rPr lang="en-GB" dirty="0">
                <a:hlinkClick r:id="rId3"/>
              </a:rPr>
              <a:t> 4.0 </a:t>
            </a:r>
            <a:r>
              <a:rPr lang="en-GB" dirty="0" smtClean="0">
                <a:hlinkClick r:id="rId3"/>
              </a:rPr>
              <a:t>International licence</a:t>
            </a:r>
            <a:r>
              <a:rPr lang="en-GB" dirty="0" smtClean="0"/>
              <a:t>.</a:t>
            </a:r>
            <a:endParaRPr lang="en-GB" dirty="0"/>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12</a:t>
            </a:fld>
            <a:endParaRPr lang="en-US"/>
          </a:p>
        </p:txBody>
      </p:sp>
      <p:pic>
        <p:nvPicPr>
          <p:cNvPr id="1026" name="Picture 2">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2580641"/>
            <a:ext cx="1676400" cy="59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5967" y="6576892"/>
            <a:ext cx="549953" cy="193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55759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smtClean="0"/>
              <a:t>Overview</a:t>
            </a:r>
          </a:p>
        </p:txBody>
      </p:sp>
      <p:sp>
        <p:nvSpPr>
          <p:cNvPr id="4099" name="Rectangle 3"/>
          <p:cNvSpPr>
            <a:spLocks noGrp="1" noChangeArrowheads="1"/>
          </p:cNvSpPr>
          <p:nvPr>
            <p:ph type="body" idx="1"/>
          </p:nvPr>
        </p:nvSpPr>
        <p:spPr/>
        <p:txBody>
          <a:bodyPr/>
          <a:lstStyle/>
          <a:p>
            <a:pPr eaLnBrk="1" hangingPunct="1"/>
            <a:r>
              <a:rPr lang="en-US" altLang="en-US" dirty="0" smtClean="0"/>
              <a:t>Purposes of the introduction</a:t>
            </a:r>
          </a:p>
          <a:p>
            <a:pPr eaLnBrk="1" hangingPunct="1"/>
            <a:r>
              <a:rPr lang="en-US" altLang="en-US" dirty="0" smtClean="0"/>
              <a:t>Gearing the introduction to the audience</a:t>
            </a:r>
          </a:p>
          <a:p>
            <a:pPr eaLnBrk="1" hangingPunct="1"/>
            <a:r>
              <a:rPr lang="en-US" altLang="en-US" dirty="0" smtClean="0"/>
              <a:t>Structure of the introduction</a:t>
            </a:r>
          </a:p>
          <a:p>
            <a:pPr eaLnBrk="1" hangingPunct="1"/>
            <a:r>
              <a:rPr lang="en-US" altLang="en-US" dirty="0" smtClean="0"/>
              <a:t>When to write the introduction</a:t>
            </a:r>
          </a:p>
          <a:p>
            <a:pPr eaLnBrk="1" hangingPunct="1"/>
            <a:endParaRPr lang="en-US" altLang="en-US" dirty="0" smtClean="0"/>
          </a:p>
        </p:txBody>
      </p:sp>
      <p:sp>
        <p:nvSpPr>
          <p:cNvPr id="2" name="Rectangle 1"/>
          <p:cNvSpPr/>
          <p:nvPr/>
        </p:nvSpPr>
        <p:spPr>
          <a:xfrm>
            <a:off x="2286000" y="2967335"/>
            <a:ext cx="4572000" cy="369332"/>
          </a:xfrm>
          <a:prstGeom prst="rect">
            <a:avLst/>
          </a:prstGeom>
        </p:spPr>
        <p:txBody>
          <a:bodyPr>
            <a:spAutoFit/>
          </a:bodyPr>
          <a:lstStyle/>
          <a:p>
            <a:endParaRPr lang="en-US" dirty="0"/>
          </a:p>
        </p:txBody>
      </p:sp>
    </p:spTree>
    <p:extLst>
      <p:ext uri="{BB962C8B-B14F-4D97-AF65-F5344CB8AC3E}">
        <p14:creationId xmlns:p14="http://schemas.microsoft.com/office/powerpoint/2010/main" val="12063265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altLang="en-US" smtClean="0"/>
              <a:t>Purposes of the Introduction</a:t>
            </a:r>
          </a:p>
        </p:txBody>
      </p:sp>
      <p:sp>
        <p:nvSpPr>
          <p:cNvPr id="58371" name="Rectangle 3"/>
          <p:cNvSpPr>
            <a:spLocks noGrp="1" noChangeArrowheads="1"/>
          </p:cNvSpPr>
          <p:nvPr>
            <p:ph type="body" idx="1"/>
          </p:nvPr>
        </p:nvSpPr>
        <p:spPr/>
        <p:txBody>
          <a:bodyPr>
            <a:normAutofit lnSpcReduction="10000"/>
          </a:bodyPr>
          <a:lstStyle/>
          <a:p>
            <a:pPr eaLnBrk="1" hangingPunct="1"/>
            <a:r>
              <a:rPr lang="en-US" altLang="en-US" smtClean="0"/>
              <a:t>To provide background</a:t>
            </a:r>
          </a:p>
          <a:p>
            <a:pPr lvl="1" eaLnBrk="1" hangingPunct="1"/>
            <a:r>
              <a:rPr lang="en-US" altLang="en-US" smtClean="0"/>
              <a:t>In order to help readers understand the paper</a:t>
            </a:r>
          </a:p>
          <a:p>
            <a:pPr lvl="1" eaLnBrk="1" hangingPunct="1"/>
            <a:r>
              <a:rPr lang="en-US" altLang="en-US" smtClean="0"/>
              <a:t>In order to help readers appreciate the importance of the research</a:t>
            </a:r>
          </a:p>
          <a:p>
            <a:pPr eaLnBrk="1" hangingPunct="1"/>
            <a:r>
              <a:rPr lang="en-US" altLang="en-US" smtClean="0"/>
              <a:t>To do one or both of the following:</a:t>
            </a:r>
          </a:p>
          <a:p>
            <a:pPr lvl="1" eaLnBrk="1" hangingPunct="1"/>
            <a:r>
              <a:rPr lang="en-US" altLang="en-US" smtClean="0"/>
              <a:t>Identify the question or questions that the research addressed</a:t>
            </a:r>
          </a:p>
          <a:p>
            <a:pPr lvl="1" eaLnBrk="1" hangingPunct="1"/>
            <a:r>
              <a:rPr lang="en-US" altLang="en-US" smtClean="0"/>
              <a:t>State the hypothesis or hypotheses that the research tested</a:t>
            </a:r>
          </a:p>
        </p:txBody>
      </p:sp>
    </p:spTree>
    <p:extLst>
      <p:ext uri="{BB962C8B-B14F-4D97-AF65-F5344CB8AC3E}">
        <p14:creationId xmlns:p14="http://schemas.microsoft.com/office/powerpoint/2010/main" val="30113409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US" altLang="en-US" smtClean="0"/>
              <a:t>Length of Introduction</a:t>
            </a:r>
          </a:p>
        </p:txBody>
      </p:sp>
      <p:sp>
        <p:nvSpPr>
          <p:cNvPr id="5123" name="Rectangle 3"/>
          <p:cNvSpPr>
            <a:spLocks noGrp="1" noChangeArrowheads="1"/>
          </p:cNvSpPr>
          <p:nvPr>
            <p:ph type="body" idx="1"/>
          </p:nvPr>
        </p:nvSpPr>
        <p:spPr/>
        <p:txBody>
          <a:bodyPr>
            <a:normAutofit lnSpcReduction="10000"/>
          </a:bodyPr>
          <a:lstStyle/>
          <a:p>
            <a:pPr eaLnBrk="1" hangingPunct="1">
              <a:defRPr/>
            </a:pPr>
            <a:r>
              <a:rPr lang="en-US" dirty="0" smtClean="0"/>
              <a:t>Articles in biomedical journals: tend to have a short introduction (a few paragraphs or less)</a:t>
            </a:r>
          </a:p>
          <a:p>
            <a:pPr eaLnBrk="1" hangingPunct="1">
              <a:defRPr/>
            </a:pPr>
            <a:r>
              <a:rPr lang="en-US" dirty="0" smtClean="0"/>
              <a:t>Articles in some other journals: tend to have a long introduction (or an introduction and a literature review section)</a:t>
            </a:r>
          </a:p>
          <a:p>
            <a:pPr eaLnBrk="1" hangingPunct="1">
              <a:defRPr/>
            </a:pPr>
            <a:r>
              <a:rPr lang="en-US" dirty="0" smtClean="0"/>
              <a:t>How about introductions to articles in your research area?</a:t>
            </a:r>
          </a:p>
          <a:p>
            <a:pPr marL="0" indent="0" eaLnBrk="1" hangingPunct="1">
              <a:buFontTx/>
              <a:buNone/>
              <a:defRPr/>
            </a:pPr>
            <a:endParaRPr lang="en-US" dirty="0" smtClean="0"/>
          </a:p>
        </p:txBody>
      </p:sp>
    </p:spTree>
    <p:extLst>
      <p:ext uri="{BB962C8B-B14F-4D97-AF65-F5344CB8AC3E}">
        <p14:creationId xmlns:p14="http://schemas.microsoft.com/office/powerpoint/2010/main" val="1685818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normAutofit fontScale="90000"/>
          </a:bodyPr>
          <a:lstStyle/>
          <a:p>
            <a:pPr eaLnBrk="1" hangingPunct="1"/>
            <a:r>
              <a:rPr lang="en-US" altLang="en-US" sz="4000" smtClean="0"/>
              <a:t>Gearing the Introduction</a:t>
            </a:r>
            <a:br>
              <a:rPr lang="en-US" altLang="en-US" sz="4000" smtClean="0"/>
            </a:br>
            <a:r>
              <a:rPr lang="en-US" altLang="en-US" sz="4000" smtClean="0"/>
              <a:t>to the Audience</a:t>
            </a:r>
          </a:p>
        </p:txBody>
      </p:sp>
      <p:sp>
        <p:nvSpPr>
          <p:cNvPr id="60419" name="Rectangle 3"/>
          <p:cNvSpPr>
            <a:spLocks noGrp="1" noChangeArrowheads="1"/>
          </p:cNvSpPr>
          <p:nvPr>
            <p:ph type="body" idx="1"/>
          </p:nvPr>
        </p:nvSpPr>
        <p:spPr/>
        <p:txBody>
          <a:bodyPr/>
          <a:lstStyle/>
          <a:p>
            <a:pPr eaLnBrk="1" hangingPunct="1"/>
            <a:r>
              <a:rPr lang="en-US" altLang="en-US" smtClean="0"/>
              <a:t>Papers in relatively general journals: Introduction must provide basic background information.</a:t>
            </a:r>
          </a:p>
          <a:p>
            <a:pPr eaLnBrk="1" hangingPunct="1"/>
            <a:r>
              <a:rPr lang="en-US" altLang="en-US" smtClean="0"/>
              <a:t>Papers in specialized journals: Introduction can assume that readers have more knowledge about the research topic.</a:t>
            </a:r>
          </a:p>
        </p:txBody>
      </p:sp>
    </p:spTree>
    <p:extLst>
      <p:ext uri="{BB962C8B-B14F-4D97-AF65-F5344CB8AC3E}">
        <p14:creationId xmlns:p14="http://schemas.microsoft.com/office/powerpoint/2010/main" val="33216327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altLang="en-US" smtClean="0"/>
              <a:t>Structure of the Introduction</a:t>
            </a:r>
          </a:p>
        </p:txBody>
      </p:sp>
      <p:sp>
        <p:nvSpPr>
          <p:cNvPr id="61443" name="Rectangle 3"/>
          <p:cNvSpPr>
            <a:spLocks noGrp="1" noChangeArrowheads="1"/>
          </p:cNvSpPr>
          <p:nvPr>
            <p:ph type="body" idx="1"/>
          </p:nvPr>
        </p:nvSpPr>
        <p:spPr/>
        <p:txBody>
          <a:bodyPr>
            <a:normAutofit lnSpcReduction="10000"/>
          </a:bodyPr>
          <a:lstStyle/>
          <a:p>
            <a:pPr eaLnBrk="1" hangingPunct="1"/>
            <a:r>
              <a:rPr lang="en-US" altLang="en-US" smtClean="0"/>
              <a:t>Introduction typically should be funnel-shaped, moving from general to specific</a:t>
            </a:r>
          </a:p>
          <a:p>
            <a:pPr eaLnBrk="1" hangingPunct="1"/>
            <a:r>
              <a:rPr lang="en-US" altLang="en-US" smtClean="0"/>
              <a:t>A common structure:</a:t>
            </a:r>
          </a:p>
          <a:p>
            <a:pPr lvl="1" eaLnBrk="1" hangingPunct="1"/>
            <a:r>
              <a:rPr lang="en-US" altLang="en-US" smtClean="0"/>
              <a:t>Information on importance of topic</a:t>
            </a:r>
          </a:p>
          <a:p>
            <a:pPr lvl="1" eaLnBrk="1" hangingPunct="1"/>
            <a:r>
              <a:rPr lang="en-US" altLang="en-US" smtClean="0"/>
              <a:t>Highlights of relevant previous research</a:t>
            </a:r>
          </a:p>
          <a:p>
            <a:pPr lvl="1" eaLnBrk="1" hangingPunct="1"/>
            <a:r>
              <a:rPr lang="en-US" altLang="en-US" smtClean="0"/>
              <a:t>Identification of unanswered question(s)—              in other words, the gap in existing knowledge</a:t>
            </a:r>
          </a:p>
          <a:p>
            <a:pPr lvl="1" eaLnBrk="1" hangingPunct="1"/>
            <a:r>
              <a:rPr lang="en-US" altLang="en-US" smtClean="0"/>
              <a:t>Approach you used to seek the answer(s)</a:t>
            </a:r>
          </a:p>
          <a:p>
            <a:pPr lvl="1" eaLnBrk="1" hangingPunct="1"/>
            <a:r>
              <a:rPr lang="en-US" altLang="en-US" smtClean="0"/>
              <a:t>(In some cases, the main findings)</a:t>
            </a:r>
          </a:p>
        </p:txBody>
      </p:sp>
      <p:pic>
        <p:nvPicPr>
          <p:cNvPr id="61444" name="Picture 6" descr="C:\Users\bgastel\AppData\Local\Microsoft\Windows\Temporary Internet Files\Content.IE5\O72CSFMW\MC900441948[1].w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12083" y="2852058"/>
            <a:ext cx="980440" cy="1455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53303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p:txBody>
          <a:bodyPr>
            <a:normAutofit fontScale="90000"/>
          </a:bodyPr>
          <a:lstStyle/>
          <a:p>
            <a:r>
              <a:rPr lang="en-US" altLang="en-US" smtClean="0"/>
              <a:t>Overall Structure of a Paper:</a:t>
            </a:r>
            <a:br>
              <a:rPr lang="en-US" altLang="en-US" smtClean="0"/>
            </a:br>
            <a:r>
              <a:rPr lang="en-US" altLang="en-US" smtClean="0"/>
              <a:t>Like an Hourglass</a:t>
            </a:r>
          </a:p>
        </p:txBody>
      </p:sp>
      <p:pic>
        <p:nvPicPr>
          <p:cNvPr id="62467"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759034" y="2042555"/>
            <a:ext cx="3657918" cy="3657918"/>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937708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en-US" altLang="en-US" smtClean="0"/>
              <a:t>When to Write the Introduction</a:t>
            </a:r>
          </a:p>
        </p:txBody>
      </p:sp>
      <p:sp>
        <p:nvSpPr>
          <p:cNvPr id="64515" name="Rectangle 3"/>
          <p:cNvSpPr>
            <a:spLocks noGrp="1" noChangeArrowheads="1"/>
          </p:cNvSpPr>
          <p:nvPr>
            <p:ph type="body" idx="1"/>
          </p:nvPr>
        </p:nvSpPr>
        <p:spPr/>
        <p:txBody>
          <a:bodyPr>
            <a:normAutofit lnSpcReduction="10000"/>
          </a:bodyPr>
          <a:lstStyle/>
          <a:p>
            <a:pPr eaLnBrk="1" hangingPunct="1"/>
            <a:r>
              <a:rPr lang="en-US" altLang="en-US" dirty="0" smtClean="0"/>
              <a:t>Sometimes good to write the introduction last</a:t>
            </a:r>
          </a:p>
          <a:p>
            <a:pPr lvl="1" eaLnBrk="1" hangingPunct="1"/>
            <a:r>
              <a:rPr lang="en-US" altLang="en-US" dirty="0" smtClean="0"/>
              <a:t>“Until you know what you’re introducing, you can’t introduce it.”</a:t>
            </a:r>
          </a:p>
          <a:p>
            <a:pPr eaLnBrk="1" hangingPunct="1"/>
            <a:r>
              <a:rPr lang="en-US" altLang="en-US" dirty="0" smtClean="0"/>
              <a:t>Sometimes good to write it first, to help provide focus</a:t>
            </a:r>
          </a:p>
          <a:p>
            <a:pPr eaLnBrk="1" hangingPunct="1"/>
            <a:r>
              <a:rPr lang="en-US" altLang="en-US" dirty="0" smtClean="0"/>
              <a:t>After writing all the sections of the paper, revise the paper as a whole (typically several times).</a:t>
            </a:r>
          </a:p>
          <a:p>
            <a:pPr eaLnBrk="1" hangingPunct="1"/>
            <a:endParaRPr lang="en-US" altLang="en-US" dirty="0" smtClean="0"/>
          </a:p>
        </p:txBody>
      </p:sp>
    </p:spTree>
    <p:extLst>
      <p:ext uri="{BB962C8B-B14F-4D97-AF65-F5344CB8AC3E}">
        <p14:creationId xmlns:p14="http://schemas.microsoft.com/office/powerpoint/2010/main" val="34134954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tLang="en-US" dirty="0" smtClean="0"/>
              <a:t>Exercise</a:t>
            </a:r>
          </a:p>
        </p:txBody>
      </p:sp>
      <p:sp>
        <p:nvSpPr>
          <p:cNvPr id="63491" name="Rectangle 3"/>
          <p:cNvSpPr>
            <a:spLocks noGrp="1" noChangeArrowheads="1"/>
          </p:cNvSpPr>
          <p:nvPr>
            <p:ph type="body" idx="1"/>
          </p:nvPr>
        </p:nvSpPr>
        <p:spPr/>
        <p:txBody>
          <a:bodyPr>
            <a:normAutofit lnSpcReduction="10000"/>
          </a:bodyPr>
          <a:lstStyle/>
          <a:p>
            <a:pPr eaLnBrk="1" hangingPunct="1"/>
            <a:r>
              <a:rPr lang="en-US" altLang="en-US" sz="2800" dirty="0" smtClean="0"/>
              <a:t>Look at the instructions to authors from your target journal.  Notice what, if anything, it says about writing the introduction.</a:t>
            </a:r>
          </a:p>
          <a:p>
            <a:pPr eaLnBrk="1" hangingPunct="1"/>
            <a:r>
              <a:rPr lang="en-US" altLang="en-US" sz="2800" dirty="0" smtClean="0"/>
              <a:t>Look at the introduction to your model paper.  Notice items such as the following:</a:t>
            </a:r>
          </a:p>
          <a:p>
            <a:pPr lvl="1" eaLnBrk="1" hangingPunct="1"/>
            <a:r>
              <a:rPr lang="en-US" altLang="en-US" sz="2400" dirty="0" smtClean="0"/>
              <a:t>Length</a:t>
            </a:r>
          </a:p>
          <a:p>
            <a:pPr lvl="1" eaLnBrk="1" hangingPunct="1"/>
            <a:r>
              <a:rPr lang="en-US" altLang="en-US" sz="2400" dirty="0" smtClean="0"/>
              <a:t>Types of content</a:t>
            </a:r>
          </a:p>
          <a:p>
            <a:pPr lvl="1" eaLnBrk="1" hangingPunct="1"/>
            <a:r>
              <a:rPr lang="en-US" altLang="en-US" sz="2400" dirty="0" smtClean="0"/>
              <a:t>Organization</a:t>
            </a:r>
          </a:p>
          <a:p>
            <a:pPr lvl="1" eaLnBrk="1" hangingPunct="1"/>
            <a:r>
              <a:rPr lang="en-US" altLang="en-US" sz="2400" dirty="0" smtClean="0"/>
              <a:t>Citation of references</a:t>
            </a:r>
          </a:p>
          <a:p>
            <a:pPr eaLnBrk="1" hangingPunct="1"/>
            <a:r>
              <a:rPr lang="en-US" altLang="en-US" sz="2800" dirty="0" smtClean="0"/>
              <a:t>Be ready to report to the full group.</a:t>
            </a:r>
          </a:p>
        </p:txBody>
      </p:sp>
    </p:spTree>
    <p:extLst>
      <p:ext uri="{BB962C8B-B14F-4D97-AF65-F5344CB8AC3E}">
        <p14:creationId xmlns:p14="http://schemas.microsoft.com/office/powerpoint/2010/main" val="832232332"/>
      </p:ext>
    </p:extLst>
  </p:cSld>
  <p:clrMapOvr>
    <a:masterClrMapping/>
  </p:clrMapOvr>
  <p:timing>
    <p:tnLst>
      <p:par>
        <p:cTn id="1" dur="indefinite" restart="never" nodeType="tmRoot"/>
      </p:par>
    </p:tnLst>
  </p:timing>
</p:sld>
</file>

<file path=ppt/theme/theme1.xml><?xml version="1.0" encoding="utf-8"?>
<a:theme xmlns:a="http://schemas.openxmlformats.org/drawingml/2006/main" name="INASP 2016 Presentation">
  <a:themeElements>
    <a:clrScheme name="Custom 2">
      <a:dk1>
        <a:srgbClr val="333333"/>
      </a:dk1>
      <a:lt1>
        <a:srgbClr val="FFFFFF"/>
      </a:lt1>
      <a:dk2>
        <a:srgbClr val="333333"/>
      </a:dk2>
      <a:lt2>
        <a:srgbClr val="E5E5E5"/>
      </a:lt2>
      <a:accent1>
        <a:srgbClr val="00808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INASP 2016 Presentation</Template>
  <TotalTime>617</TotalTime>
  <Words>1551</Words>
  <Application>Microsoft Office PowerPoint</Application>
  <PresentationFormat>On-screen Show (4:3)</PresentationFormat>
  <Paragraphs>117</Paragraphs>
  <Slides>12</Slides>
  <Notes>11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INASP 2016 Presentation</vt:lpstr>
      <vt:lpstr>Writing the Introduction</vt:lpstr>
      <vt:lpstr>Overview</vt:lpstr>
      <vt:lpstr>Purposes of the Introduction</vt:lpstr>
      <vt:lpstr>Length of Introduction</vt:lpstr>
      <vt:lpstr>Gearing the Introduction to the Audience</vt:lpstr>
      <vt:lpstr>Structure of the Introduction</vt:lpstr>
      <vt:lpstr>Overall Structure of a Paper: Like an Hourglass</vt:lpstr>
      <vt:lpstr>When to Write the Introduction</vt:lpstr>
      <vt:lpstr>Exercise</vt:lpstr>
      <vt:lpstr>Another exercise</vt:lpstr>
      <vt:lpstr>In Conclusion</vt:lpstr>
      <vt:lpstr>PowerPoint Presentation</vt:lpstr>
    </vt:vector>
  </TitlesOfParts>
  <Company>INASP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Sian Harris</dc:creator>
  <cp:lastModifiedBy>Barbara Gastel</cp:lastModifiedBy>
  <cp:revision>36</cp:revision>
  <dcterms:created xsi:type="dcterms:W3CDTF">2016-07-21T09:15:55Z</dcterms:created>
  <dcterms:modified xsi:type="dcterms:W3CDTF">2016-10-02T16:09:33Z</dcterms:modified>
</cp:coreProperties>
</file>