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9"/>
  </p:notesMasterIdLst>
  <p:handoutMasterIdLst>
    <p:handoutMasterId r:id="rId30"/>
  </p:handout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57" r:id="rId2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6666"/>
    <a:srgbClr val="5784CC"/>
    <a:srgbClr val="1AFFFF"/>
    <a:srgbClr val="FFFFFF"/>
    <a:srgbClr val="E5E5E5"/>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04" autoAdjust="0"/>
    <p:restoredTop sz="71614" autoAdjust="0"/>
  </p:normalViewPr>
  <p:slideViewPr>
    <p:cSldViewPr snapToGrid="0" snapToObjects="1">
      <p:cViewPr>
        <p:scale>
          <a:sx n="60" d="100"/>
          <a:sy n="60" d="100"/>
        </p:scale>
        <p:origin x="-792" y="1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p:scale>
          <a:sx n="130" d="100"/>
          <a:sy n="130" d="100"/>
        </p:scale>
        <p:origin x="-1446" y="33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03B85EE-53BF-8142-88AE-B1ADA6DC59E8}" type="datetimeFigureOut">
              <a:rPr lang="en-US" smtClean="0"/>
              <a:t>2/8/2014</a:t>
            </a:fld>
            <a:endParaRPr lang="en-US"/>
          </a:p>
        </p:txBody>
      </p:sp>
      <p:sp>
        <p:nvSpPr>
          <p:cNvPr id="4" name="Footer Placeholder 3"/>
          <p:cNvSpPr>
            <a:spLocks noGrp="1"/>
          </p:cNvSpPr>
          <p:nvPr>
            <p:ph type="ftr" sz="quarter" idx="2"/>
          </p:nvPr>
        </p:nvSpPr>
        <p:spPr>
          <a:xfrm>
            <a:off x="0" y="8522211"/>
            <a:ext cx="6313018" cy="495847"/>
          </a:xfrm>
          <a:prstGeom prst="rect">
            <a:avLst/>
          </a:prstGeom>
        </p:spPr>
        <p:txBody>
          <a:bodyPr vert="horz" lIns="91440" tIns="45720" rIns="91440" bIns="45720" rtlCol="0" anchor="b"/>
          <a:lstStyle>
            <a:lvl1pPr algn="l">
              <a:defRPr sz="1200"/>
            </a:lvl1pPr>
          </a:lstStyle>
          <a:p>
            <a:r>
              <a:rPr lang="en-GB" sz="1000" dirty="0" smtClean="0"/>
              <a:t>This </a:t>
            </a:r>
            <a:r>
              <a:rPr lang="en-GB" sz="1000" dirty="0"/>
              <a:t>work is licensed under a Creative Commons Attribution-</a:t>
            </a:r>
            <a:r>
              <a:rPr lang="en-GB" sz="1000" dirty="0" err="1"/>
              <a:t>ShareAlike</a:t>
            </a:r>
            <a:r>
              <a:rPr lang="en-GB" sz="1000" dirty="0"/>
              <a:t> 3.0 </a:t>
            </a:r>
            <a:r>
              <a:rPr lang="en-GB" sz="1000" dirty="0" err="1"/>
              <a:t>Unported</a:t>
            </a:r>
            <a:r>
              <a:rPr lang="en-GB" sz="1000" dirty="0"/>
              <a:t> License</a:t>
            </a:r>
            <a:r>
              <a:rPr lang="en-GB" sz="1000" dirty="0" smtClean="0"/>
              <a:t>.</a:t>
            </a:r>
          </a:p>
          <a:p>
            <a:r>
              <a:rPr lang="en-GB" sz="1000" dirty="0"/>
              <a:t>http://creativecommons.org/licenses/by-sa/3.0</a:t>
            </a:r>
            <a:r>
              <a:rPr lang="en-GB" sz="1000" dirty="0" smtClean="0"/>
              <a:t>/</a:t>
            </a:r>
            <a:endParaRPr lang="en-GB" sz="1000" dirty="0"/>
          </a:p>
        </p:txBody>
      </p:sp>
      <p:sp>
        <p:nvSpPr>
          <p:cNvPr id="5" name="Slide Number Placeholder 4"/>
          <p:cNvSpPr>
            <a:spLocks noGrp="1"/>
          </p:cNvSpPr>
          <p:nvPr>
            <p:ph type="sldNum" sz="quarter" idx="3"/>
          </p:nvPr>
        </p:nvSpPr>
        <p:spPr>
          <a:xfrm>
            <a:off x="6313017" y="8524283"/>
            <a:ext cx="543395" cy="457200"/>
          </a:xfrm>
          <a:prstGeom prst="rect">
            <a:avLst/>
          </a:prstGeom>
        </p:spPr>
        <p:txBody>
          <a:bodyPr vert="horz" lIns="91440" tIns="45720" rIns="91440" bIns="45720" rtlCol="0" anchor="b"/>
          <a:lstStyle>
            <a:lvl1pPr algn="r">
              <a:defRPr sz="1200"/>
            </a:lvl1pPr>
          </a:lstStyle>
          <a:p>
            <a:fld id="{043BA4F4-B25B-A641-B63E-5F84226EF5BC}" type="slidenum">
              <a:rPr lang="en-US" smtClean="0"/>
              <a:t>‹#›</a:t>
            </a:fld>
            <a:endParaRPr lang="en-US" dirty="0"/>
          </a:p>
        </p:txBody>
      </p:sp>
    </p:spTree>
    <p:extLst>
      <p:ext uri="{BB962C8B-B14F-4D97-AF65-F5344CB8AC3E}">
        <p14:creationId xmlns:p14="http://schemas.microsoft.com/office/powerpoint/2010/main" val="222262834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FD8533-B7A0-3247-9F7E-05C10199060A}" type="datetimeFigureOut">
              <a:rPr lang="en-US" smtClean="0"/>
              <a:t>2/8/2014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1" y="8634008"/>
            <a:ext cx="6232549" cy="457200"/>
          </a:xfrm>
          <a:prstGeom prst="rect">
            <a:avLst/>
          </a:prstGeom>
        </p:spPr>
        <p:txBody>
          <a:bodyPr vert="horz" lIns="91440" tIns="45720" rIns="91440" bIns="45720" rtlCol="0" anchor="b"/>
          <a:lstStyle>
            <a:lvl1pPr algn="l">
              <a:defRPr sz="1000" baseline="0"/>
            </a:lvl1pPr>
          </a:lstStyle>
          <a:p>
            <a:r>
              <a:rPr lang="en-GB" dirty="0" smtClean="0"/>
              <a:t>This work is licensed under a Creative Commons Attribution-</a:t>
            </a:r>
            <a:r>
              <a:rPr lang="en-GB" dirty="0" err="1" smtClean="0"/>
              <a:t>ShareAlike</a:t>
            </a:r>
            <a:r>
              <a:rPr lang="en-GB" dirty="0" smtClean="0"/>
              <a:t> 3.0 </a:t>
            </a:r>
            <a:r>
              <a:rPr lang="en-GB" dirty="0" err="1" smtClean="0"/>
              <a:t>Unported</a:t>
            </a:r>
            <a:r>
              <a:rPr lang="en-GB" dirty="0" smtClean="0"/>
              <a:t> License.</a:t>
            </a:r>
          </a:p>
          <a:p>
            <a:r>
              <a:rPr lang="en-GB" dirty="0" smtClean="0"/>
              <a:t>http://creativecommons.org/licenses/by-sa/3.0/</a:t>
            </a:r>
          </a:p>
        </p:txBody>
      </p:sp>
      <p:sp>
        <p:nvSpPr>
          <p:cNvPr id="7" name="Slide Number Placeholder 6"/>
          <p:cNvSpPr>
            <a:spLocks noGrp="1"/>
          </p:cNvSpPr>
          <p:nvPr>
            <p:ph type="sldNum" sz="quarter" idx="5"/>
          </p:nvPr>
        </p:nvSpPr>
        <p:spPr>
          <a:xfrm>
            <a:off x="6232549" y="8641323"/>
            <a:ext cx="623863" cy="457200"/>
          </a:xfrm>
          <a:prstGeom prst="rect">
            <a:avLst/>
          </a:prstGeom>
        </p:spPr>
        <p:txBody>
          <a:bodyPr vert="horz" lIns="91440" tIns="45720" rIns="91440" bIns="45720" rtlCol="0" anchor="b"/>
          <a:lstStyle>
            <a:lvl1pPr algn="r">
              <a:defRPr sz="1200"/>
            </a:lvl1pPr>
          </a:lstStyle>
          <a:p>
            <a:fld id="{C623B231-3D70-2A4C-A0C2-A57463CF59EC}" type="slidenum">
              <a:rPr lang="en-US" smtClean="0"/>
              <a:t>‹#›</a:t>
            </a:fld>
            <a:endParaRPr lang="en-US" dirty="0"/>
          </a:p>
        </p:txBody>
      </p:sp>
    </p:spTree>
    <p:extLst>
      <p:ext uri="{BB962C8B-B14F-4D97-AF65-F5344CB8AC3E}">
        <p14:creationId xmlns:p14="http://schemas.microsoft.com/office/powerpoint/2010/main" val="296382275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You are free:</a:t>
            </a:r>
          </a:p>
          <a:p>
            <a:r>
              <a:rPr lang="en-GB" b="1" dirty="0" smtClean="0"/>
              <a:t>to Share</a:t>
            </a:r>
            <a:r>
              <a:rPr lang="en-GB" dirty="0" smtClean="0"/>
              <a:t> — to copy, distribute and transmit the work </a:t>
            </a:r>
          </a:p>
          <a:p>
            <a:r>
              <a:rPr lang="en-GB" b="1" dirty="0" smtClean="0"/>
              <a:t>to Remix</a:t>
            </a:r>
            <a:r>
              <a:rPr lang="en-GB" dirty="0" smtClean="0"/>
              <a:t> — to adapt the work </a:t>
            </a:r>
          </a:p>
          <a:p>
            <a:r>
              <a:rPr lang="en-GB" dirty="0" smtClean="0"/>
              <a:t>to make commercial use of the work </a:t>
            </a:r>
          </a:p>
          <a:p>
            <a:pPr marL="0" marR="0" indent="0" algn="l" defTabSz="457200" rtl="0" eaLnBrk="1" fontAlgn="auto" latinLnBrk="0" hangingPunct="1">
              <a:lnSpc>
                <a:spcPct val="100000"/>
              </a:lnSpc>
              <a:spcBef>
                <a:spcPts val="0"/>
              </a:spcBef>
              <a:spcAft>
                <a:spcPts val="0"/>
              </a:spcAft>
              <a:buClrTx/>
              <a:buSzTx/>
              <a:buFontTx/>
              <a:buNone/>
              <a:tabLst/>
              <a:defRPr/>
            </a:pPr>
            <a:r>
              <a:rPr lang="en-GB" b="1" dirty="0" smtClean="0"/>
              <a:t>Under the following conditions:</a:t>
            </a:r>
          </a:p>
          <a:p>
            <a:r>
              <a:rPr lang="en-GB" b="1" dirty="0" smtClean="0"/>
              <a:t>Attribution</a:t>
            </a:r>
            <a:r>
              <a:rPr lang="en-GB" dirty="0" smtClean="0"/>
              <a:t> — You must attribute the work in the manner specified by the author or licensor (but not in any way that suggests that they endorse you or your use of the work). </a:t>
            </a:r>
          </a:p>
          <a:p>
            <a:r>
              <a:rPr lang="en-GB" b="1" dirty="0" smtClean="0"/>
              <a:t>Share Alike</a:t>
            </a:r>
            <a:r>
              <a:rPr lang="en-GB" dirty="0" smtClean="0"/>
              <a:t> — If you alter, transform, or build upon this work, you may distribute the resulting work only under the same or similar license to this one.</a:t>
            </a:r>
          </a:p>
          <a:p>
            <a:endParaRPr lang="en-GB" dirty="0" smtClean="0"/>
          </a:p>
          <a:p>
            <a:r>
              <a:rPr lang="en-GB" dirty="0" smtClean="0"/>
              <a:t>http://creativecommons.org/licenses/by-sa/3.0/ </a:t>
            </a:r>
          </a:p>
        </p:txBody>
      </p:sp>
      <p:sp>
        <p:nvSpPr>
          <p:cNvPr id="4" name="Slide Number Placeholder 3"/>
          <p:cNvSpPr>
            <a:spLocks noGrp="1"/>
          </p:cNvSpPr>
          <p:nvPr>
            <p:ph type="sldNum" sz="quarter" idx="10"/>
          </p:nvPr>
        </p:nvSpPr>
        <p:spPr/>
        <p:txBody>
          <a:bodyPr/>
          <a:lstStyle/>
          <a:p>
            <a:fld id="{C623B231-3D70-2A4C-A0C2-A57463CF59EC}" type="slidenum">
              <a:rPr lang="en-US" smtClean="0"/>
              <a:t>27</a:t>
            </a:fld>
            <a:endParaRPr lang="en-US"/>
          </a:p>
        </p:txBody>
      </p:sp>
    </p:spTree>
    <p:extLst>
      <p:ext uri="{BB962C8B-B14F-4D97-AF65-F5344CB8AC3E}">
        <p14:creationId xmlns:p14="http://schemas.microsoft.com/office/powerpoint/2010/main" val="3472070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rgbClr val="5784CC"/>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6666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5357649-C105-F645-A7D2-78524A18A7C0}" type="datetime1">
              <a:rPr lang="en-GB" smtClean="0"/>
              <a:t>08/02/2014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17785347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5784CC"/>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solidFill>
                  <a:srgbClr val="666666"/>
                </a:solidFill>
              </a:defRPr>
            </a:lvl1pPr>
            <a:lvl2pPr>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3CA1BF5-B5F0-6F4C-9383-67EE262C153F}" type="datetime1">
              <a:rPr lang="en-GB" smtClean="0"/>
              <a:t>08/02/2014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290523495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92480"/>
            <a:ext cx="2057400" cy="5333683"/>
          </a:xfrm>
        </p:spPr>
        <p:txBody>
          <a:bodyPr vert="eaVert"/>
          <a:lstStyle>
            <a:lvl1pPr>
              <a:defRPr>
                <a:solidFill>
                  <a:srgbClr val="5784CC"/>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792480"/>
            <a:ext cx="6019800" cy="5333683"/>
          </a:xfrm>
        </p:spPr>
        <p:txBody>
          <a:bodyPr vert="eaVert"/>
          <a:lstStyle>
            <a:lvl1pPr>
              <a:defRPr b="0">
                <a:solidFill>
                  <a:srgbClr val="666666"/>
                </a:solidFill>
              </a:defRPr>
            </a:lvl1pPr>
            <a:lvl2pPr>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26DE0B7-A939-1F40-A9CB-C349DD62A6BA}" type="datetime1">
              <a:rPr lang="en-GB" smtClean="0"/>
              <a:t>08/02/2014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207151234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solidFill>
                  <a:srgbClr val="5784CC"/>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a:solidFill>
                  <a:srgbClr val="666666"/>
                </a:solidFill>
              </a:defRPr>
            </a:lvl1pPr>
            <a:lvl2pPr>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550DC9-6AB9-D448-9668-424CC2F97943}" type="datetime1">
              <a:rPr lang="en-GB" smtClean="0"/>
              <a:t>08/02/2014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43559635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rgbClr val="5784CC"/>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9B232E-74DB-E24B-9EAB-2535BABDB41E}" type="datetime1">
              <a:rPr lang="en-GB" smtClean="0"/>
              <a:t>08/02/2014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48204464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57284"/>
            <a:ext cx="8229600" cy="849501"/>
          </a:xfrm>
        </p:spPr>
        <p:txBody>
          <a:bodyPr/>
          <a:lstStyle>
            <a:lvl1pPr>
              <a:defRPr>
                <a:solidFill>
                  <a:srgbClr val="5784CC"/>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solidFill>
                  <a:srgbClr val="666666"/>
                </a:solidFill>
              </a:defRPr>
            </a:lvl1pPr>
            <a:lvl2pPr>
              <a:defRPr sz="2400">
                <a:solidFill>
                  <a:srgbClr val="666666"/>
                </a:solidFill>
              </a:defRPr>
            </a:lvl2pPr>
            <a:lvl3pPr>
              <a:defRPr sz="2000">
                <a:solidFill>
                  <a:srgbClr val="666666"/>
                </a:solidFill>
              </a:defRPr>
            </a:lvl3pPr>
            <a:lvl4pPr>
              <a:defRPr sz="1800">
                <a:solidFill>
                  <a:srgbClr val="666666"/>
                </a:solidFill>
              </a:defRPr>
            </a:lvl4pPr>
            <a:lvl5pPr>
              <a:defRPr sz="1800">
                <a:solidFill>
                  <a:srgbClr val="666666"/>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solidFill>
                  <a:srgbClr val="666666"/>
                </a:solidFill>
              </a:defRPr>
            </a:lvl1pPr>
            <a:lvl2pPr>
              <a:defRPr sz="2400">
                <a:solidFill>
                  <a:srgbClr val="666666"/>
                </a:solidFill>
              </a:defRPr>
            </a:lvl2pPr>
            <a:lvl3pPr>
              <a:defRPr sz="2000">
                <a:solidFill>
                  <a:srgbClr val="666666"/>
                </a:solidFill>
              </a:defRPr>
            </a:lvl3pPr>
            <a:lvl4pPr>
              <a:defRPr sz="1800">
                <a:solidFill>
                  <a:srgbClr val="666666"/>
                </a:solidFill>
              </a:defRPr>
            </a:lvl4pPr>
            <a:lvl5pPr>
              <a:defRPr sz="1800">
                <a:solidFill>
                  <a:srgbClr val="666666"/>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91778E2-23A5-694E-9E68-C2DB70D40063}" type="datetime1">
              <a:rPr lang="en-GB" smtClean="0"/>
              <a:t>08/02/2014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88984070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056640"/>
            <a:ext cx="4040188" cy="1118235"/>
          </a:xfrm>
        </p:spPr>
        <p:txBody>
          <a:bodyPr anchor="b"/>
          <a:lstStyle>
            <a:lvl1pPr marL="0" indent="0">
              <a:buNone/>
              <a:defRPr sz="2400" b="1">
                <a:solidFill>
                  <a:srgbClr val="5784C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solidFill>
                  <a:srgbClr val="666666"/>
                </a:solidFill>
              </a:defRPr>
            </a:lvl1pPr>
            <a:lvl2pPr>
              <a:defRPr sz="2000">
                <a:solidFill>
                  <a:srgbClr val="666666"/>
                </a:solidFill>
              </a:defRPr>
            </a:lvl2pPr>
            <a:lvl3pPr>
              <a:defRPr sz="1800">
                <a:solidFill>
                  <a:srgbClr val="666666"/>
                </a:solidFill>
              </a:defRPr>
            </a:lvl3pPr>
            <a:lvl4pPr>
              <a:defRPr sz="1600">
                <a:solidFill>
                  <a:srgbClr val="666666"/>
                </a:solidFill>
              </a:defRPr>
            </a:lvl4pPr>
            <a:lvl5pPr>
              <a:defRPr sz="1600">
                <a:solidFill>
                  <a:srgbClr val="666666"/>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056640"/>
            <a:ext cx="4041775" cy="1118235"/>
          </a:xfrm>
        </p:spPr>
        <p:txBody>
          <a:bodyPr anchor="b"/>
          <a:lstStyle>
            <a:lvl1pPr marL="0" indent="0">
              <a:buNone/>
              <a:defRPr sz="2400" b="1">
                <a:solidFill>
                  <a:srgbClr val="5784C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solidFill>
                  <a:srgbClr val="666666"/>
                </a:solidFill>
              </a:defRPr>
            </a:lvl1pPr>
            <a:lvl2pPr>
              <a:defRPr sz="2000">
                <a:solidFill>
                  <a:srgbClr val="666666"/>
                </a:solidFill>
              </a:defRPr>
            </a:lvl2pPr>
            <a:lvl3pPr>
              <a:defRPr sz="1800">
                <a:solidFill>
                  <a:srgbClr val="666666"/>
                </a:solidFill>
              </a:defRPr>
            </a:lvl3pPr>
            <a:lvl4pPr>
              <a:defRPr sz="1600">
                <a:solidFill>
                  <a:srgbClr val="666666"/>
                </a:solidFill>
              </a:defRPr>
            </a:lvl4pPr>
            <a:lvl5pPr>
              <a:defRPr sz="1600">
                <a:solidFill>
                  <a:srgbClr val="666666"/>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BDE951C-878C-A942-B133-AA84357AF460}" type="datetime1">
              <a:rPr lang="en-GB" smtClean="0"/>
              <a:t>08/02/2014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40263175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5784CC"/>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9438DA0-3256-8447-85C7-9D17E5BDDE40}" type="datetime1">
              <a:rPr lang="en-GB" smtClean="0"/>
              <a:t>08/02/2014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7059551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503EF5-55F0-FA41-94DB-5ED6A0765696}" type="datetime1">
              <a:rPr lang="en-GB" smtClean="0"/>
              <a:t>08/02/2014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276369692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78295"/>
            <a:ext cx="3008313" cy="766025"/>
          </a:xfrm>
        </p:spPr>
        <p:txBody>
          <a:bodyPr anchor="b"/>
          <a:lstStyle>
            <a:lvl1pPr algn="l">
              <a:defRPr sz="2000" b="1">
                <a:solidFill>
                  <a:srgbClr val="5784CC"/>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792480"/>
            <a:ext cx="5111750" cy="5333683"/>
          </a:xfrm>
        </p:spPr>
        <p:txBody>
          <a:bodyPr/>
          <a:lstStyle>
            <a:lvl1pPr>
              <a:defRPr sz="3200">
                <a:solidFill>
                  <a:srgbClr val="666666"/>
                </a:solidFill>
              </a:defRPr>
            </a:lvl1pPr>
            <a:lvl2pPr>
              <a:defRPr sz="2800">
                <a:solidFill>
                  <a:srgbClr val="666666"/>
                </a:solidFill>
              </a:defRPr>
            </a:lvl2pPr>
            <a:lvl3pPr>
              <a:defRPr sz="2400">
                <a:solidFill>
                  <a:srgbClr val="666666"/>
                </a:solidFill>
              </a:defRPr>
            </a:lvl3pPr>
            <a:lvl4pPr>
              <a:defRPr sz="2000">
                <a:solidFill>
                  <a:srgbClr val="666666"/>
                </a:solidFill>
              </a:defRPr>
            </a:lvl4pPr>
            <a:lvl5pPr>
              <a:defRPr sz="2000">
                <a:solidFill>
                  <a:srgbClr val="666666"/>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544321"/>
            <a:ext cx="3008313" cy="4581842"/>
          </a:xfrm>
        </p:spPr>
        <p:txBody>
          <a:bodyPr/>
          <a:lstStyle>
            <a:lvl1pPr marL="0" indent="0">
              <a:buNone/>
              <a:defRPr sz="1400">
                <a:solidFill>
                  <a:srgbClr val="66666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1E9CB5-4D37-9B4B-B96A-BB8701A24712}" type="datetime1">
              <a:rPr lang="en-GB" smtClean="0"/>
              <a:t>08/02/2014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3510388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rgbClr val="5784CC"/>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802639"/>
            <a:ext cx="5486400" cy="392493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rgbClr val="66666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E0E9C1-73B9-D640-B60D-1D40C8CE46B7}" type="datetime1">
              <a:rPr lang="en-GB" smtClean="0"/>
              <a:t>08/02/2014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236177654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descr="PowerPoint-v3.pn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0583" y="0"/>
            <a:ext cx="9169982" cy="6879166"/>
          </a:xfrm>
          <a:prstGeom prst="rect">
            <a:avLst/>
          </a:prstGeom>
        </p:spPr>
      </p:pic>
      <p:sp>
        <p:nvSpPr>
          <p:cNvPr id="2" name="Title Placeholder 1"/>
          <p:cNvSpPr>
            <a:spLocks noGrp="1"/>
          </p:cNvSpPr>
          <p:nvPr>
            <p:ph type="title"/>
          </p:nvPr>
        </p:nvSpPr>
        <p:spPr>
          <a:xfrm>
            <a:off x="457200" y="940164"/>
            <a:ext cx="8229600" cy="849501"/>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459608" y="1912388"/>
            <a:ext cx="8229600" cy="4305532"/>
          </a:xfrm>
          <a:prstGeom prst="rect">
            <a:avLst/>
          </a:prstGeom>
          <a:solidFill>
            <a:srgbClr val="FFFFFF"/>
          </a:solidFill>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590800" y="6472763"/>
            <a:ext cx="2133600" cy="365125"/>
          </a:xfrm>
          <a:prstGeom prst="rect">
            <a:avLst/>
          </a:prstGeom>
        </p:spPr>
        <p:txBody>
          <a:bodyPr vert="horz" lIns="91440" tIns="45720" rIns="91440" bIns="45720" rtlCol="0" anchor="ctr"/>
          <a:lstStyle>
            <a:lvl1pPr algn="l">
              <a:defRPr sz="900">
                <a:solidFill>
                  <a:schemeClr val="tx1">
                    <a:tint val="75000"/>
                  </a:schemeClr>
                </a:solidFill>
                <a:latin typeface="Georgia"/>
              </a:defRPr>
            </a:lvl1pPr>
          </a:lstStyle>
          <a:p>
            <a:fld id="{20CB5577-C91D-3E47-9087-B82B92BEEFC7}" type="datetime1">
              <a:rPr lang="en-GB" smtClean="0"/>
              <a:pPr/>
              <a:t>08/02/2014</a:t>
            </a:fld>
            <a:endParaRPr lang="en-US" dirty="0"/>
          </a:p>
        </p:txBody>
      </p:sp>
      <p:sp>
        <p:nvSpPr>
          <p:cNvPr id="5" name="Footer Placeholder 4"/>
          <p:cNvSpPr>
            <a:spLocks noGrp="1"/>
          </p:cNvSpPr>
          <p:nvPr>
            <p:ph type="ftr" sz="quarter" idx="3"/>
          </p:nvPr>
        </p:nvSpPr>
        <p:spPr>
          <a:xfrm>
            <a:off x="4918228" y="6472763"/>
            <a:ext cx="2895600" cy="365125"/>
          </a:xfrm>
          <a:prstGeom prst="rect">
            <a:avLst/>
          </a:prstGeom>
        </p:spPr>
        <p:txBody>
          <a:bodyPr vert="horz" lIns="91440" tIns="45720" rIns="91440" bIns="45720" rtlCol="0" anchor="ctr"/>
          <a:lstStyle>
            <a:lvl1pPr algn="ctr">
              <a:defRPr sz="900">
                <a:solidFill>
                  <a:schemeClr val="tx1">
                    <a:tint val="75000"/>
                  </a:schemeClr>
                </a:solidFill>
                <a:latin typeface="Georgia"/>
              </a:defRPr>
            </a:lvl1pPr>
          </a:lstStyle>
          <a:p>
            <a:endParaRPr lang="en-US" dirty="0"/>
          </a:p>
        </p:txBody>
      </p:sp>
      <p:sp>
        <p:nvSpPr>
          <p:cNvPr id="6" name="Slide Number Placeholder 5"/>
          <p:cNvSpPr>
            <a:spLocks noGrp="1"/>
          </p:cNvSpPr>
          <p:nvPr>
            <p:ph type="sldNum" sz="quarter" idx="4"/>
          </p:nvPr>
        </p:nvSpPr>
        <p:spPr>
          <a:xfrm>
            <a:off x="8002574" y="6472763"/>
            <a:ext cx="684225" cy="365125"/>
          </a:xfrm>
          <a:prstGeom prst="rect">
            <a:avLst/>
          </a:prstGeom>
        </p:spPr>
        <p:txBody>
          <a:bodyPr vert="horz" lIns="91440" tIns="45720" rIns="91440" bIns="45720" rtlCol="0" anchor="ctr"/>
          <a:lstStyle>
            <a:lvl1pPr algn="r">
              <a:defRPr sz="900">
                <a:solidFill>
                  <a:schemeClr val="tx1">
                    <a:tint val="75000"/>
                  </a:schemeClr>
                </a:solidFill>
                <a:latin typeface="Georgia"/>
              </a:defRPr>
            </a:lvl1pPr>
          </a:lstStyle>
          <a:p>
            <a:fld id="{61D33979-82CC-6440-B758-3F4758057F14}" type="slidenum">
              <a:rPr lang="en-US" smtClean="0"/>
              <a:pPr/>
              <a:t>‹#›</a:t>
            </a:fld>
            <a:endParaRPr lang="en-US" dirty="0"/>
          </a:p>
        </p:txBody>
      </p:sp>
    </p:spTree>
    <p:extLst>
      <p:ext uri="{BB962C8B-B14F-4D97-AF65-F5344CB8AC3E}">
        <p14:creationId xmlns:p14="http://schemas.microsoft.com/office/powerpoint/2010/main" val="2780290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l" defTabSz="457200" rtl="0" eaLnBrk="1" latinLnBrk="0" hangingPunct="1">
        <a:spcBef>
          <a:spcPct val="0"/>
        </a:spcBef>
        <a:buNone/>
        <a:defRPr sz="4400" kern="1200">
          <a:solidFill>
            <a:srgbClr val="5784CC"/>
          </a:solidFill>
          <a:latin typeface="Georgia"/>
          <a:ea typeface="+mj-ea"/>
          <a:cs typeface="+mj-cs"/>
        </a:defRPr>
      </a:lvl1pPr>
    </p:titleStyle>
    <p:bodyStyle>
      <a:lvl1pPr marL="342900" indent="-342900" algn="l" defTabSz="457200" rtl="0" eaLnBrk="1" latinLnBrk="0" hangingPunct="1">
        <a:spcBef>
          <a:spcPct val="20000"/>
        </a:spcBef>
        <a:buFont typeface="Arial"/>
        <a:buChar char="•"/>
        <a:defRPr sz="3200" kern="1200">
          <a:solidFill>
            <a:srgbClr val="666666"/>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800" kern="1200">
          <a:solidFill>
            <a:srgbClr val="666666"/>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rgbClr val="666666"/>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rgbClr val="666666"/>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rgbClr val="666666"/>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hyperlink" Target="http://www.usingenglish.com/" TargetMode="Externa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hyperlink" Target="http://creativecommons.org/licenses/by-sa/3.0/deed.en_US"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503EF5-55F0-FA41-94DB-5ED6A0765696}" type="datetime1">
              <a:rPr lang="en-GB" smtClean="0"/>
              <a:t>08/02/2014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D33979-82CC-6440-B758-3F4758057F14}" type="slidenum">
              <a:rPr lang="en-US" smtClean="0"/>
              <a:t>1</a:t>
            </a:fld>
            <a:endParaRPr lang="en-US"/>
          </a:p>
        </p:txBody>
      </p:sp>
      <p:sp>
        <p:nvSpPr>
          <p:cNvPr id="5" name="Rectangle 4"/>
          <p:cNvSpPr/>
          <p:nvPr/>
        </p:nvSpPr>
        <p:spPr>
          <a:xfrm>
            <a:off x="2510541" y="1720334"/>
            <a:ext cx="3985386" cy="523220"/>
          </a:xfrm>
          <a:prstGeom prst="rect">
            <a:avLst/>
          </a:prstGeom>
        </p:spPr>
        <p:txBody>
          <a:bodyPr wrap="none">
            <a:spAutoFit/>
          </a:bodyPr>
          <a:lstStyle/>
          <a:p>
            <a:pPr algn="r"/>
            <a:r>
              <a:rPr lang="fa-IR" sz="2800" b="1" dirty="0"/>
              <a:t>نوشتن و انتشار مقاله های مجله</a:t>
            </a:r>
            <a:endParaRPr lang="en-GB" sz="2800" dirty="0"/>
          </a:p>
        </p:txBody>
      </p:sp>
      <p:sp>
        <p:nvSpPr>
          <p:cNvPr id="6" name="Rectangle 5"/>
          <p:cNvSpPr/>
          <p:nvPr/>
        </p:nvSpPr>
        <p:spPr>
          <a:xfrm>
            <a:off x="1574800" y="2243554"/>
            <a:ext cx="5568836" cy="587853"/>
          </a:xfrm>
          <a:prstGeom prst="rect">
            <a:avLst/>
          </a:prstGeom>
        </p:spPr>
        <p:txBody>
          <a:bodyPr wrap="square">
            <a:spAutoFit/>
          </a:bodyPr>
          <a:lstStyle/>
          <a:p>
            <a:pPr algn="r">
              <a:lnSpc>
                <a:spcPct val="115000"/>
              </a:lnSpc>
              <a:spcAft>
                <a:spcPts val="1000"/>
              </a:spcAft>
            </a:pPr>
            <a:r>
              <a:rPr lang="fa-IR" sz="2800" b="1" dirty="0">
                <a:ea typeface="Calibri"/>
              </a:rPr>
              <a:t>راه های کاستن استرس و افزودن موفقییت</a:t>
            </a:r>
            <a:endParaRPr lang="en-GB" sz="2800" dirty="0">
              <a:ea typeface="Calibri"/>
              <a:cs typeface="Arial"/>
            </a:endParaRPr>
          </a:p>
        </p:txBody>
      </p:sp>
      <p:sp>
        <p:nvSpPr>
          <p:cNvPr id="7" name="Rectangle 6"/>
          <p:cNvSpPr/>
          <p:nvPr/>
        </p:nvSpPr>
        <p:spPr>
          <a:xfrm>
            <a:off x="4791228" y="3113216"/>
            <a:ext cx="2914580" cy="461665"/>
          </a:xfrm>
          <a:prstGeom prst="rect">
            <a:avLst/>
          </a:prstGeom>
        </p:spPr>
        <p:txBody>
          <a:bodyPr wrap="none">
            <a:spAutoFit/>
          </a:bodyPr>
          <a:lstStyle/>
          <a:p>
            <a:r>
              <a:rPr lang="fa-IR" sz="2400" dirty="0"/>
              <a:t>باربارا گستل   </a:t>
            </a:r>
            <a:r>
              <a:rPr lang="en-GB" sz="2400" dirty="0"/>
              <a:t>MD; MPH</a:t>
            </a:r>
          </a:p>
        </p:txBody>
      </p:sp>
      <p:sp>
        <p:nvSpPr>
          <p:cNvPr id="8" name="Rectangle 7"/>
          <p:cNvSpPr/>
          <p:nvPr/>
        </p:nvSpPr>
        <p:spPr>
          <a:xfrm>
            <a:off x="4359218" y="3713033"/>
            <a:ext cx="3557384" cy="461665"/>
          </a:xfrm>
          <a:prstGeom prst="rect">
            <a:avLst/>
          </a:prstGeom>
        </p:spPr>
        <p:txBody>
          <a:bodyPr wrap="none">
            <a:spAutoFit/>
          </a:bodyPr>
          <a:lstStyle/>
          <a:p>
            <a:pPr rtl="1"/>
            <a:r>
              <a:rPr lang="fa-IR" sz="2400" dirty="0"/>
              <a:t> تگزاس </a:t>
            </a:r>
            <a:r>
              <a:rPr lang="en-GB" sz="2400" dirty="0"/>
              <a:t>A&amp;M </a:t>
            </a:r>
            <a:r>
              <a:rPr lang="fa-IR" sz="2400" dirty="0"/>
              <a:t>پروفسور دانشگاه </a:t>
            </a:r>
            <a:endParaRPr lang="en-GB" sz="2400" dirty="0"/>
          </a:p>
        </p:txBody>
      </p:sp>
      <p:sp>
        <p:nvSpPr>
          <p:cNvPr id="9" name="Rectangle 8"/>
          <p:cNvSpPr/>
          <p:nvPr/>
        </p:nvSpPr>
        <p:spPr>
          <a:xfrm>
            <a:off x="3674553" y="4185952"/>
            <a:ext cx="4139275" cy="517065"/>
          </a:xfrm>
          <a:prstGeom prst="rect">
            <a:avLst/>
          </a:prstGeom>
        </p:spPr>
        <p:txBody>
          <a:bodyPr wrap="none">
            <a:spAutoFit/>
          </a:bodyPr>
          <a:lstStyle/>
          <a:p>
            <a:pPr algn="r">
              <a:lnSpc>
                <a:spcPct val="115000"/>
              </a:lnSpc>
              <a:spcAft>
                <a:spcPts val="1000"/>
              </a:spcAft>
            </a:pPr>
            <a:r>
              <a:rPr lang="en-GB" sz="2400" dirty="0">
                <a:ea typeface="Calibri"/>
                <a:cs typeface="Arial"/>
              </a:rPr>
              <a:t>AUTHORAID =(</a:t>
            </a:r>
            <a:r>
              <a:rPr lang="fa-IR" sz="2400" dirty="0">
                <a:ea typeface="Calibri"/>
              </a:rPr>
              <a:t>کمک موئلف</a:t>
            </a:r>
            <a:r>
              <a:rPr lang="en-GB" sz="2400" dirty="0">
                <a:ea typeface="Calibri"/>
                <a:cs typeface="Arial"/>
              </a:rPr>
              <a:t>)</a:t>
            </a:r>
            <a:r>
              <a:rPr lang="fa-IR" sz="2400" dirty="0">
                <a:ea typeface="Calibri"/>
              </a:rPr>
              <a:t> پروژه </a:t>
            </a:r>
            <a:endParaRPr lang="en-GB" sz="2400" dirty="0">
              <a:ea typeface="Calibri"/>
              <a:cs typeface="Arial"/>
            </a:endParaRPr>
          </a:p>
        </p:txBody>
      </p:sp>
      <p:sp>
        <p:nvSpPr>
          <p:cNvPr id="10" name="Rectangle 9"/>
          <p:cNvSpPr/>
          <p:nvPr/>
        </p:nvSpPr>
        <p:spPr>
          <a:xfrm>
            <a:off x="3327636" y="4703017"/>
            <a:ext cx="4572000" cy="1200329"/>
          </a:xfrm>
          <a:prstGeom prst="rect">
            <a:avLst/>
          </a:prstGeom>
        </p:spPr>
        <p:txBody>
          <a:bodyPr>
            <a:spAutoFit/>
          </a:bodyPr>
          <a:lstStyle/>
          <a:p>
            <a:pPr algn="r" rtl="1"/>
            <a:r>
              <a:rPr lang="fa-IR" sz="2400" dirty="0"/>
              <a:t> </a:t>
            </a:r>
            <a:r>
              <a:rPr lang="en-GB" sz="2400" dirty="0" smtClean="0"/>
              <a:t>INASP </a:t>
            </a:r>
            <a:r>
              <a:rPr lang="fa-IR" sz="2400" dirty="0" smtClean="0"/>
              <a:t>همکار</a:t>
            </a:r>
            <a:endParaRPr lang="en-GB" sz="2400" dirty="0" smtClean="0"/>
          </a:p>
          <a:p>
            <a:pPr algn="r"/>
            <a:r>
              <a:rPr lang="fa-IR" sz="2400" dirty="0" smtClean="0"/>
              <a:t> </a:t>
            </a:r>
            <a:r>
              <a:rPr lang="fa-IR" sz="2400" dirty="0"/>
              <a:t>گروه پزشکی </a:t>
            </a:r>
            <a:r>
              <a:rPr lang="fa-IR" sz="2400" dirty="0" smtClean="0"/>
              <a:t>سریلانکا</a:t>
            </a:r>
            <a:endParaRPr lang="en-GB" sz="2400" dirty="0" smtClean="0"/>
          </a:p>
          <a:p>
            <a:pPr algn="r"/>
            <a:r>
              <a:rPr lang="fa-IR" sz="2400" dirty="0" smtClean="0"/>
              <a:t> </a:t>
            </a:r>
            <a:r>
              <a:rPr lang="fa-IR" sz="2400" dirty="0"/>
              <a:t>14 مارس 2013</a:t>
            </a:r>
            <a:endParaRPr lang="en-GB" sz="2400" dirty="0"/>
          </a:p>
        </p:txBody>
      </p:sp>
    </p:spTree>
    <p:extLst>
      <p:ext uri="{BB962C8B-B14F-4D97-AF65-F5344CB8AC3E}">
        <p14:creationId xmlns:p14="http://schemas.microsoft.com/office/powerpoint/2010/main" val="30145947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503EF5-55F0-FA41-94DB-5ED6A0765696}" type="datetime1">
              <a:rPr lang="en-GB" smtClean="0"/>
              <a:t>08/02/2014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D33979-82CC-6440-B758-3F4758057F14}" type="slidenum">
              <a:rPr lang="en-US" smtClean="0"/>
              <a:t>10</a:t>
            </a:fld>
            <a:endParaRPr lang="en-US"/>
          </a:p>
        </p:txBody>
      </p:sp>
      <p:sp>
        <p:nvSpPr>
          <p:cNvPr id="5" name="Rectangle 4"/>
          <p:cNvSpPr/>
          <p:nvPr/>
        </p:nvSpPr>
        <p:spPr>
          <a:xfrm>
            <a:off x="3384364" y="1605696"/>
            <a:ext cx="4745210" cy="523220"/>
          </a:xfrm>
          <a:prstGeom prst="rect">
            <a:avLst/>
          </a:prstGeom>
        </p:spPr>
        <p:txBody>
          <a:bodyPr wrap="none">
            <a:spAutoFit/>
          </a:bodyPr>
          <a:lstStyle/>
          <a:p>
            <a:pPr rtl="1"/>
            <a:r>
              <a:rPr lang="fa-IR" sz="2800" b="1" dirty="0" smtClean="0"/>
              <a:t>8. </a:t>
            </a:r>
            <a:r>
              <a:rPr lang="fa-IR" sz="2800" b="1" dirty="0"/>
              <a:t>اطلاعات را با دقت سازماندهی کنید</a:t>
            </a:r>
            <a:endParaRPr lang="en-GB" sz="2800" dirty="0"/>
          </a:p>
        </p:txBody>
      </p:sp>
      <p:sp>
        <p:nvSpPr>
          <p:cNvPr id="6" name="Rectangle 5"/>
          <p:cNvSpPr/>
          <p:nvPr/>
        </p:nvSpPr>
        <p:spPr>
          <a:xfrm>
            <a:off x="469900" y="2274838"/>
            <a:ext cx="7532674" cy="2308324"/>
          </a:xfrm>
          <a:prstGeom prst="rect">
            <a:avLst/>
          </a:prstGeom>
        </p:spPr>
        <p:txBody>
          <a:bodyPr wrap="square">
            <a:spAutoFit/>
          </a:bodyPr>
          <a:lstStyle/>
          <a:p>
            <a:pPr algn="r" rtl="1"/>
            <a:r>
              <a:rPr lang="fa-IR" sz="2400" dirty="0"/>
              <a:t>- رابرت  آ. دی: " آماده کردن مطلب علمی کمتر به مهارتهای ادبی ربط  دارد تا به سازماندهی."</a:t>
            </a:r>
            <a:endParaRPr lang="en-GB" sz="2400" dirty="0"/>
          </a:p>
          <a:p>
            <a:pPr algn="r"/>
            <a:r>
              <a:rPr lang="fa-IR" sz="2400" dirty="0"/>
              <a:t>- زمانی که صرف سازماندهی میشود بعدها سود زمانی بیشتری می رساند</a:t>
            </a:r>
            <a:endParaRPr lang="en-GB" sz="2400" dirty="0"/>
          </a:p>
          <a:p>
            <a:pPr algn="r"/>
            <a:r>
              <a:rPr lang="fa-IR" sz="2400" dirty="0" smtClean="0"/>
              <a:t>-  سازماندهی </a:t>
            </a:r>
            <a:r>
              <a:rPr lang="fa-IR" sz="2400" dirty="0"/>
              <a:t>معمول یک مطلب علمی: ( مقدمه، متدیک، نتایج، و بحث</a:t>
            </a:r>
            <a:r>
              <a:rPr lang="fa-IR" sz="2400" dirty="0" smtClean="0"/>
              <a:t>)</a:t>
            </a:r>
            <a:r>
              <a:rPr lang="en-GB" sz="2400" dirty="0" smtClean="0"/>
              <a:t> </a:t>
            </a:r>
          </a:p>
          <a:p>
            <a:pPr algn="r"/>
            <a:r>
              <a:rPr lang="fa-IR" sz="2400" dirty="0" smtClean="0"/>
              <a:t>م </a:t>
            </a:r>
            <a:r>
              <a:rPr lang="fa-IR" sz="2400" dirty="0"/>
              <a:t>م ن </a:t>
            </a:r>
            <a:r>
              <a:rPr lang="fa-IR" sz="2400" dirty="0" smtClean="0"/>
              <a:t>م</a:t>
            </a:r>
            <a:endParaRPr lang="en-GB" sz="2400" dirty="0" smtClean="0"/>
          </a:p>
          <a:p>
            <a:pPr algn="r"/>
            <a:r>
              <a:rPr lang="fa-IR" sz="2400" dirty="0" smtClean="0"/>
              <a:t>- یک ساختار رایج برای گزارش موارد: مقدمه، توضیح مورد، بحث</a:t>
            </a:r>
            <a:endParaRPr lang="en-GB" sz="2400" dirty="0"/>
          </a:p>
        </p:txBody>
      </p:sp>
    </p:spTree>
    <p:extLst>
      <p:ext uri="{BB962C8B-B14F-4D97-AF65-F5344CB8AC3E}">
        <p14:creationId xmlns:p14="http://schemas.microsoft.com/office/powerpoint/2010/main" val="2107550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503EF5-55F0-FA41-94DB-5ED6A0765696}" type="datetime1">
              <a:rPr lang="en-GB" smtClean="0"/>
              <a:t>08/02/2014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D33979-82CC-6440-B758-3F4758057F14}" type="slidenum">
              <a:rPr lang="en-US" smtClean="0"/>
              <a:t>11</a:t>
            </a:fld>
            <a:endParaRPr lang="en-US"/>
          </a:p>
        </p:txBody>
      </p:sp>
      <p:sp>
        <p:nvSpPr>
          <p:cNvPr id="5" name="Rectangle 4"/>
          <p:cNvSpPr/>
          <p:nvPr/>
        </p:nvSpPr>
        <p:spPr>
          <a:xfrm>
            <a:off x="452424" y="1785034"/>
            <a:ext cx="7550150" cy="954107"/>
          </a:xfrm>
          <a:prstGeom prst="rect">
            <a:avLst/>
          </a:prstGeom>
        </p:spPr>
        <p:txBody>
          <a:bodyPr wrap="square">
            <a:spAutoFit/>
          </a:bodyPr>
          <a:lstStyle/>
          <a:p>
            <a:pPr algn="r" rtl="1"/>
            <a:r>
              <a:rPr lang="en-GB" sz="2800" b="1" dirty="0" smtClean="0"/>
              <a:t> </a:t>
            </a:r>
            <a:r>
              <a:rPr lang="fa-IR" sz="2800" b="1" dirty="0" smtClean="0"/>
              <a:t>9.</a:t>
            </a:r>
            <a:r>
              <a:rPr lang="en-GB" sz="2800" b="1" dirty="0" smtClean="0"/>
              <a:t> </a:t>
            </a:r>
            <a:r>
              <a:rPr lang="fa-IR" sz="2800" b="1" dirty="0" smtClean="0"/>
              <a:t>برای </a:t>
            </a:r>
            <a:r>
              <a:rPr lang="fa-IR" sz="2800" b="1" dirty="0"/>
              <a:t>فرم دادن به مطلب تان از پستر و ارائه </a:t>
            </a:r>
            <a:r>
              <a:rPr lang="fa-IR" sz="2800" b="1" dirty="0" smtClean="0"/>
              <a:t>شفاهی</a:t>
            </a:r>
            <a:endParaRPr lang="en-GB" sz="2800" b="1" dirty="0" smtClean="0"/>
          </a:p>
          <a:p>
            <a:pPr algn="r" rtl="1"/>
            <a:r>
              <a:rPr lang="en-GB" sz="2800" b="1" dirty="0"/>
              <a:t> </a:t>
            </a:r>
            <a:r>
              <a:rPr lang="en-GB" sz="2800" b="1" dirty="0" smtClean="0"/>
              <a:t> </a:t>
            </a:r>
            <a:r>
              <a:rPr lang="fa-IR" sz="2800" b="1" dirty="0" smtClean="0"/>
              <a:t> </a:t>
            </a:r>
            <a:r>
              <a:rPr lang="en-GB" sz="2800" b="1" dirty="0" smtClean="0"/>
              <a:t>  </a:t>
            </a:r>
            <a:r>
              <a:rPr lang="fa-IR" sz="2800" b="1" dirty="0" smtClean="0"/>
              <a:t>استفاده </a:t>
            </a:r>
            <a:r>
              <a:rPr lang="fa-IR" sz="2800" b="1" dirty="0"/>
              <a:t>کنید</a:t>
            </a:r>
            <a:endParaRPr lang="en-GB" sz="2800" dirty="0"/>
          </a:p>
        </p:txBody>
      </p:sp>
      <p:sp>
        <p:nvSpPr>
          <p:cNvPr id="6" name="Rectangle 5"/>
          <p:cNvSpPr/>
          <p:nvPr/>
        </p:nvSpPr>
        <p:spPr>
          <a:xfrm>
            <a:off x="2467128" y="2927896"/>
            <a:ext cx="5435600" cy="1569660"/>
          </a:xfrm>
          <a:prstGeom prst="rect">
            <a:avLst/>
          </a:prstGeom>
        </p:spPr>
        <p:txBody>
          <a:bodyPr wrap="square">
            <a:spAutoFit/>
          </a:bodyPr>
          <a:lstStyle/>
          <a:p>
            <a:pPr algn="r" rtl="1"/>
            <a:r>
              <a:rPr lang="fa-IR" sz="2400" dirty="0"/>
              <a:t>-  به تعریف اصل مطلب کمک می کند</a:t>
            </a:r>
            <a:endParaRPr lang="en-GB" sz="2400" dirty="0"/>
          </a:p>
          <a:p>
            <a:pPr algn="r"/>
            <a:r>
              <a:rPr lang="fa-IR" sz="2400" dirty="0"/>
              <a:t>- شما را تشویق به تجزیه و ترکیب کارتان می کند</a:t>
            </a:r>
            <a:endParaRPr lang="en-GB" sz="2400" dirty="0"/>
          </a:p>
          <a:p>
            <a:pPr algn="r"/>
            <a:r>
              <a:rPr lang="fa-IR" sz="2400" dirty="0"/>
              <a:t>- به سارماندهی مفاد کمک می کند</a:t>
            </a:r>
            <a:endParaRPr lang="en-GB" sz="2400" dirty="0"/>
          </a:p>
          <a:p>
            <a:pPr algn="r"/>
            <a:r>
              <a:rPr lang="fa-IR" sz="2400" dirty="0"/>
              <a:t>- ایجاد فرصتی برای دریافت نظرات </a:t>
            </a:r>
            <a:endParaRPr lang="en-GB" sz="2400" dirty="0"/>
          </a:p>
        </p:txBody>
      </p:sp>
    </p:spTree>
    <p:extLst>
      <p:ext uri="{BB962C8B-B14F-4D97-AF65-F5344CB8AC3E}">
        <p14:creationId xmlns:p14="http://schemas.microsoft.com/office/powerpoint/2010/main" val="16890179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503EF5-55F0-FA41-94DB-5ED6A0765696}" type="datetime1">
              <a:rPr lang="en-GB" smtClean="0"/>
              <a:t>08/02/2014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D33979-82CC-6440-B758-3F4758057F14}" type="slidenum">
              <a:rPr lang="en-US" smtClean="0"/>
              <a:t>12</a:t>
            </a:fld>
            <a:endParaRPr lang="en-US"/>
          </a:p>
        </p:txBody>
      </p:sp>
      <p:sp>
        <p:nvSpPr>
          <p:cNvPr id="5" name="Rectangle 4"/>
          <p:cNvSpPr/>
          <p:nvPr/>
        </p:nvSpPr>
        <p:spPr>
          <a:xfrm>
            <a:off x="3285770" y="1783834"/>
            <a:ext cx="4435830" cy="523220"/>
          </a:xfrm>
          <a:prstGeom prst="rect">
            <a:avLst/>
          </a:prstGeom>
        </p:spPr>
        <p:txBody>
          <a:bodyPr wrap="none">
            <a:spAutoFit/>
          </a:bodyPr>
          <a:lstStyle/>
          <a:p>
            <a:pPr rtl="1"/>
            <a:r>
              <a:rPr lang="fa-IR" sz="2800" b="1" dirty="0"/>
              <a:t>10. برای نوشتن زمان کنار بگذارید</a:t>
            </a:r>
            <a:endParaRPr lang="en-GB" sz="2800" dirty="0"/>
          </a:p>
        </p:txBody>
      </p:sp>
      <p:sp>
        <p:nvSpPr>
          <p:cNvPr id="6" name="Rectangle 5"/>
          <p:cNvSpPr/>
          <p:nvPr/>
        </p:nvSpPr>
        <p:spPr>
          <a:xfrm>
            <a:off x="1778000" y="2751435"/>
            <a:ext cx="5892800" cy="1200329"/>
          </a:xfrm>
          <a:prstGeom prst="rect">
            <a:avLst/>
          </a:prstGeom>
        </p:spPr>
        <p:txBody>
          <a:bodyPr wrap="square">
            <a:spAutoFit/>
          </a:bodyPr>
          <a:lstStyle/>
          <a:p>
            <a:pPr algn="r" rtl="1"/>
            <a:r>
              <a:rPr lang="fa-IR" sz="2400" dirty="0"/>
              <a:t>- برای نوشتن وقت کنار بگذارید</a:t>
            </a:r>
            <a:endParaRPr lang="en-GB" sz="2400" dirty="0"/>
          </a:p>
          <a:p>
            <a:pPr algn="r"/>
            <a:r>
              <a:rPr lang="fa-IR" sz="2400" dirty="0"/>
              <a:t>- سعی کنید وقت معین تکراری در برنامه داشته باشید</a:t>
            </a:r>
            <a:endParaRPr lang="en-GB" sz="2400" dirty="0"/>
          </a:p>
          <a:p>
            <a:pPr algn="r"/>
            <a:r>
              <a:rPr lang="fa-IR" sz="2400" dirty="0"/>
              <a:t>- زمان هایی را انتخاب کنید که سر حال تر هستید</a:t>
            </a:r>
            <a:endParaRPr lang="en-GB" sz="2400" dirty="0"/>
          </a:p>
        </p:txBody>
      </p:sp>
    </p:spTree>
    <p:extLst>
      <p:ext uri="{BB962C8B-B14F-4D97-AF65-F5344CB8AC3E}">
        <p14:creationId xmlns:p14="http://schemas.microsoft.com/office/powerpoint/2010/main" val="14858080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503EF5-55F0-FA41-94DB-5ED6A0765696}" type="datetime1">
              <a:rPr lang="en-GB" smtClean="0"/>
              <a:t>08/02/2014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D33979-82CC-6440-B758-3F4758057F14}" type="slidenum">
              <a:rPr lang="en-US" smtClean="0"/>
              <a:t>13</a:t>
            </a:fld>
            <a:endParaRPr lang="en-US"/>
          </a:p>
        </p:txBody>
      </p:sp>
      <p:sp>
        <p:nvSpPr>
          <p:cNvPr id="5" name="Rectangle 4"/>
          <p:cNvSpPr/>
          <p:nvPr/>
        </p:nvSpPr>
        <p:spPr>
          <a:xfrm>
            <a:off x="3217233" y="1831340"/>
            <a:ext cx="4398961" cy="523220"/>
          </a:xfrm>
          <a:prstGeom prst="rect">
            <a:avLst/>
          </a:prstGeom>
        </p:spPr>
        <p:txBody>
          <a:bodyPr wrap="none">
            <a:spAutoFit/>
          </a:bodyPr>
          <a:lstStyle/>
          <a:p>
            <a:pPr rtl="1"/>
            <a:r>
              <a:rPr lang="fa-IR" sz="2800" b="1" dirty="0"/>
              <a:t>11. شنوندگان خود را در نظر گیرید</a:t>
            </a:r>
            <a:endParaRPr lang="en-GB" sz="2800" dirty="0"/>
          </a:p>
        </p:txBody>
      </p:sp>
      <p:sp>
        <p:nvSpPr>
          <p:cNvPr id="6" name="Rectangle 5"/>
          <p:cNvSpPr/>
          <p:nvPr/>
        </p:nvSpPr>
        <p:spPr>
          <a:xfrm>
            <a:off x="952499" y="2354560"/>
            <a:ext cx="6663695" cy="3046988"/>
          </a:xfrm>
          <a:prstGeom prst="rect">
            <a:avLst/>
          </a:prstGeom>
        </p:spPr>
        <p:txBody>
          <a:bodyPr wrap="square">
            <a:spAutoFit/>
          </a:bodyPr>
          <a:lstStyle/>
          <a:p>
            <a:pPr algn="r"/>
            <a:r>
              <a:rPr lang="fa-IR" sz="2400" b="1" dirty="0"/>
              <a:t> </a:t>
            </a:r>
            <a:endParaRPr lang="en-GB" sz="2400" dirty="0"/>
          </a:p>
          <a:p>
            <a:pPr algn="r"/>
            <a:r>
              <a:rPr lang="fa-IR" sz="2400" dirty="0"/>
              <a:t>- چندی از خوانندگان شما:</a:t>
            </a:r>
            <a:endParaRPr lang="en-GB" sz="2400" dirty="0"/>
          </a:p>
          <a:p>
            <a:pPr algn="r"/>
            <a:r>
              <a:rPr lang="fa-IR" sz="2400" dirty="0"/>
              <a:t>* پژوهشگران</a:t>
            </a:r>
            <a:endParaRPr lang="en-GB" sz="2400" dirty="0"/>
          </a:p>
          <a:p>
            <a:pPr algn="r"/>
            <a:r>
              <a:rPr lang="en-GB" sz="2400" dirty="0" smtClean="0"/>
              <a:t>   </a:t>
            </a:r>
            <a:r>
              <a:rPr lang="fa-IR" sz="2400" dirty="0" smtClean="0"/>
              <a:t>*پزشکان </a:t>
            </a:r>
            <a:r>
              <a:rPr lang="fa-IR" sz="2400" dirty="0"/>
              <a:t>( پزشکان عمومی، متخصصین، زیرمتخصصین)</a:t>
            </a:r>
            <a:endParaRPr lang="en-GB" sz="2400" dirty="0"/>
          </a:p>
          <a:p>
            <a:pPr algn="r"/>
            <a:r>
              <a:rPr lang="fa-IR" sz="2400" dirty="0"/>
              <a:t>* سایر  اعضای گروه درمانی</a:t>
            </a:r>
            <a:endParaRPr lang="en-GB" sz="2400" dirty="0"/>
          </a:p>
          <a:p>
            <a:pPr algn="r"/>
            <a:r>
              <a:rPr lang="fa-IR" sz="2400" dirty="0"/>
              <a:t>* سایرین: تصمیم گیرندگان، چندی از عموم ، و غیره</a:t>
            </a:r>
            <a:endParaRPr lang="en-GB" sz="2400" dirty="0"/>
          </a:p>
          <a:p>
            <a:pPr algn="r"/>
            <a:r>
              <a:rPr lang="fa-IR" sz="2400" dirty="0"/>
              <a:t>- مطلب را تا سطح دانش خواننده پائین آورید</a:t>
            </a:r>
            <a:endParaRPr lang="en-GB" sz="2400" dirty="0"/>
          </a:p>
          <a:p>
            <a:pPr algn="r"/>
            <a:r>
              <a:rPr lang="fa-IR" sz="2400" dirty="0"/>
              <a:t>- مطلب را تا سطح علاقه خواننده پائین آورید</a:t>
            </a:r>
            <a:endParaRPr lang="en-GB" sz="2400" dirty="0"/>
          </a:p>
        </p:txBody>
      </p:sp>
    </p:spTree>
    <p:extLst>
      <p:ext uri="{BB962C8B-B14F-4D97-AF65-F5344CB8AC3E}">
        <p14:creationId xmlns:p14="http://schemas.microsoft.com/office/powerpoint/2010/main" val="21688777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503EF5-55F0-FA41-94DB-5ED6A0765696}" type="datetime1">
              <a:rPr lang="en-GB" smtClean="0"/>
              <a:t>08/02/2014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D33979-82CC-6440-B758-3F4758057F14}" type="slidenum">
              <a:rPr lang="en-US" smtClean="0"/>
              <a:t>14</a:t>
            </a:fld>
            <a:endParaRPr lang="en-US"/>
          </a:p>
        </p:txBody>
      </p:sp>
      <p:sp>
        <p:nvSpPr>
          <p:cNvPr id="5" name="Rectangle 4"/>
          <p:cNvSpPr/>
          <p:nvPr/>
        </p:nvSpPr>
        <p:spPr>
          <a:xfrm>
            <a:off x="2091982" y="1766788"/>
            <a:ext cx="5910592" cy="523220"/>
          </a:xfrm>
          <a:prstGeom prst="rect">
            <a:avLst/>
          </a:prstGeom>
        </p:spPr>
        <p:txBody>
          <a:bodyPr wrap="none">
            <a:spAutoFit/>
          </a:bodyPr>
          <a:lstStyle/>
          <a:p>
            <a:r>
              <a:rPr lang="fa-IR" sz="2800" b="1" dirty="0"/>
              <a:t>12.از جائی که برایتان آسان تر است شروع کنید</a:t>
            </a:r>
            <a:endParaRPr lang="en-GB" sz="2800" dirty="0"/>
          </a:p>
        </p:txBody>
      </p:sp>
      <p:sp>
        <p:nvSpPr>
          <p:cNvPr id="6" name="Rectangle 5"/>
          <p:cNvSpPr/>
          <p:nvPr/>
        </p:nvSpPr>
        <p:spPr>
          <a:xfrm>
            <a:off x="330200" y="2575700"/>
            <a:ext cx="7672374" cy="2308324"/>
          </a:xfrm>
          <a:prstGeom prst="rect">
            <a:avLst/>
          </a:prstGeom>
        </p:spPr>
        <p:txBody>
          <a:bodyPr wrap="square">
            <a:spAutoFit/>
          </a:bodyPr>
          <a:lstStyle/>
          <a:p>
            <a:pPr algn="r"/>
            <a:r>
              <a:rPr lang="fa-IR" sz="2400" dirty="0"/>
              <a:t>هنگام نوشتن یک مطلب،  شروع از کدام قسمت برای شما آسان تر می آید؟</a:t>
            </a:r>
            <a:endParaRPr lang="en-GB" sz="2400" dirty="0"/>
          </a:p>
          <a:p>
            <a:pPr algn="r"/>
            <a:r>
              <a:rPr lang="fa-IR" sz="2400" dirty="0"/>
              <a:t>- مقدمه؟     </a:t>
            </a:r>
            <a:endParaRPr lang="en-GB" sz="2400" dirty="0"/>
          </a:p>
          <a:p>
            <a:pPr algn="r"/>
            <a:r>
              <a:rPr lang="fa-IR" sz="2400" dirty="0"/>
              <a:t>- مواد و روش ها؟</a:t>
            </a:r>
            <a:endParaRPr lang="en-GB" sz="2400" dirty="0"/>
          </a:p>
          <a:p>
            <a:pPr algn="r"/>
            <a:r>
              <a:rPr lang="fa-IR" sz="2400" dirty="0"/>
              <a:t>- نمایش نتایج؟</a:t>
            </a:r>
            <a:endParaRPr lang="en-GB" sz="2400" dirty="0"/>
          </a:p>
          <a:p>
            <a:pPr algn="r"/>
            <a:r>
              <a:rPr lang="fa-IR" sz="2400" dirty="0"/>
              <a:t>- بحث؟</a:t>
            </a:r>
            <a:br>
              <a:rPr lang="fa-IR" sz="2400" dirty="0"/>
            </a:br>
            <a:r>
              <a:rPr lang="fa-IR" sz="2400" dirty="0"/>
              <a:t>- چیزی دیگر؟</a:t>
            </a:r>
            <a:endParaRPr lang="en-GB" sz="2400" dirty="0"/>
          </a:p>
        </p:txBody>
      </p:sp>
    </p:spTree>
    <p:extLst>
      <p:ext uri="{BB962C8B-B14F-4D97-AF65-F5344CB8AC3E}">
        <p14:creationId xmlns:p14="http://schemas.microsoft.com/office/powerpoint/2010/main" val="31482350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503EF5-55F0-FA41-94DB-5ED6A0765696}" type="datetime1">
              <a:rPr lang="en-GB" smtClean="0"/>
              <a:t>08/02/2014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D33979-82CC-6440-B758-3F4758057F14}" type="slidenum">
              <a:rPr lang="en-US" smtClean="0"/>
              <a:t>15</a:t>
            </a:fld>
            <a:endParaRPr lang="en-US"/>
          </a:p>
        </p:txBody>
      </p:sp>
      <p:sp>
        <p:nvSpPr>
          <p:cNvPr id="5" name="Rectangle 4"/>
          <p:cNvSpPr/>
          <p:nvPr/>
        </p:nvSpPr>
        <p:spPr>
          <a:xfrm>
            <a:off x="1901632" y="1627088"/>
            <a:ext cx="5912196" cy="523220"/>
          </a:xfrm>
          <a:prstGeom prst="rect">
            <a:avLst/>
          </a:prstGeom>
        </p:spPr>
        <p:txBody>
          <a:bodyPr wrap="none">
            <a:spAutoFit/>
          </a:bodyPr>
          <a:lstStyle/>
          <a:p>
            <a:r>
              <a:rPr lang="fa-IR" sz="2800" b="1" dirty="0"/>
              <a:t>13. درست بودن انگلیسی وخوانایی را چک کنید</a:t>
            </a:r>
            <a:endParaRPr lang="en-GB" sz="2800" dirty="0"/>
          </a:p>
        </p:txBody>
      </p:sp>
      <p:sp>
        <p:nvSpPr>
          <p:cNvPr id="6" name="Rectangle 5"/>
          <p:cNvSpPr/>
          <p:nvPr/>
        </p:nvSpPr>
        <p:spPr>
          <a:xfrm>
            <a:off x="651028" y="2415739"/>
            <a:ext cx="7162800" cy="3046988"/>
          </a:xfrm>
          <a:prstGeom prst="rect">
            <a:avLst/>
          </a:prstGeom>
        </p:spPr>
        <p:txBody>
          <a:bodyPr wrap="square">
            <a:spAutoFit/>
          </a:bodyPr>
          <a:lstStyle/>
          <a:p>
            <a:pPr algn="r" rtl="1"/>
            <a:r>
              <a:rPr lang="fa-IR" sz="2400" dirty="0"/>
              <a:t>-  دستور زبان، نقطه گذاری و موارد استفاده را چک کنید.</a:t>
            </a:r>
            <a:br>
              <a:rPr lang="fa-IR" sz="2400" dirty="0"/>
            </a:br>
            <a:r>
              <a:rPr lang="fa-IR" sz="2400" dirty="0"/>
              <a:t>-  اطمینان حاصل کنید که کلمات اختصاری تعریف شده اند.</a:t>
            </a:r>
            <a:br>
              <a:rPr lang="fa-IR" sz="2400" dirty="0"/>
            </a:br>
            <a:r>
              <a:rPr lang="fa-IR" sz="2400" dirty="0"/>
              <a:t>-  به موارد که اغلب برای کاربران غیر بومی زبان انگلیسی دشوار هستند توجه کنید:</a:t>
            </a:r>
            <a:br>
              <a:rPr lang="fa-IR" sz="2400" dirty="0"/>
            </a:br>
            <a:r>
              <a:rPr lang="fa-IR" sz="2400" dirty="0"/>
              <a:t>* استفاده از حروف اضافه</a:t>
            </a:r>
            <a:br>
              <a:rPr lang="fa-IR" sz="2400" dirty="0"/>
            </a:br>
            <a:r>
              <a:rPr lang="fa-IR" sz="2400" dirty="0"/>
              <a:t>* زمان فعل</a:t>
            </a:r>
            <a:br>
              <a:rPr lang="fa-IR" sz="2400" dirty="0"/>
            </a:br>
            <a:r>
              <a:rPr lang="fa-IR" sz="2400" dirty="0"/>
              <a:t>* استفاده از کلماتی مانند </a:t>
            </a:r>
            <a:r>
              <a:rPr lang="fa-IR" sz="2400" dirty="0" smtClean="0"/>
              <a:t>:</a:t>
            </a:r>
            <a:r>
              <a:rPr lang="en-GB" sz="2400" dirty="0" smtClean="0"/>
              <a:t>the </a:t>
            </a:r>
            <a:endParaRPr lang="en-GB" sz="2400" dirty="0"/>
          </a:p>
          <a:p>
            <a:pPr algn="r"/>
            <a:r>
              <a:rPr lang="fa-IR" sz="2400" dirty="0" smtClean="0"/>
              <a:t>*  </a:t>
            </a:r>
            <a:r>
              <a:rPr lang="fa-IR" sz="2400" dirty="0"/>
              <a:t>سایر</a:t>
            </a:r>
            <a:endParaRPr lang="en-GB" sz="2400" dirty="0"/>
          </a:p>
        </p:txBody>
      </p:sp>
    </p:spTree>
    <p:extLst>
      <p:ext uri="{BB962C8B-B14F-4D97-AF65-F5344CB8AC3E}">
        <p14:creationId xmlns:p14="http://schemas.microsoft.com/office/powerpoint/2010/main" val="20845752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503EF5-55F0-FA41-94DB-5ED6A0765696}" type="datetime1">
              <a:rPr lang="en-GB" smtClean="0"/>
              <a:t>08/02/2014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D33979-82CC-6440-B758-3F4758057F14}" type="slidenum">
              <a:rPr lang="en-US" smtClean="0"/>
              <a:t>16</a:t>
            </a:fld>
            <a:endParaRPr lang="en-US"/>
          </a:p>
        </p:txBody>
      </p:sp>
      <p:sp>
        <p:nvSpPr>
          <p:cNvPr id="6" name="Rectangle 5"/>
          <p:cNvSpPr/>
          <p:nvPr/>
        </p:nvSpPr>
        <p:spPr>
          <a:xfrm>
            <a:off x="546100" y="2010989"/>
            <a:ext cx="4572000" cy="707886"/>
          </a:xfrm>
          <a:prstGeom prst="rect">
            <a:avLst/>
          </a:prstGeom>
        </p:spPr>
        <p:txBody>
          <a:bodyPr>
            <a:spAutoFit/>
          </a:bodyPr>
          <a:lstStyle/>
          <a:p>
            <a:r>
              <a:rPr lang="en-US" sz="2000" dirty="0" err="1" smtClean="0"/>
              <a:t>attempt</a:t>
            </a:r>
            <a:r>
              <a:rPr lang="en-US" sz="2000" dirty="0" err="1"/>
              <a:t>→try</a:t>
            </a:r>
            <a:r>
              <a:rPr lang="en-US" sz="2000" dirty="0"/>
              <a:t> </a:t>
            </a:r>
            <a:endParaRPr lang="en-GB" sz="2000" dirty="0"/>
          </a:p>
          <a:p>
            <a:r>
              <a:rPr lang="en-US" sz="2000" dirty="0" err="1"/>
              <a:t>fundamental→basic</a:t>
            </a:r>
            <a:endParaRPr lang="en-GB" sz="2000" dirty="0"/>
          </a:p>
        </p:txBody>
      </p:sp>
      <p:sp>
        <p:nvSpPr>
          <p:cNvPr id="7" name="Rectangle 6"/>
          <p:cNvSpPr/>
          <p:nvPr/>
        </p:nvSpPr>
        <p:spPr>
          <a:xfrm>
            <a:off x="5299340" y="2965966"/>
            <a:ext cx="2760692" cy="400110"/>
          </a:xfrm>
          <a:prstGeom prst="rect">
            <a:avLst/>
          </a:prstGeom>
        </p:spPr>
        <p:txBody>
          <a:bodyPr wrap="none">
            <a:spAutoFit/>
          </a:bodyPr>
          <a:lstStyle/>
          <a:p>
            <a:r>
              <a:rPr lang="fa-IR" sz="2000" dirty="0"/>
              <a:t>- کلمات بی  تاثیر را حذف کنید</a:t>
            </a:r>
            <a:endParaRPr lang="en-GB" sz="2000" dirty="0"/>
          </a:p>
        </p:txBody>
      </p:sp>
      <p:sp>
        <p:nvSpPr>
          <p:cNvPr id="8" name="Rectangle 7"/>
          <p:cNvSpPr/>
          <p:nvPr/>
        </p:nvSpPr>
        <p:spPr>
          <a:xfrm>
            <a:off x="1893048" y="964527"/>
            <a:ext cx="4745210" cy="523220"/>
          </a:xfrm>
          <a:prstGeom prst="rect">
            <a:avLst/>
          </a:prstGeom>
        </p:spPr>
        <p:txBody>
          <a:bodyPr wrap="none">
            <a:spAutoFit/>
          </a:bodyPr>
          <a:lstStyle/>
          <a:p>
            <a:r>
              <a:rPr lang="fa-IR" sz="2800" b="1" dirty="0"/>
              <a:t>چک کردن  انگلیسی و خوانایی (ادامه)</a:t>
            </a:r>
            <a:endParaRPr lang="en-GB" sz="2800" dirty="0"/>
          </a:p>
        </p:txBody>
      </p:sp>
      <p:sp>
        <p:nvSpPr>
          <p:cNvPr id="9" name="Rectangle 8"/>
          <p:cNvSpPr/>
          <p:nvPr/>
        </p:nvSpPr>
        <p:spPr>
          <a:xfrm>
            <a:off x="3488032" y="1514657"/>
            <a:ext cx="4572000" cy="1015663"/>
          </a:xfrm>
          <a:prstGeom prst="rect">
            <a:avLst/>
          </a:prstGeom>
        </p:spPr>
        <p:txBody>
          <a:bodyPr>
            <a:spAutoFit/>
          </a:bodyPr>
          <a:lstStyle/>
          <a:p>
            <a:pPr algn="r"/>
            <a:r>
              <a:rPr lang="fa-IR" sz="2000" dirty="0" smtClean="0"/>
              <a:t>• </a:t>
            </a:r>
            <a:r>
              <a:rPr lang="fa-IR" sz="2000" dirty="0"/>
              <a:t>تا جای ممکن،</a:t>
            </a:r>
            <a:br>
              <a:rPr lang="fa-IR" sz="2000" dirty="0"/>
            </a:br>
            <a:endParaRPr lang="en-GB" sz="2000" dirty="0" smtClean="0"/>
          </a:p>
          <a:p>
            <a:pPr algn="r"/>
            <a:r>
              <a:rPr lang="fa-IR" sz="2000" dirty="0" smtClean="0"/>
              <a:t>- </a:t>
            </a:r>
            <a:r>
              <a:rPr lang="fa-IR" sz="2000" dirty="0"/>
              <a:t>از کلمات  ساده، و معمول استفاده کنید </a:t>
            </a:r>
            <a:endParaRPr lang="en-GB" sz="2000" dirty="0" smtClean="0"/>
          </a:p>
        </p:txBody>
      </p:sp>
      <p:sp>
        <p:nvSpPr>
          <p:cNvPr id="10" name="Rectangle 9"/>
          <p:cNvSpPr/>
          <p:nvPr/>
        </p:nvSpPr>
        <p:spPr>
          <a:xfrm>
            <a:off x="546100" y="2999145"/>
            <a:ext cx="4572000" cy="707886"/>
          </a:xfrm>
          <a:prstGeom prst="rect">
            <a:avLst/>
          </a:prstGeom>
        </p:spPr>
        <p:txBody>
          <a:bodyPr>
            <a:spAutoFit/>
          </a:bodyPr>
          <a:lstStyle/>
          <a:p>
            <a:r>
              <a:rPr lang="en-US" sz="2000" dirty="0" smtClean="0"/>
              <a:t>red </a:t>
            </a:r>
            <a:r>
              <a:rPr lang="en-US" sz="2000" dirty="0"/>
              <a:t>in </a:t>
            </a:r>
            <a:r>
              <a:rPr lang="en-US" sz="2000" dirty="0" err="1"/>
              <a:t>color→red</a:t>
            </a:r>
            <a:r>
              <a:rPr lang="en-US" sz="2000" dirty="0"/>
              <a:t> </a:t>
            </a:r>
            <a:endParaRPr lang="en-GB" sz="2000" dirty="0"/>
          </a:p>
          <a:p>
            <a:r>
              <a:rPr lang="en-US" sz="2000" dirty="0"/>
              <a:t>totally </a:t>
            </a:r>
            <a:r>
              <a:rPr lang="en-US" sz="2000" dirty="0" err="1"/>
              <a:t>destroyed→destroyed</a:t>
            </a:r>
            <a:endParaRPr lang="en-GB" sz="2000" dirty="0"/>
          </a:p>
        </p:txBody>
      </p:sp>
      <p:sp>
        <p:nvSpPr>
          <p:cNvPr id="11" name="Rectangle 10"/>
          <p:cNvSpPr/>
          <p:nvPr/>
        </p:nvSpPr>
        <p:spPr>
          <a:xfrm>
            <a:off x="5377114" y="4183740"/>
            <a:ext cx="2744662" cy="400110"/>
          </a:xfrm>
          <a:prstGeom prst="rect">
            <a:avLst/>
          </a:prstGeom>
        </p:spPr>
        <p:txBody>
          <a:bodyPr wrap="none">
            <a:spAutoFit/>
          </a:bodyPr>
          <a:lstStyle/>
          <a:p>
            <a:r>
              <a:rPr lang="fa-IR" sz="2000" dirty="0"/>
              <a:t>- عبارات پر کلمه را کوتاه کنید</a:t>
            </a:r>
            <a:endParaRPr lang="en-GB" sz="2000" dirty="0"/>
          </a:p>
        </p:txBody>
      </p:sp>
      <p:sp>
        <p:nvSpPr>
          <p:cNvPr id="12" name="Rectangle 11"/>
          <p:cNvSpPr/>
          <p:nvPr/>
        </p:nvSpPr>
        <p:spPr>
          <a:xfrm>
            <a:off x="482600" y="4183740"/>
            <a:ext cx="4572000" cy="707886"/>
          </a:xfrm>
          <a:prstGeom prst="rect">
            <a:avLst/>
          </a:prstGeom>
        </p:spPr>
        <p:txBody>
          <a:bodyPr>
            <a:spAutoFit/>
          </a:bodyPr>
          <a:lstStyle/>
          <a:p>
            <a:r>
              <a:rPr lang="en-US" sz="2000" dirty="0" smtClean="0"/>
              <a:t> </a:t>
            </a:r>
            <a:r>
              <a:rPr lang="en-US" sz="2000" dirty="0"/>
              <a:t>at this point in </a:t>
            </a:r>
            <a:r>
              <a:rPr lang="en-US" sz="2000" dirty="0" err="1"/>
              <a:t>time→now</a:t>
            </a:r>
            <a:endParaRPr lang="en-GB" sz="2000" dirty="0"/>
          </a:p>
          <a:p>
            <a:r>
              <a:rPr lang="ar-SA" sz="2000" dirty="0"/>
              <a:t> </a:t>
            </a:r>
            <a:r>
              <a:rPr lang="en-US" sz="2000" dirty="0"/>
              <a:t>in the event </a:t>
            </a:r>
            <a:r>
              <a:rPr lang="en-US" sz="2000" dirty="0" err="1"/>
              <a:t>that→if</a:t>
            </a:r>
            <a:endParaRPr lang="en-GB" sz="2000" dirty="0"/>
          </a:p>
        </p:txBody>
      </p:sp>
      <p:sp>
        <p:nvSpPr>
          <p:cNvPr id="13" name="Rectangle 12"/>
          <p:cNvSpPr/>
          <p:nvPr/>
        </p:nvSpPr>
        <p:spPr>
          <a:xfrm>
            <a:off x="4138652" y="5190579"/>
            <a:ext cx="4108817" cy="400110"/>
          </a:xfrm>
          <a:prstGeom prst="rect">
            <a:avLst/>
          </a:prstGeom>
        </p:spPr>
        <p:txBody>
          <a:bodyPr wrap="none">
            <a:spAutoFit/>
          </a:bodyPr>
          <a:lstStyle/>
          <a:p>
            <a:pPr rtl="1"/>
            <a:r>
              <a:rPr lang="en-GB" sz="2000" dirty="0"/>
              <a:t> </a:t>
            </a:r>
            <a:r>
              <a:rPr lang="fa-IR" sz="2000" dirty="0"/>
              <a:t>- از فعل ،نه اسم ساخته شده از آن، استفاده کنید</a:t>
            </a:r>
            <a:endParaRPr lang="en-GB" sz="2000" dirty="0"/>
          </a:p>
        </p:txBody>
      </p:sp>
      <p:sp>
        <p:nvSpPr>
          <p:cNvPr id="14" name="Rectangle 13"/>
          <p:cNvSpPr/>
          <p:nvPr/>
        </p:nvSpPr>
        <p:spPr>
          <a:xfrm>
            <a:off x="482600" y="5236746"/>
            <a:ext cx="4572000" cy="707886"/>
          </a:xfrm>
          <a:prstGeom prst="rect">
            <a:avLst/>
          </a:prstGeom>
        </p:spPr>
        <p:txBody>
          <a:bodyPr>
            <a:spAutoFit/>
          </a:bodyPr>
          <a:lstStyle/>
          <a:p>
            <a:r>
              <a:rPr lang="en-US" sz="2000" dirty="0"/>
              <a:t>• produce relief of→ relieve </a:t>
            </a:r>
            <a:endParaRPr lang="en-GB" sz="2000" dirty="0"/>
          </a:p>
          <a:p>
            <a:r>
              <a:rPr lang="en-US" sz="2000" dirty="0"/>
              <a:t>provide an </a:t>
            </a:r>
            <a:r>
              <a:rPr lang="en-US" sz="2000" dirty="0" err="1"/>
              <a:t>explanation→explain</a:t>
            </a:r>
            <a:endParaRPr lang="en-GB" sz="2000" dirty="0"/>
          </a:p>
        </p:txBody>
      </p:sp>
    </p:spTree>
    <p:extLst>
      <p:ext uri="{BB962C8B-B14F-4D97-AF65-F5344CB8AC3E}">
        <p14:creationId xmlns:p14="http://schemas.microsoft.com/office/powerpoint/2010/main" val="24698013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503EF5-55F0-FA41-94DB-5ED6A0765696}" type="datetime1">
              <a:rPr lang="en-GB" smtClean="0"/>
              <a:t>08/02/2014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D33979-82CC-6440-B758-3F4758057F14}" type="slidenum">
              <a:rPr lang="en-US" smtClean="0"/>
              <a:t>17</a:t>
            </a:fld>
            <a:endParaRPr lang="en-US"/>
          </a:p>
        </p:txBody>
      </p:sp>
      <p:sp>
        <p:nvSpPr>
          <p:cNvPr id="5" name="Rectangle 4"/>
          <p:cNvSpPr/>
          <p:nvPr/>
        </p:nvSpPr>
        <p:spPr>
          <a:xfrm>
            <a:off x="482600" y="1492935"/>
            <a:ext cx="7519974" cy="954107"/>
          </a:xfrm>
          <a:prstGeom prst="rect">
            <a:avLst/>
          </a:prstGeom>
        </p:spPr>
        <p:txBody>
          <a:bodyPr wrap="square">
            <a:spAutoFit/>
          </a:bodyPr>
          <a:lstStyle/>
          <a:p>
            <a:pPr algn="r" rtl="1" fontAlgn="t"/>
            <a:r>
              <a:rPr lang="ar-SA" sz="2800" dirty="0"/>
              <a:t>14</a:t>
            </a:r>
            <a:r>
              <a:rPr lang="fa-IR" sz="2800" b="1" dirty="0"/>
              <a:t>.مطئن شوید که متن با جد</a:t>
            </a:r>
            <a:r>
              <a:rPr lang="ar-SA" sz="2800" b="1" dirty="0"/>
              <a:t>و</a:t>
            </a:r>
            <a:r>
              <a:rPr lang="fa-IR" sz="2800" b="1" dirty="0"/>
              <a:t>ل </a:t>
            </a:r>
            <a:r>
              <a:rPr lang="ar-SA" sz="2800" b="1" dirty="0"/>
              <a:t>ها</a:t>
            </a:r>
            <a:r>
              <a:rPr lang="fa-IR" sz="2800" b="1" dirty="0"/>
              <a:t>/</a:t>
            </a:r>
            <a:r>
              <a:rPr lang="ar-SA" sz="2800" b="1" dirty="0"/>
              <a:t> شکل ها </a:t>
            </a:r>
            <a:r>
              <a:rPr lang="fa-IR" sz="2800" b="1" dirty="0"/>
              <a:t> همپوشانی بیش از حد </a:t>
            </a:r>
            <a:r>
              <a:rPr lang="ar-SA" sz="2800" b="1" dirty="0"/>
              <a:t>نداشته باشد</a:t>
            </a:r>
            <a:r>
              <a:rPr lang="fa-IR" sz="2800" b="1" dirty="0"/>
              <a:t>.</a:t>
            </a:r>
            <a:endParaRPr lang="en-GB" sz="2800" dirty="0"/>
          </a:p>
        </p:txBody>
      </p:sp>
      <p:sp>
        <p:nvSpPr>
          <p:cNvPr id="6" name="Rectangle 5"/>
          <p:cNvSpPr/>
          <p:nvPr/>
        </p:nvSpPr>
        <p:spPr>
          <a:xfrm>
            <a:off x="673100" y="2603838"/>
            <a:ext cx="7329474" cy="2308324"/>
          </a:xfrm>
          <a:prstGeom prst="rect">
            <a:avLst/>
          </a:prstGeom>
        </p:spPr>
        <p:txBody>
          <a:bodyPr wrap="square">
            <a:spAutoFit/>
          </a:bodyPr>
          <a:lstStyle/>
          <a:p>
            <a:pPr algn="r"/>
            <a:r>
              <a:rPr lang="fa-IR" sz="2400" dirty="0"/>
              <a:t/>
            </a:r>
            <a:br>
              <a:rPr lang="fa-IR" sz="2400" dirty="0"/>
            </a:br>
            <a:r>
              <a:rPr lang="fa-IR" sz="2400" dirty="0"/>
              <a:t>• یک مشکل معمول:   در متن اطلاعات زیادی که در جدول ها وشکل ها هم آمده  تکرار می شود.</a:t>
            </a:r>
            <a:br>
              <a:rPr lang="fa-IR" sz="2400" dirty="0"/>
            </a:br>
            <a:r>
              <a:rPr lang="fa-IR" sz="2400" dirty="0"/>
              <a:t>• به طور کلی، متن باید تنها پیام ( های) اصلی و مهم ترین  محتوا از هر جدول و شکل را ارائه دهد.</a:t>
            </a:r>
            <a:br>
              <a:rPr lang="fa-IR" sz="2400" dirty="0"/>
            </a:br>
            <a:r>
              <a:rPr lang="fa-IR" sz="2400" dirty="0"/>
              <a:t>• (به یاد داشته باشید که از هر جدول و شکلی  در متن زکر کنید)</a:t>
            </a:r>
            <a:endParaRPr lang="en-GB" sz="2400" dirty="0"/>
          </a:p>
        </p:txBody>
      </p:sp>
    </p:spTree>
    <p:extLst>
      <p:ext uri="{BB962C8B-B14F-4D97-AF65-F5344CB8AC3E}">
        <p14:creationId xmlns:p14="http://schemas.microsoft.com/office/powerpoint/2010/main" val="36260265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503EF5-55F0-FA41-94DB-5ED6A0765696}" type="datetime1">
              <a:rPr lang="en-GB" smtClean="0"/>
              <a:t>08/02/2014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D33979-82CC-6440-B758-3F4758057F14}" type="slidenum">
              <a:rPr lang="en-US" smtClean="0"/>
              <a:t>18</a:t>
            </a:fld>
            <a:endParaRPr lang="en-US"/>
          </a:p>
        </p:txBody>
      </p:sp>
      <p:sp>
        <p:nvSpPr>
          <p:cNvPr id="5" name="Rectangle 4"/>
          <p:cNvSpPr/>
          <p:nvPr/>
        </p:nvSpPr>
        <p:spPr>
          <a:xfrm>
            <a:off x="1431544" y="1580634"/>
            <a:ext cx="6571030" cy="523220"/>
          </a:xfrm>
          <a:prstGeom prst="rect">
            <a:avLst/>
          </a:prstGeom>
        </p:spPr>
        <p:txBody>
          <a:bodyPr wrap="none">
            <a:spAutoFit/>
          </a:bodyPr>
          <a:lstStyle/>
          <a:p>
            <a:pPr rtl="1" fontAlgn="t"/>
            <a:r>
              <a:rPr lang="fa-IR" sz="2800" b="1" dirty="0"/>
              <a:t>15.دریافت نظرات از دیگران قبل از ارسال مقاله خود.</a:t>
            </a:r>
            <a:endParaRPr lang="en-GB" sz="2800" dirty="0"/>
          </a:p>
        </p:txBody>
      </p:sp>
      <p:sp>
        <p:nvSpPr>
          <p:cNvPr id="6" name="Rectangle 5"/>
          <p:cNvSpPr/>
          <p:nvPr/>
        </p:nvSpPr>
        <p:spPr>
          <a:xfrm>
            <a:off x="622300" y="2197438"/>
            <a:ext cx="7380274" cy="2308324"/>
          </a:xfrm>
          <a:prstGeom prst="rect">
            <a:avLst/>
          </a:prstGeom>
        </p:spPr>
        <p:txBody>
          <a:bodyPr wrap="square">
            <a:spAutoFit/>
          </a:bodyPr>
          <a:lstStyle/>
          <a:p>
            <a:pPr algn="r" rtl="1" fontAlgn="t"/>
            <a:r>
              <a:rPr lang="fa-IR" sz="2400" dirty="0"/>
              <a:t/>
            </a:r>
            <a:br>
              <a:rPr lang="fa-IR" sz="2400" dirty="0"/>
            </a:br>
            <a:r>
              <a:rPr lang="fa-IR" sz="2400" dirty="0"/>
              <a:t>• "مرور همکار پیش از ارسال: "</a:t>
            </a:r>
            <a:br>
              <a:rPr lang="fa-IR" sz="2400" dirty="0"/>
            </a:br>
            <a:r>
              <a:rPr lang="fa-IR" sz="2400" dirty="0"/>
              <a:t>•  به دست آوردن بازخورد از این دسته افراد می تواند مفید باشد :</a:t>
            </a:r>
            <a:endParaRPr lang="en-GB" sz="2400" dirty="0"/>
          </a:p>
          <a:p>
            <a:pPr algn="r" rtl="1" fontAlgn="t"/>
            <a:r>
              <a:rPr lang="fa-IR" sz="2400" dirty="0"/>
              <a:t>- متخصصی دیگر درمحدوده تحقیقاتی خود شما</a:t>
            </a:r>
            <a:br>
              <a:rPr lang="fa-IR" sz="2400" dirty="0"/>
            </a:br>
            <a:r>
              <a:rPr lang="fa-IR" sz="2400" dirty="0"/>
              <a:t>- کسی در محدوده عمومی  خود شما</a:t>
            </a:r>
            <a:br>
              <a:rPr lang="fa-IR" sz="2400" dirty="0"/>
            </a:br>
            <a:r>
              <a:rPr lang="fa-IR" sz="2400" dirty="0"/>
              <a:t>- کسی خارج از رشته شما</a:t>
            </a:r>
            <a:endParaRPr lang="en-GB" sz="2400" dirty="0"/>
          </a:p>
        </p:txBody>
      </p:sp>
    </p:spTree>
    <p:extLst>
      <p:ext uri="{BB962C8B-B14F-4D97-AF65-F5344CB8AC3E}">
        <p14:creationId xmlns:p14="http://schemas.microsoft.com/office/powerpoint/2010/main" val="11038146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503EF5-55F0-FA41-94DB-5ED6A0765696}" type="datetime1">
              <a:rPr lang="en-GB" smtClean="0"/>
              <a:t>08/02/2014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D33979-82CC-6440-B758-3F4758057F14}" type="slidenum">
              <a:rPr lang="en-US" smtClean="0"/>
              <a:t>19</a:t>
            </a:fld>
            <a:endParaRPr lang="en-US"/>
          </a:p>
        </p:txBody>
      </p:sp>
      <p:sp>
        <p:nvSpPr>
          <p:cNvPr id="5" name="Rectangle 4"/>
          <p:cNvSpPr/>
          <p:nvPr/>
        </p:nvSpPr>
        <p:spPr>
          <a:xfrm>
            <a:off x="3874539" y="1677888"/>
            <a:ext cx="4307589" cy="523220"/>
          </a:xfrm>
          <a:prstGeom prst="rect">
            <a:avLst/>
          </a:prstGeom>
        </p:spPr>
        <p:txBody>
          <a:bodyPr wrap="none">
            <a:spAutoFit/>
          </a:bodyPr>
          <a:lstStyle/>
          <a:p>
            <a:pPr rtl="1" fontAlgn="t"/>
            <a:r>
              <a:rPr lang="fa-IR" sz="2800" b="1" dirty="0"/>
              <a:t>16.تجدید نظر، اصلاح، تجدید نظر.</a:t>
            </a:r>
            <a:endParaRPr lang="en-GB" sz="2800" dirty="0"/>
          </a:p>
        </p:txBody>
      </p:sp>
      <p:sp>
        <p:nvSpPr>
          <p:cNvPr id="6" name="Rectangle 5"/>
          <p:cNvSpPr/>
          <p:nvPr/>
        </p:nvSpPr>
        <p:spPr>
          <a:xfrm>
            <a:off x="546100" y="2512536"/>
            <a:ext cx="7636028" cy="1938992"/>
          </a:xfrm>
          <a:prstGeom prst="rect">
            <a:avLst/>
          </a:prstGeom>
        </p:spPr>
        <p:txBody>
          <a:bodyPr wrap="square">
            <a:spAutoFit/>
          </a:bodyPr>
          <a:lstStyle/>
          <a:p>
            <a:pPr algn="r" rtl="1" fontAlgn="t"/>
            <a:r>
              <a:rPr lang="fa-IR" sz="2400" dirty="0"/>
              <a:t> در تجدید نظر، از بازخورد دیگران خوب استفاده کنید.</a:t>
            </a:r>
            <a:br>
              <a:rPr lang="fa-IR" sz="2400" dirty="0"/>
            </a:br>
            <a:r>
              <a:rPr lang="fa-IR" sz="2400" dirty="0"/>
              <a:t>• همچنین، مقاله را برای مدتی کنار بگزارید ، که آن را دوباره با چشم های تازه ببینید.</a:t>
            </a:r>
            <a:br>
              <a:rPr lang="fa-IR" sz="2400" dirty="0"/>
            </a:br>
            <a:r>
              <a:rPr lang="fa-IR" sz="2400" dirty="0"/>
              <a:t>• داستان: سردبیر </a:t>
            </a:r>
            <a:r>
              <a:rPr lang="fa-IR" sz="2400" u="sng" dirty="0"/>
              <a:t>مجله تحقیق بالینی</a:t>
            </a:r>
            <a:r>
              <a:rPr lang="fa-IR" sz="2400" dirty="0"/>
              <a:t> </a:t>
            </a:r>
            <a:r>
              <a:rPr lang="en-GB" sz="2400" dirty="0" smtClean="0"/>
              <a:t>Journal of Clinical Investigation  </a:t>
            </a:r>
            <a:endParaRPr lang="en-GB" sz="2400" dirty="0"/>
          </a:p>
        </p:txBody>
      </p:sp>
    </p:spTree>
    <p:extLst>
      <p:ext uri="{BB962C8B-B14F-4D97-AF65-F5344CB8AC3E}">
        <p14:creationId xmlns:p14="http://schemas.microsoft.com/office/powerpoint/2010/main" val="4292815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503EF5-55F0-FA41-94DB-5ED6A0765696}" type="datetime1">
              <a:rPr lang="en-GB" smtClean="0"/>
              <a:t>08/02/2014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D33979-82CC-6440-B758-3F4758057F14}" type="slidenum">
              <a:rPr lang="en-US" smtClean="0"/>
              <a:t>2</a:t>
            </a:fld>
            <a:endParaRPr lang="en-US"/>
          </a:p>
        </p:txBody>
      </p:sp>
      <p:sp>
        <p:nvSpPr>
          <p:cNvPr id="5" name="Rectangle 4"/>
          <p:cNvSpPr/>
          <p:nvPr/>
        </p:nvSpPr>
        <p:spPr>
          <a:xfrm>
            <a:off x="3988904" y="1288534"/>
            <a:ext cx="1345240" cy="461665"/>
          </a:xfrm>
          <a:prstGeom prst="rect">
            <a:avLst/>
          </a:prstGeom>
        </p:spPr>
        <p:txBody>
          <a:bodyPr wrap="none">
            <a:spAutoFit/>
          </a:bodyPr>
          <a:lstStyle/>
          <a:p>
            <a:r>
              <a:rPr lang="fa-IR" sz="2400" b="1" dirty="0"/>
              <a:t>خوش آمدید</a:t>
            </a:r>
            <a:endParaRPr lang="en-GB" sz="2400" dirty="0"/>
          </a:p>
        </p:txBody>
      </p:sp>
      <p:sp>
        <p:nvSpPr>
          <p:cNvPr id="6" name="Rectangle 5"/>
          <p:cNvSpPr/>
          <p:nvPr/>
        </p:nvSpPr>
        <p:spPr>
          <a:xfrm>
            <a:off x="3093868" y="1963003"/>
            <a:ext cx="3219151" cy="461665"/>
          </a:xfrm>
          <a:prstGeom prst="rect">
            <a:avLst/>
          </a:prstGeom>
        </p:spPr>
        <p:txBody>
          <a:bodyPr wrap="none">
            <a:spAutoFit/>
          </a:bodyPr>
          <a:lstStyle/>
          <a:p>
            <a:r>
              <a:rPr lang="en-GB" sz="2400" dirty="0"/>
              <a:t>AUTHORAID (</a:t>
            </a:r>
            <a:r>
              <a:rPr lang="fa-IR" sz="2400" dirty="0"/>
              <a:t>کمک موئلف</a:t>
            </a:r>
            <a:r>
              <a:rPr lang="en-GB" sz="2400" dirty="0"/>
              <a:t>)</a:t>
            </a:r>
          </a:p>
        </p:txBody>
      </p:sp>
      <p:sp>
        <p:nvSpPr>
          <p:cNvPr id="7" name="Rectangle 6"/>
          <p:cNvSpPr/>
          <p:nvPr/>
        </p:nvSpPr>
        <p:spPr>
          <a:xfrm>
            <a:off x="4244024" y="2704068"/>
            <a:ext cx="918841" cy="523220"/>
          </a:xfrm>
          <a:prstGeom prst="rect">
            <a:avLst/>
          </a:prstGeom>
        </p:spPr>
        <p:txBody>
          <a:bodyPr wrap="none">
            <a:spAutoFit/>
          </a:bodyPr>
          <a:lstStyle/>
          <a:p>
            <a:r>
              <a:rPr lang="fa-IR" sz="2800" b="1" dirty="0"/>
              <a:t>برنامه</a:t>
            </a:r>
            <a:endParaRPr lang="en-GB" sz="2800" dirty="0"/>
          </a:p>
        </p:txBody>
      </p:sp>
      <p:sp>
        <p:nvSpPr>
          <p:cNvPr id="8" name="Rectangle 7"/>
          <p:cNvSpPr/>
          <p:nvPr/>
        </p:nvSpPr>
        <p:spPr>
          <a:xfrm>
            <a:off x="514350" y="3475167"/>
            <a:ext cx="7488224" cy="369332"/>
          </a:xfrm>
          <a:prstGeom prst="rect">
            <a:avLst/>
          </a:prstGeom>
        </p:spPr>
        <p:txBody>
          <a:bodyPr wrap="square">
            <a:spAutoFit/>
          </a:bodyPr>
          <a:lstStyle/>
          <a:p>
            <a:r>
              <a:rPr lang="fa-IR" dirty="0"/>
              <a:t> پیشنهاد برای افزودن موفقییت و کاستن استرس هنگام نوشتن و انتشار مقاله های مجله / نسخه </a:t>
            </a:r>
            <a:r>
              <a:rPr lang="en-GB" dirty="0" smtClean="0"/>
              <a:t>20</a:t>
            </a:r>
            <a:endParaRPr lang="en-GB" dirty="0"/>
          </a:p>
        </p:txBody>
      </p:sp>
      <p:sp>
        <p:nvSpPr>
          <p:cNvPr id="9" name="Rectangle 8"/>
          <p:cNvSpPr/>
          <p:nvPr/>
        </p:nvSpPr>
        <p:spPr>
          <a:xfrm>
            <a:off x="5229541" y="3942834"/>
            <a:ext cx="2773033" cy="369332"/>
          </a:xfrm>
          <a:prstGeom prst="rect">
            <a:avLst/>
          </a:prstGeom>
        </p:spPr>
        <p:txBody>
          <a:bodyPr wrap="square">
            <a:spAutoFit/>
          </a:bodyPr>
          <a:lstStyle/>
          <a:p>
            <a:r>
              <a:rPr lang="fa-IR" dirty="0"/>
              <a:t>کوتاه شده از ورک شاپ آوتور اید/</a:t>
            </a:r>
            <a:endParaRPr lang="en-GB" dirty="0"/>
          </a:p>
        </p:txBody>
      </p:sp>
      <p:sp>
        <p:nvSpPr>
          <p:cNvPr id="10" name="Rectangle 9"/>
          <p:cNvSpPr/>
          <p:nvPr/>
        </p:nvSpPr>
        <p:spPr>
          <a:xfrm>
            <a:off x="2697690" y="4464735"/>
            <a:ext cx="5105400" cy="369332"/>
          </a:xfrm>
          <a:prstGeom prst="rect">
            <a:avLst/>
          </a:prstGeom>
        </p:spPr>
        <p:txBody>
          <a:bodyPr wrap="square">
            <a:spAutoFit/>
          </a:bodyPr>
          <a:lstStyle/>
          <a:p>
            <a:r>
              <a:rPr lang="fa-IR" dirty="0"/>
              <a:t>بحث آزاد/ میتوانید پرسش هایتان را شفاهی یا نوشته شده بپرسید </a:t>
            </a:r>
            <a:r>
              <a:rPr lang="en-GB" dirty="0"/>
              <a:t> -</a:t>
            </a:r>
          </a:p>
        </p:txBody>
      </p:sp>
      <p:sp>
        <p:nvSpPr>
          <p:cNvPr id="11" name="Rectangle 10"/>
          <p:cNvSpPr/>
          <p:nvPr/>
        </p:nvSpPr>
        <p:spPr>
          <a:xfrm>
            <a:off x="4724400" y="4834067"/>
            <a:ext cx="3289300" cy="369332"/>
          </a:xfrm>
          <a:prstGeom prst="rect">
            <a:avLst/>
          </a:prstGeom>
        </p:spPr>
        <p:txBody>
          <a:bodyPr wrap="square">
            <a:spAutoFit/>
          </a:bodyPr>
          <a:lstStyle/>
          <a:p>
            <a:r>
              <a:rPr lang="fa-IR" dirty="0"/>
              <a:t>قابل دسترسی بودن بعد از پایان </a:t>
            </a:r>
            <a:r>
              <a:rPr lang="fa-IR" dirty="0" smtClean="0"/>
              <a:t>جلسه</a:t>
            </a:r>
            <a:r>
              <a:rPr lang="en-GB" dirty="0"/>
              <a:t> </a:t>
            </a:r>
            <a:r>
              <a:rPr lang="en-GB" dirty="0" smtClean="0"/>
              <a:t>- </a:t>
            </a:r>
            <a:endParaRPr lang="en-GB" dirty="0"/>
          </a:p>
        </p:txBody>
      </p:sp>
      <p:sp>
        <p:nvSpPr>
          <p:cNvPr id="12" name="Rectangle 11"/>
          <p:cNvSpPr/>
          <p:nvPr/>
        </p:nvSpPr>
        <p:spPr>
          <a:xfrm>
            <a:off x="6008308" y="5265362"/>
            <a:ext cx="1794782" cy="369332"/>
          </a:xfrm>
          <a:prstGeom prst="rect">
            <a:avLst/>
          </a:prstGeom>
        </p:spPr>
        <p:txBody>
          <a:bodyPr wrap="square">
            <a:spAutoFit/>
          </a:bodyPr>
          <a:lstStyle/>
          <a:p>
            <a:r>
              <a:rPr lang="fa-IR" dirty="0"/>
              <a:t>جزوه  موجود </a:t>
            </a:r>
            <a:r>
              <a:rPr lang="fa-IR" dirty="0" smtClean="0"/>
              <a:t>است</a:t>
            </a:r>
            <a:r>
              <a:rPr lang="en-GB" dirty="0" smtClean="0"/>
              <a:t> - </a:t>
            </a:r>
            <a:endParaRPr lang="en-GB" dirty="0"/>
          </a:p>
        </p:txBody>
      </p:sp>
    </p:spTree>
    <p:extLst>
      <p:ext uri="{BB962C8B-B14F-4D97-AF65-F5344CB8AC3E}">
        <p14:creationId xmlns:p14="http://schemas.microsoft.com/office/powerpoint/2010/main" val="11113630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503EF5-55F0-FA41-94DB-5ED6A0765696}" type="datetime1">
              <a:rPr lang="en-GB" smtClean="0"/>
              <a:t>08/02/2014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D33979-82CC-6440-B758-3F4758057F14}" type="slidenum">
              <a:rPr lang="en-US" smtClean="0"/>
              <a:t>20</a:t>
            </a:fld>
            <a:endParaRPr lang="en-US"/>
          </a:p>
        </p:txBody>
      </p:sp>
      <p:sp>
        <p:nvSpPr>
          <p:cNvPr id="5" name="Rectangle 4"/>
          <p:cNvSpPr/>
          <p:nvPr/>
        </p:nvSpPr>
        <p:spPr>
          <a:xfrm>
            <a:off x="1309674" y="1480234"/>
            <a:ext cx="6692900" cy="954107"/>
          </a:xfrm>
          <a:prstGeom prst="rect">
            <a:avLst/>
          </a:prstGeom>
        </p:spPr>
        <p:txBody>
          <a:bodyPr wrap="square">
            <a:spAutoFit/>
          </a:bodyPr>
          <a:lstStyle/>
          <a:p>
            <a:pPr algn="r" rtl="1" fontAlgn="t"/>
            <a:r>
              <a:rPr lang="fa-IR" sz="2800" b="1" dirty="0"/>
              <a:t>17.درک کنید که مجلات چگونه کار می کنند</a:t>
            </a:r>
            <a:r>
              <a:rPr lang="fa-IR" sz="2800" b="1" dirty="0" smtClean="0"/>
              <a:t>،</a:t>
            </a:r>
            <a:r>
              <a:rPr lang="fa-IR" sz="2800" b="1" dirty="0"/>
              <a:t/>
            </a:r>
            <a:br>
              <a:rPr lang="fa-IR" sz="2800" b="1" dirty="0"/>
            </a:br>
            <a:r>
              <a:rPr lang="en-GB" sz="2800" b="1" dirty="0" smtClean="0"/>
              <a:t>     </a:t>
            </a:r>
            <a:r>
              <a:rPr lang="fa-IR" sz="2800" b="1" dirty="0" smtClean="0"/>
              <a:t>وبر </a:t>
            </a:r>
            <a:r>
              <a:rPr lang="fa-IR" sz="2800" b="1" dirty="0"/>
              <a:t>آن پایه با آنها  ارتباط برقرار کنید</a:t>
            </a:r>
            <a:r>
              <a:rPr lang="fa-IR" sz="2800" dirty="0"/>
              <a:t>.</a:t>
            </a:r>
            <a:endParaRPr lang="en-GB" sz="2800" dirty="0"/>
          </a:p>
        </p:txBody>
      </p:sp>
      <p:sp>
        <p:nvSpPr>
          <p:cNvPr id="6" name="Rectangle 5"/>
          <p:cNvSpPr/>
          <p:nvPr/>
        </p:nvSpPr>
        <p:spPr>
          <a:xfrm>
            <a:off x="3430574" y="2312938"/>
            <a:ext cx="4572000" cy="3046988"/>
          </a:xfrm>
          <a:prstGeom prst="rect">
            <a:avLst/>
          </a:prstGeom>
        </p:spPr>
        <p:txBody>
          <a:bodyPr>
            <a:spAutoFit/>
          </a:bodyPr>
          <a:lstStyle/>
          <a:p>
            <a:pPr algn="r" rtl="1" fontAlgn="t"/>
            <a:r>
              <a:rPr lang="fa-IR" sz="2400" dirty="0"/>
              <a:t/>
            </a:r>
            <a:br>
              <a:rPr lang="fa-IR" sz="2400" dirty="0"/>
            </a:br>
            <a:r>
              <a:rPr lang="fa-IR" sz="2400" dirty="0"/>
              <a:t>• غربالگری اولیه</a:t>
            </a:r>
            <a:br>
              <a:rPr lang="fa-IR" sz="2400" dirty="0"/>
            </a:br>
            <a:r>
              <a:rPr lang="fa-IR" sz="2400" dirty="0"/>
              <a:t>• مرور همکاران </a:t>
            </a:r>
            <a:endParaRPr lang="en-GB" sz="2400" dirty="0"/>
          </a:p>
          <a:p>
            <a:pPr algn="r" rtl="1" fontAlgn="t"/>
            <a:r>
              <a:rPr lang="fa-IR" sz="2400" dirty="0"/>
              <a:t>• تصمیم ویرایشگر</a:t>
            </a:r>
            <a:br>
              <a:rPr lang="fa-IR" sz="2400" dirty="0"/>
            </a:br>
            <a:r>
              <a:rPr lang="fa-IR" sz="2400" dirty="0"/>
              <a:t>• تجدید نظر و اصلاح</a:t>
            </a:r>
            <a:br>
              <a:rPr lang="fa-IR" sz="2400" dirty="0"/>
            </a:br>
            <a:r>
              <a:rPr lang="fa-IR" sz="2400" dirty="0"/>
              <a:t>• </a:t>
            </a:r>
            <a:r>
              <a:rPr lang="en-GB" sz="2400" dirty="0"/>
              <a:t>Copyediting</a:t>
            </a:r>
            <a:r>
              <a:rPr lang="fa-IR" sz="2400" dirty="0"/>
              <a:t> ویرایش نسخه کپی</a:t>
            </a:r>
            <a:br>
              <a:rPr lang="fa-IR" sz="2400" dirty="0"/>
            </a:br>
            <a:r>
              <a:rPr lang="fa-IR" sz="2400" dirty="0"/>
              <a:t>• مرور شواهد</a:t>
            </a:r>
            <a:br>
              <a:rPr lang="fa-IR" sz="2400" dirty="0"/>
            </a:br>
            <a:r>
              <a:rPr lang="fa-IR" sz="2400" dirty="0"/>
              <a:t>• سایر</a:t>
            </a:r>
            <a:endParaRPr lang="en-GB" sz="2400" dirty="0"/>
          </a:p>
        </p:txBody>
      </p:sp>
    </p:spTree>
    <p:extLst>
      <p:ext uri="{BB962C8B-B14F-4D97-AF65-F5344CB8AC3E}">
        <p14:creationId xmlns:p14="http://schemas.microsoft.com/office/powerpoint/2010/main" val="10434628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503EF5-55F0-FA41-94DB-5ED6A0765696}" type="datetime1">
              <a:rPr lang="en-GB" smtClean="0"/>
              <a:t>08/02/2014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D33979-82CC-6440-B758-3F4758057F14}" type="slidenum">
              <a:rPr lang="en-US" smtClean="0"/>
              <a:t>21</a:t>
            </a:fld>
            <a:endParaRPr lang="en-US"/>
          </a:p>
        </p:txBody>
      </p:sp>
      <p:sp>
        <p:nvSpPr>
          <p:cNvPr id="5" name="Rectangle 4"/>
          <p:cNvSpPr/>
          <p:nvPr/>
        </p:nvSpPr>
        <p:spPr>
          <a:xfrm>
            <a:off x="431800" y="1379835"/>
            <a:ext cx="7862874" cy="523220"/>
          </a:xfrm>
          <a:prstGeom prst="rect">
            <a:avLst/>
          </a:prstGeom>
        </p:spPr>
        <p:txBody>
          <a:bodyPr wrap="square">
            <a:spAutoFit/>
          </a:bodyPr>
          <a:lstStyle/>
          <a:p>
            <a:pPr algn="r" rtl="1" fontAlgn="t"/>
            <a:r>
              <a:rPr lang="fa-IR" sz="2800" b="1" dirty="0"/>
              <a:t> </a:t>
            </a:r>
            <a:r>
              <a:rPr lang="fa-IR" sz="2800" b="1" dirty="0" smtClean="0"/>
              <a:t>18</a:t>
            </a:r>
            <a:r>
              <a:rPr lang="fa-IR" sz="2800" b="1" dirty="0"/>
              <a:t>. به همکاران </a:t>
            </a:r>
            <a:r>
              <a:rPr lang="fa-IR" sz="2800" b="1" dirty="0" smtClean="0"/>
              <a:t>وسردبیران </a:t>
            </a:r>
            <a:r>
              <a:rPr lang="fa-IR" sz="2800" b="1" dirty="0"/>
              <a:t>به عنوان متحدان خود را نگاه کنید.</a:t>
            </a:r>
            <a:endParaRPr lang="en-GB" sz="2800" b="1" dirty="0"/>
          </a:p>
        </p:txBody>
      </p:sp>
      <p:sp>
        <p:nvSpPr>
          <p:cNvPr id="6" name="Rectangle 5"/>
          <p:cNvSpPr/>
          <p:nvPr/>
        </p:nvSpPr>
        <p:spPr>
          <a:xfrm>
            <a:off x="3519474" y="1903055"/>
            <a:ext cx="4572000" cy="3046988"/>
          </a:xfrm>
          <a:prstGeom prst="rect">
            <a:avLst/>
          </a:prstGeom>
        </p:spPr>
        <p:txBody>
          <a:bodyPr>
            <a:spAutoFit/>
          </a:bodyPr>
          <a:lstStyle/>
          <a:p>
            <a:pPr algn="r" rtl="1" fontAlgn="t"/>
            <a:r>
              <a:rPr lang="fa-IR" sz="2400" dirty="0"/>
              <a:t/>
            </a:r>
            <a:br>
              <a:rPr lang="fa-IR" sz="2400" dirty="0"/>
            </a:br>
            <a:r>
              <a:rPr lang="fa-IR" sz="2400" dirty="0"/>
              <a:t>• نظر همکاران</a:t>
            </a:r>
            <a:br>
              <a:rPr lang="fa-IR" sz="2400" dirty="0"/>
            </a:br>
            <a:r>
              <a:rPr lang="fa-IR" sz="2400" dirty="0"/>
              <a:t>- نه تنها یک منبع مشاوره به سردبیران</a:t>
            </a:r>
            <a:br>
              <a:rPr lang="fa-IR" sz="2400" dirty="0"/>
            </a:br>
            <a:r>
              <a:rPr lang="fa-IR" sz="2400" dirty="0"/>
              <a:t>- همچنین یک منبع راهنمای برای نویسندگان</a:t>
            </a:r>
            <a:br>
              <a:rPr lang="fa-IR" sz="2400" dirty="0"/>
            </a:br>
            <a:r>
              <a:rPr lang="fa-IR" sz="2400" dirty="0"/>
              <a:t>• سر دبیران</a:t>
            </a:r>
            <a:br>
              <a:rPr lang="fa-IR" sz="2400" dirty="0"/>
            </a:br>
            <a:r>
              <a:rPr lang="fa-IR" sz="2400" dirty="0"/>
              <a:t>- هدف  آنها وشما: انتشار مقاله ای عالی</a:t>
            </a:r>
            <a:br>
              <a:rPr lang="fa-IR" sz="2400" dirty="0"/>
            </a:br>
            <a:r>
              <a:rPr lang="fa-IR" sz="2400" dirty="0" smtClean="0"/>
              <a:t>- </a:t>
            </a:r>
            <a:r>
              <a:rPr lang="fa-IR" sz="2400" dirty="0"/>
              <a:t>با یکدیگر همکاری کنید تا بر موانع پیروز شوید</a:t>
            </a:r>
            <a:endParaRPr lang="en-GB" sz="2400" dirty="0"/>
          </a:p>
        </p:txBody>
      </p:sp>
    </p:spTree>
    <p:extLst>
      <p:ext uri="{BB962C8B-B14F-4D97-AF65-F5344CB8AC3E}">
        <p14:creationId xmlns:p14="http://schemas.microsoft.com/office/powerpoint/2010/main" val="37291189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503EF5-55F0-FA41-94DB-5ED6A0765696}" type="datetime1">
              <a:rPr lang="en-GB" smtClean="0"/>
              <a:t>08/02/2014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D33979-82CC-6440-B758-3F4758057F14}" type="slidenum">
              <a:rPr lang="en-US" smtClean="0"/>
              <a:t>22</a:t>
            </a:fld>
            <a:endParaRPr lang="en-US"/>
          </a:p>
        </p:txBody>
      </p:sp>
      <p:sp>
        <p:nvSpPr>
          <p:cNvPr id="6" name="Rectangle 5"/>
          <p:cNvSpPr/>
          <p:nvPr/>
        </p:nvSpPr>
        <p:spPr>
          <a:xfrm>
            <a:off x="952499" y="1061453"/>
            <a:ext cx="7226299" cy="954107"/>
          </a:xfrm>
          <a:prstGeom prst="rect">
            <a:avLst/>
          </a:prstGeom>
        </p:spPr>
        <p:txBody>
          <a:bodyPr wrap="square">
            <a:spAutoFit/>
          </a:bodyPr>
          <a:lstStyle/>
          <a:p>
            <a:pPr algn="r"/>
            <a:r>
              <a:rPr lang="fa-IR" sz="2800" dirty="0"/>
              <a:t>19</a:t>
            </a:r>
            <a:r>
              <a:rPr lang="fa-IR" sz="2800" b="1" dirty="0"/>
              <a:t>. کمک گرفتن از یک مربی یا " سردبیران نویسنده </a:t>
            </a:r>
            <a:r>
              <a:rPr lang="fa-IR" sz="2800" b="1" dirty="0" smtClean="0"/>
              <a:t>“</a:t>
            </a:r>
            <a:endParaRPr lang="en-GB" sz="2800" b="1" dirty="0"/>
          </a:p>
          <a:p>
            <a:pPr algn="r"/>
            <a:r>
              <a:rPr lang="en-GB" sz="2800" b="1" dirty="0" smtClean="0"/>
              <a:t> </a:t>
            </a:r>
            <a:r>
              <a:rPr lang="fa-IR" sz="2800" b="1" dirty="0" smtClean="0"/>
              <a:t>را </a:t>
            </a:r>
            <a:r>
              <a:rPr lang="fa-IR" sz="2800" b="1" dirty="0"/>
              <a:t>در نظر گیرید</a:t>
            </a:r>
            <a:endParaRPr lang="en-GB" sz="2800" dirty="0"/>
          </a:p>
        </p:txBody>
      </p:sp>
      <p:sp>
        <p:nvSpPr>
          <p:cNvPr id="7" name="Rectangle 6"/>
          <p:cNvSpPr/>
          <p:nvPr/>
        </p:nvSpPr>
        <p:spPr>
          <a:xfrm>
            <a:off x="1040610" y="1799253"/>
            <a:ext cx="7050075" cy="4154984"/>
          </a:xfrm>
          <a:prstGeom prst="rect">
            <a:avLst/>
          </a:prstGeom>
        </p:spPr>
        <p:txBody>
          <a:bodyPr wrap="square">
            <a:spAutoFit/>
          </a:bodyPr>
          <a:lstStyle/>
          <a:p>
            <a:pPr algn="r" rtl="1" fontAlgn="t"/>
            <a:r>
              <a:rPr lang="fa-IR" sz="2400" dirty="0"/>
              <a:t/>
            </a:r>
            <a:br>
              <a:rPr lang="fa-IR" sz="2400" dirty="0"/>
            </a:br>
            <a:r>
              <a:rPr lang="fa-IR" sz="2400" dirty="0"/>
              <a:t>• برخی از منابع از مشاوره</a:t>
            </a:r>
            <a:br>
              <a:rPr lang="fa-IR" sz="2400" dirty="0"/>
            </a:br>
            <a:r>
              <a:rPr lang="fa-IR" sz="2400" dirty="0"/>
              <a:t>- اساتید فعلی یا سابق خود</a:t>
            </a:r>
            <a:br>
              <a:rPr lang="fa-IR" sz="2400" dirty="0"/>
            </a:br>
            <a:r>
              <a:rPr lang="fa-IR" sz="2400" dirty="0"/>
              <a:t>- همکاران ارشد</a:t>
            </a:r>
            <a:br>
              <a:rPr lang="fa-IR" sz="2400" dirty="0"/>
            </a:br>
            <a:r>
              <a:rPr lang="fa-IR" sz="2400" dirty="0"/>
              <a:t>- داوطلبان مشاوره </a:t>
            </a:r>
            <a:r>
              <a:rPr lang="en-GB" sz="2400" dirty="0"/>
              <a:t>AuthorAID</a:t>
            </a:r>
            <a:r>
              <a:rPr lang="fa-IR" sz="2400" dirty="0"/>
              <a:t/>
            </a:r>
            <a:br>
              <a:rPr lang="fa-IR" sz="2400" dirty="0"/>
            </a:br>
            <a:r>
              <a:rPr lang="fa-IR" sz="2400" dirty="0"/>
              <a:t>- سایر</a:t>
            </a:r>
            <a:br>
              <a:rPr lang="fa-IR" sz="2400" dirty="0"/>
            </a:br>
            <a:r>
              <a:rPr lang="fa-IR" sz="2400" dirty="0"/>
              <a:t>• "سردبیران نویسنده،" سردبیران که نقش آنان کمک به</a:t>
            </a:r>
            <a:br>
              <a:rPr lang="fa-IR" sz="2400" dirty="0"/>
            </a:br>
            <a:r>
              <a:rPr lang="fa-IR" sz="2400" dirty="0"/>
              <a:t>نویسندگان در بهبود ادن مطالبشان  قبل از ارسال  است</a:t>
            </a:r>
            <a:br>
              <a:rPr lang="fa-IR" sz="2400" dirty="0"/>
            </a:br>
            <a:r>
              <a:rPr lang="fa-IR" sz="2400" dirty="0"/>
              <a:t>- در شرکت های ویرایش</a:t>
            </a:r>
            <a:br>
              <a:rPr lang="fa-IR" sz="2400" dirty="0"/>
            </a:br>
            <a:r>
              <a:rPr lang="fa-IR" sz="2400" dirty="0"/>
              <a:t>- به صورت  نویسندگان آزاد</a:t>
            </a:r>
            <a:br>
              <a:rPr lang="fa-IR" sz="2400" dirty="0"/>
            </a:br>
            <a:r>
              <a:rPr lang="fa-IR" sz="2400" dirty="0"/>
              <a:t>- در برخی از موسسات</a:t>
            </a:r>
            <a:endParaRPr lang="en-GB" sz="2400" dirty="0"/>
          </a:p>
        </p:txBody>
      </p:sp>
    </p:spTree>
    <p:extLst>
      <p:ext uri="{BB962C8B-B14F-4D97-AF65-F5344CB8AC3E}">
        <p14:creationId xmlns:p14="http://schemas.microsoft.com/office/powerpoint/2010/main" val="16726009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503EF5-55F0-FA41-94DB-5ED6A0765696}" type="datetime1">
              <a:rPr lang="en-GB" smtClean="0"/>
              <a:t>08/02/2014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D33979-82CC-6440-B758-3F4758057F14}" type="slidenum">
              <a:rPr lang="en-US" smtClean="0"/>
              <a:t>23</a:t>
            </a:fld>
            <a:endParaRPr lang="en-US"/>
          </a:p>
        </p:txBody>
      </p:sp>
      <p:sp>
        <p:nvSpPr>
          <p:cNvPr id="5" name="Rectangle 4"/>
          <p:cNvSpPr/>
          <p:nvPr/>
        </p:nvSpPr>
        <p:spPr>
          <a:xfrm>
            <a:off x="2453156" y="1052324"/>
            <a:ext cx="5628464" cy="523220"/>
          </a:xfrm>
          <a:prstGeom prst="rect">
            <a:avLst/>
          </a:prstGeom>
        </p:spPr>
        <p:txBody>
          <a:bodyPr wrap="none">
            <a:spAutoFit/>
          </a:bodyPr>
          <a:lstStyle/>
          <a:p>
            <a:r>
              <a:rPr lang="fa-IR" sz="2800" b="1" dirty="0"/>
              <a:t>20. از منابع  آنلاین  به خوبی بهره ور شوید </a:t>
            </a:r>
            <a:endParaRPr lang="en-GB" sz="2800" b="1" dirty="0"/>
          </a:p>
        </p:txBody>
      </p:sp>
      <p:sp>
        <p:nvSpPr>
          <p:cNvPr id="6" name="Rectangle 5"/>
          <p:cNvSpPr/>
          <p:nvPr/>
        </p:nvSpPr>
        <p:spPr>
          <a:xfrm>
            <a:off x="6388029" y="1784865"/>
            <a:ext cx="1614545" cy="461665"/>
          </a:xfrm>
          <a:prstGeom prst="rect">
            <a:avLst/>
          </a:prstGeom>
        </p:spPr>
        <p:txBody>
          <a:bodyPr wrap="none">
            <a:spAutoFit/>
          </a:bodyPr>
          <a:lstStyle/>
          <a:p>
            <a:r>
              <a:rPr lang="fa-IR" sz="2400" b="1" dirty="0"/>
              <a:t>برخی از منابع</a:t>
            </a:r>
            <a:endParaRPr lang="en-GB" sz="2400" dirty="0"/>
          </a:p>
        </p:txBody>
      </p:sp>
      <p:sp>
        <p:nvSpPr>
          <p:cNvPr id="8" name="Rectangle 7"/>
          <p:cNvSpPr/>
          <p:nvPr/>
        </p:nvSpPr>
        <p:spPr>
          <a:xfrm>
            <a:off x="2478074" y="2296297"/>
            <a:ext cx="5578628" cy="461665"/>
          </a:xfrm>
          <a:prstGeom prst="rect">
            <a:avLst/>
          </a:prstGeom>
        </p:spPr>
        <p:txBody>
          <a:bodyPr wrap="square">
            <a:spAutoFit/>
          </a:bodyPr>
          <a:lstStyle/>
          <a:p>
            <a:pPr algn="r"/>
            <a:r>
              <a:rPr lang="en-US" sz="2400" b="1" dirty="0" smtClean="0"/>
              <a:t>(AuthorAID </a:t>
            </a:r>
            <a:r>
              <a:rPr lang="fa-IR" sz="2400" b="1" dirty="0"/>
              <a:t>(</a:t>
            </a:r>
            <a:r>
              <a:rPr lang="en-US" sz="2400" b="1" u="sng" dirty="0" smtClean="0"/>
              <a:t>www.authoraid.info</a:t>
            </a:r>
            <a:endParaRPr lang="en-GB" sz="2400" dirty="0"/>
          </a:p>
        </p:txBody>
      </p:sp>
      <p:sp>
        <p:nvSpPr>
          <p:cNvPr id="9" name="Rectangle 8"/>
          <p:cNvSpPr/>
          <p:nvPr/>
        </p:nvSpPr>
        <p:spPr>
          <a:xfrm>
            <a:off x="1549400" y="2761870"/>
            <a:ext cx="6507302" cy="3477875"/>
          </a:xfrm>
          <a:prstGeom prst="rect">
            <a:avLst/>
          </a:prstGeom>
        </p:spPr>
        <p:txBody>
          <a:bodyPr wrap="square">
            <a:spAutoFit/>
          </a:bodyPr>
          <a:lstStyle/>
          <a:p>
            <a:pPr algn="r"/>
            <a:r>
              <a:rPr lang="fa-IR" sz="2000" dirty="0"/>
              <a:t>• پروژه به طور عمده برای کمک به نویسندگان  در کشورها ی در حال توسعه</a:t>
            </a:r>
            <a:br>
              <a:rPr lang="fa-IR" sz="2000" dirty="0"/>
            </a:br>
            <a:r>
              <a:rPr lang="fa-IR" sz="2000" dirty="0"/>
              <a:t>که کار خود را  نوشته و منتشر کنند</a:t>
            </a:r>
            <a:br>
              <a:rPr lang="fa-IR" sz="2000" dirty="0"/>
            </a:br>
            <a:r>
              <a:rPr lang="fa-IR" sz="2000" dirty="0"/>
              <a:t>• مجهز به</a:t>
            </a:r>
            <a:br>
              <a:rPr lang="fa-IR" sz="2000" dirty="0"/>
            </a:br>
            <a:r>
              <a:rPr lang="fa-IR" sz="2000" dirty="0"/>
              <a:t>- کتابخانه منابع</a:t>
            </a:r>
            <a:br>
              <a:rPr lang="fa-IR" sz="2000" dirty="0"/>
            </a:br>
            <a:r>
              <a:rPr lang="fa-IR" sz="2000" dirty="0"/>
              <a:t>- لیست بحث در ایمیل</a:t>
            </a:r>
            <a:br>
              <a:rPr lang="fa-IR" sz="2000" dirty="0"/>
            </a:br>
            <a:r>
              <a:rPr lang="fa-IR" sz="2000" dirty="0"/>
              <a:t>- وبلاگ</a:t>
            </a:r>
            <a:br>
              <a:rPr lang="fa-IR" sz="2000" dirty="0"/>
            </a:br>
            <a:r>
              <a:rPr lang="fa-IR" sz="2000" dirty="0"/>
              <a:t>- و</a:t>
            </a:r>
            <a:br>
              <a:rPr lang="fa-IR" sz="2000" dirty="0"/>
            </a:br>
            <a:r>
              <a:rPr lang="fa-IR" sz="2000" dirty="0"/>
              <a:t>• ارائه فرصت برای به دست آوردن مربیان</a:t>
            </a:r>
            <a:br>
              <a:rPr lang="fa-IR" sz="2000" dirty="0"/>
            </a:br>
            <a:r>
              <a:rPr lang="fa-IR" sz="2000" dirty="0"/>
              <a:t>• از </a:t>
            </a:r>
            <a:r>
              <a:rPr lang="en-GB" sz="2000" dirty="0"/>
              <a:t>INASP</a:t>
            </a:r>
            <a:r>
              <a:rPr lang="fa-IR" sz="2000" dirty="0"/>
              <a:t>. (شبکه بین المللی</a:t>
            </a:r>
            <a:br>
              <a:rPr lang="fa-IR" sz="2000" dirty="0"/>
            </a:br>
            <a:r>
              <a:rPr lang="fa-IR" sz="2000" dirty="0"/>
              <a:t>دسترسی به انتشارات علمی)</a:t>
            </a:r>
            <a:endParaRPr lang="en-GB" sz="2000" dirty="0"/>
          </a:p>
        </p:txBody>
      </p:sp>
    </p:spTree>
    <p:extLst>
      <p:ext uri="{BB962C8B-B14F-4D97-AF65-F5344CB8AC3E}">
        <p14:creationId xmlns:p14="http://schemas.microsoft.com/office/powerpoint/2010/main" val="23636599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503EF5-55F0-FA41-94DB-5ED6A0765696}" type="datetime1">
              <a:rPr lang="en-GB" smtClean="0"/>
              <a:t>08/02/2014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D33979-82CC-6440-B758-3F4758057F14}" type="slidenum">
              <a:rPr lang="en-US" smtClean="0"/>
              <a:t>24</a:t>
            </a:fld>
            <a:endParaRPr lang="en-US"/>
          </a:p>
        </p:txBody>
      </p:sp>
      <p:sp>
        <p:nvSpPr>
          <p:cNvPr id="5" name="Rectangle 4"/>
          <p:cNvSpPr/>
          <p:nvPr/>
        </p:nvSpPr>
        <p:spPr>
          <a:xfrm>
            <a:off x="5334001" y="1144200"/>
            <a:ext cx="2837298" cy="461665"/>
          </a:xfrm>
          <a:prstGeom prst="rect">
            <a:avLst/>
          </a:prstGeom>
        </p:spPr>
        <p:txBody>
          <a:bodyPr wrap="square">
            <a:spAutoFit/>
          </a:bodyPr>
          <a:lstStyle/>
          <a:p>
            <a:pPr algn="r"/>
            <a:r>
              <a:rPr lang="fa-IR" sz="2400" b="1" dirty="0" smtClean="0"/>
              <a:t>برخی از منابع</a:t>
            </a:r>
            <a:r>
              <a:rPr lang="en-GB" sz="2400" b="1" dirty="0" smtClean="0"/>
              <a:t> </a:t>
            </a:r>
            <a:endParaRPr lang="en-GB" sz="2400" dirty="0"/>
          </a:p>
        </p:txBody>
      </p:sp>
      <p:sp>
        <p:nvSpPr>
          <p:cNvPr id="6" name="Rectangle 5"/>
          <p:cNvSpPr/>
          <p:nvPr/>
        </p:nvSpPr>
        <p:spPr>
          <a:xfrm>
            <a:off x="5703476" y="1129099"/>
            <a:ext cx="886781" cy="461665"/>
          </a:xfrm>
          <a:prstGeom prst="rect">
            <a:avLst/>
          </a:prstGeom>
        </p:spPr>
        <p:txBody>
          <a:bodyPr wrap="none">
            <a:spAutoFit/>
          </a:bodyPr>
          <a:lstStyle/>
          <a:p>
            <a:r>
              <a:rPr lang="fa-IR" sz="2400" b="1" dirty="0"/>
              <a:t>(ادامه)</a:t>
            </a:r>
            <a:endParaRPr lang="en-GB" sz="2400" dirty="0"/>
          </a:p>
        </p:txBody>
      </p:sp>
      <p:sp>
        <p:nvSpPr>
          <p:cNvPr id="7" name="Rectangle 6"/>
          <p:cNvSpPr/>
          <p:nvPr/>
        </p:nvSpPr>
        <p:spPr>
          <a:xfrm>
            <a:off x="1371600" y="1782128"/>
            <a:ext cx="6799699" cy="461665"/>
          </a:xfrm>
          <a:prstGeom prst="rect">
            <a:avLst/>
          </a:prstGeom>
        </p:spPr>
        <p:txBody>
          <a:bodyPr wrap="square">
            <a:spAutoFit/>
          </a:bodyPr>
          <a:lstStyle/>
          <a:p>
            <a:pPr algn="r"/>
            <a:r>
              <a:rPr lang="fa-IR" sz="2400" b="1" dirty="0" smtClean="0"/>
              <a:t>دانشمند </a:t>
            </a:r>
            <a:r>
              <a:rPr lang="fa-IR" sz="2400" b="1" dirty="0"/>
              <a:t>بودن : راهنمای  برای رفتار مسئولانه در پژوهش</a:t>
            </a:r>
            <a:endParaRPr lang="en-GB" sz="2400" dirty="0"/>
          </a:p>
        </p:txBody>
      </p:sp>
      <p:sp>
        <p:nvSpPr>
          <p:cNvPr id="8" name="Rectangle 7"/>
          <p:cNvSpPr/>
          <p:nvPr/>
        </p:nvSpPr>
        <p:spPr>
          <a:xfrm>
            <a:off x="981923" y="2444760"/>
            <a:ext cx="7189376" cy="3046988"/>
          </a:xfrm>
          <a:prstGeom prst="rect">
            <a:avLst/>
          </a:prstGeom>
        </p:spPr>
        <p:txBody>
          <a:bodyPr wrap="square">
            <a:spAutoFit/>
          </a:bodyPr>
          <a:lstStyle/>
          <a:p>
            <a:pPr algn="r"/>
            <a:r>
              <a:rPr lang="en-GB" sz="2400" dirty="0"/>
              <a:t>www.nap.edu </a:t>
            </a:r>
            <a:r>
              <a:rPr lang="fa-IR" sz="2400" dirty="0"/>
              <a:t>/ </a:t>
            </a:r>
            <a:r>
              <a:rPr lang="en-GB" sz="2400" dirty="0" err="1" smtClean="0"/>
              <a:t>catalog.php</a:t>
            </a:r>
            <a:r>
              <a:rPr lang="en-GB" sz="2400" dirty="0" smtClean="0"/>
              <a:t> </a:t>
            </a:r>
          </a:p>
          <a:p>
            <a:pPr algn="r"/>
            <a:r>
              <a:rPr lang="en-GB" sz="2400" dirty="0" smtClean="0"/>
              <a:t>12192 = </a:t>
            </a:r>
            <a:r>
              <a:rPr lang="en-GB" sz="2400" dirty="0" err="1" smtClean="0"/>
              <a:t>record_id</a:t>
            </a:r>
            <a:r>
              <a:rPr lang="en-GB" sz="2400" dirty="0" smtClean="0"/>
              <a:t>?</a:t>
            </a:r>
            <a:r>
              <a:rPr lang="fa-IR" sz="2400" dirty="0" smtClean="0"/>
              <a:t/>
            </a:r>
            <a:br>
              <a:rPr lang="fa-IR" sz="2400" dirty="0" smtClean="0"/>
            </a:br>
            <a:r>
              <a:rPr lang="en-GB" sz="2400" dirty="0" smtClean="0"/>
              <a:t>                                                                                   </a:t>
            </a:r>
            <a:r>
              <a:rPr lang="fa-IR" sz="2400" dirty="0" smtClean="0"/>
              <a:t/>
            </a:r>
            <a:br>
              <a:rPr lang="fa-IR" sz="2400" dirty="0" smtClean="0"/>
            </a:br>
            <a:r>
              <a:rPr lang="fa-IR" sz="2400" dirty="0" smtClean="0"/>
              <a:t>• </a:t>
            </a:r>
            <a:r>
              <a:rPr lang="fa-IR" sz="2400" dirty="0"/>
              <a:t>کتابی در مورد اصول اخلاقی </a:t>
            </a:r>
            <a:r>
              <a:rPr lang="fa-IR" sz="2400" dirty="0" smtClean="0"/>
              <a:t>درتحقیقات </a:t>
            </a:r>
            <a:r>
              <a:rPr lang="fa-IR" sz="2400" dirty="0"/>
              <a:t>و انتشارات</a:t>
            </a:r>
            <a:br>
              <a:rPr lang="fa-IR" sz="2400" dirty="0"/>
            </a:br>
            <a:r>
              <a:rPr lang="fa-IR" sz="2400" dirty="0"/>
              <a:t>• از  آکادمی ملی ایالات متحده</a:t>
            </a:r>
            <a:br>
              <a:rPr lang="fa-IR" sz="2400" dirty="0"/>
            </a:br>
            <a:r>
              <a:rPr lang="fa-IR" sz="2400" dirty="0" smtClean="0"/>
              <a:t>• </a:t>
            </a:r>
            <a:r>
              <a:rPr lang="fa-IR" sz="2400" dirty="0"/>
              <a:t>آنلاین در دسترس قرار دارد</a:t>
            </a:r>
            <a:br>
              <a:rPr lang="fa-IR" sz="2400" dirty="0"/>
            </a:br>
            <a:r>
              <a:rPr lang="fa-IR" sz="2400" dirty="0"/>
              <a:t>• به طور عمده برای محققان تازه وتازه وارد در نظر گرفته شده است</a:t>
            </a:r>
            <a:br>
              <a:rPr lang="fa-IR" sz="2400" dirty="0"/>
            </a:br>
            <a:r>
              <a:rPr lang="fa-IR" sz="2400" dirty="0" smtClean="0"/>
              <a:t>• </a:t>
            </a:r>
            <a:r>
              <a:rPr lang="fa-IR" sz="2400" dirty="0"/>
              <a:t>در وب سایت ویدیو هم هست</a:t>
            </a:r>
            <a:endParaRPr lang="en-GB" sz="2400" dirty="0"/>
          </a:p>
        </p:txBody>
      </p:sp>
    </p:spTree>
    <p:extLst>
      <p:ext uri="{BB962C8B-B14F-4D97-AF65-F5344CB8AC3E}">
        <p14:creationId xmlns:p14="http://schemas.microsoft.com/office/powerpoint/2010/main" val="26988340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503EF5-55F0-FA41-94DB-5ED6A0765696}" type="datetime1">
              <a:rPr lang="en-GB" smtClean="0"/>
              <a:t>08/02/2014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D33979-82CC-6440-B758-3F4758057F14}" type="slidenum">
              <a:rPr lang="en-US" smtClean="0"/>
              <a:t>25</a:t>
            </a:fld>
            <a:endParaRPr lang="en-US"/>
          </a:p>
        </p:txBody>
      </p:sp>
      <p:sp>
        <p:nvSpPr>
          <p:cNvPr id="5" name="Rectangle 4"/>
          <p:cNvSpPr/>
          <p:nvPr/>
        </p:nvSpPr>
        <p:spPr>
          <a:xfrm>
            <a:off x="5334001" y="1144200"/>
            <a:ext cx="2837298" cy="461665"/>
          </a:xfrm>
          <a:prstGeom prst="rect">
            <a:avLst/>
          </a:prstGeom>
        </p:spPr>
        <p:txBody>
          <a:bodyPr wrap="square">
            <a:spAutoFit/>
          </a:bodyPr>
          <a:lstStyle/>
          <a:p>
            <a:pPr algn="r"/>
            <a:r>
              <a:rPr lang="fa-IR" sz="2400" b="1" dirty="0" smtClean="0"/>
              <a:t>برخی از منابع</a:t>
            </a:r>
            <a:r>
              <a:rPr lang="en-GB" sz="2400" b="1" dirty="0" smtClean="0"/>
              <a:t> </a:t>
            </a:r>
            <a:endParaRPr lang="en-GB" sz="2400" dirty="0"/>
          </a:p>
        </p:txBody>
      </p:sp>
      <p:sp>
        <p:nvSpPr>
          <p:cNvPr id="6" name="Rectangle 5"/>
          <p:cNvSpPr/>
          <p:nvPr/>
        </p:nvSpPr>
        <p:spPr>
          <a:xfrm>
            <a:off x="5703476" y="1129099"/>
            <a:ext cx="886781" cy="461665"/>
          </a:xfrm>
          <a:prstGeom prst="rect">
            <a:avLst/>
          </a:prstGeom>
        </p:spPr>
        <p:txBody>
          <a:bodyPr wrap="none">
            <a:spAutoFit/>
          </a:bodyPr>
          <a:lstStyle/>
          <a:p>
            <a:r>
              <a:rPr lang="fa-IR" sz="2400" b="1" dirty="0"/>
              <a:t>(ادامه)</a:t>
            </a:r>
            <a:endParaRPr lang="en-GB" sz="2400" dirty="0"/>
          </a:p>
        </p:txBody>
      </p:sp>
      <p:sp>
        <p:nvSpPr>
          <p:cNvPr id="7" name="Rectangle 6"/>
          <p:cNvSpPr/>
          <p:nvPr/>
        </p:nvSpPr>
        <p:spPr>
          <a:xfrm>
            <a:off x="6208742" y="1868964"/>
            <a:ext cx="1943161" cy="461665"/>
          </a:xfrm>
          <a:prstGeom prst="rect">
            <a:avLst/>
          </a:prstGeom>
        </p:spPr>
        <p:txBody>
          <a:bodyPr wrap="none">
            <a:spAutoFit/>
          </a:bodyPr>
          <a:lstStyle/>
          <a:p>
            <a:r>
              <a:rPr lang="fa-IR" sz="2400" b="1" dirty="0"/>
              <a:t>دختر دستور زبان</a:t>
            </a:r>
            <a:endParaRPr lang="en-GB" sz="2400" dirty="0"/>
          </a:p>
        </p:txBody>
      </p:sp>
      <p:sp>
        <p:nvSpPr>
          <p:cNvPr id="8" name="Rectangle 7"/>
          <p:cNvSpPr/>
          <p:nvPr/>
        </p:nvSpPr>
        <p:spPr>
          <a:xfrm>
            <a:off x="3786706" y="2301796"/>
            <a:ext cx="4401590" cy="461665"/>
          </a:xfrm>
          <a:prstGeom prst="rect">
            <a:avLst/>
          </a:prstGeom>
        </p:spPr>
        <p:txBody>
          <a:bodyPr wrap="none">
            <a:spAutoFit/>
          </a:bodyPr>
          <a:lstStyle/>
          <a:p>
            <a:r>
              <a:rPr lang="en-GB" b="1" dirty="0"/>
              <a:t>(</a:t>
            </a:r>
            <a:r>
              <a:rPr lang="en-GB" sz="2400" b="1" dirty="0" smtClean="0"/>
              <a:t>grammar.quickanddirtytips.com</a:t>
            </a:r>
            <a:r>
              <a:rPr lang="en-GB" dirty="0" smtClean="0"/>
              <a:t>)</a:t>
            </a:r>
            <a:endParaRPr lang="en-GB" dirty="0"/>
          </a:p>
        </p:txBody>
      </p:sp>
      <p:sp>
        <p:nvSpPr>
          <p:cNvPr id="9" name="Rectangle 8"/>
          <p:cNvSpPr/>
          <p:nvPr/>
        </p:nvSpPr>
        <p:spPr>
          <a:xfrm>
            <a:off x="2417177" y="2875001"/>
            <a:ext cx="5833648" cy="461665"/>
          </a:xfrm>
          <a:prstGeom prst="rect">
            <a:avLst/>
          </a:prstGeom>
        </p:spPr>
        <p:txBody>
          <a:bodyPr wrap="none">
            <a:spAutoFit/>
          </a:bodyPr>
          <a:lstStyle/>
          <a:p>
            <a:r>
              <a:rPr lang="fa-IR" sz="2400" b="1" dirty="0"/>
              <a:t>دستورالعمل ها  به نویسندگان در علوم بهداشت و درمان</a:t>
            </a:r>
            <a:endParaRPr lang="en-GB" sz="2400" dirty="0"/>
          </a:p>
        </p:txBody>
      </p:sp>
      <p:sp>
        <p:nvSpPr>
          <p:cNvPr id="10" name="Rectangle 9"/>
          <p:cNvSpPr/>
          <p:nvPr/>
        </p:nvSpPr>
        <p:spPr>
          <a:xfrm>
            <a:off x="5296378" y="3488035"/>
            <a:ext cx="2794611" cy="1200329"/>
          </a:xfrm>
          <a:prstGeom prst="rect">
            <a:avLst/>
          </a:prstGeom>
        </p:spPr>
        <p:txBody>
          <a:bodyPr wrap="none">
            <a:spAutoFit/>
          </a:bodyPr>
          <a:lstStyle/>
          <a:p>
            <a:pPr algn="r"/>
            <a:r>
              <a:rPr lang="fa-IR" b="1" dirty="0"/>
              <a:t>جستجو </a:t>
            </a:r>
            <a:r>
              <a:rPr lang="fa-IR" sz="2400" b="1" dirty="0" smtClean="0"/>
              <a:t>دردیکشنری</a:t>
            </a:r>
            <a:r>
              <a:rPr lang="fa-IR" b="1" dirty="0" smtClean="0"/>
              <a:t> </a:t>
            </a:r>
            <a:endParaRPr lang="en-GB" b="1" dirty="0" smtClean="0"/>
          </a:p>
          <a:p>
            <a:pPr algn="r"/>
            <a:r>
              <a:rPr lang="en-GB" sz="2400" b="1" dirty="0" err="1" smtClean="0"/>
              <a:t>OneLook</a:t>
            </a:r>
            <a:endParaRPr lang="en-GB" sz="2400" b="1" dirty="0"/>
          </a:p>
          <a:p>
            <a:pPr algn="r"/>
            <a:r>
              <a:rPr lang="en-GB" sz="2400" b="1" dirty="0" smtClean="0"/>
              <a:t>(www.onelook.com)</a:t>
            </a:r>
            <a:endParaRPr lang="en-GB" sz="2400" dirty="0"/>
          </a:p>
        </p:txBody>
      </p:sp>
      <p:sp>
        <p:nvSpPr>
          <p:cNvPr id="11" name="Rectangle 10"/>
          <p:cNvSpPr/>
          <p:nvPr/>
        </p:nvSpPr>
        <p:spPr>
          <a:xfrm>
            <a:off x="3518989" y="4732298"/>
            <a:ext cx="4572000" cy="830997"/>
          </a:xfrm>
          <a:prstGeom prst="rect">
            <a:avLst/>
          </a:prstGeom>
        </p:spPr>
        <p:txBody>
          <a:bodyPr>
            <a:spAutoFit/>
          </a:bodyPr>
          <a:lstStyle/>
          <a:p>
            <a:pPr algn="r"/>
            <a:r>
              <a:rPr lang="en-GB" sz="2400" b="1" dirty="0"/>
              <a:t>UsingEnglish.com</a:t>
            </a:r>
            <a:endParaRPr lang="en-GB" sz="2400" dirty="0"/>
          </a:p>
          <a:p>
            <a:pPr algn="r" rtl="1" fontAlgn="t"/>
            <a:r>
              <a:rPr lang="en-GB" sz="2400" dirty="0"/>
              <a:t>(</a:t>
            </a:r>
            <a:r>
              <a:rPr lang="en-GB" sz="2400" u="sng" dirty="0">
                <a:hlinkClick r:id="rId2"/>
              </a:rPr>
              <a:t>www.usingenglish.com</a:t>
            </a:r>
            <a:r>
              <a:rPr lang="en-GB" sz="2400" dirty="0"/>
              <a:t>)</a:t>
            </a:r>
          </a:p>
        </p:txBody>
      </p:sp>
      <p:sp>
        <p:nvSpPr>
          <p:cNvPr id="12" name="Rectangle 11"/>
          <p:cNvSpPr/>
          <p:nvPr/>
        </p:nvSpPr>
        <p:spPr>
          <a:xfrm>
            <a:off x="5472714" y="5654933"/>
            <a:ext cx="2529860" cy="461665"/>
          </a:xfrm>
          <a:prstGeom prst="rect">
            <a:avLst/>
          </a:prstGeom>
        </p:spPr>
        <p:txBody>
          <a:bodyPr wrap="none">
            <a:spAutoFit/>
          </a:bodyPr>
          <a:lstStyle/>
          <a:p>
            <a:r>
              <a:rPr lang="fa-IR" sz="2400" b="1" dirty="0"/>
              <a:t>طراحی پوستر کنفرانس</a:t>
            </a:r>
            <a:endParaRPr lang="en-GB" sz="2400" dirty="0"/>
          </a:p>
        </p:txBody>
      </p:sp>
    </p:spTree>
    <p:extLst>
      <p:ext uri="{BB962C8B-B14F-4D97-AF65-F5344CB8AC3E}">
        <p14:creationId xmlns:p14="http://schemas.microsoft.com/office/powerpoint/2010/main" val="11102930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503EF5-55F0-FA41-94DB-5ED6A0765696}" type="datetime1">
              <a:rPr lang="en-GB" smtClean="0"/>
              <a:t>08/02/2014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D33979-82CC-6440-B758-3F4758057F14}" type="slidenum">
              <a:rPr lang="en-US" smtClean="0"/>
              <a:t>26</a:t>
            </a:fld>
            <a:endParaRPr lang="en-US"/>
          </a:p>
        </p:txBody>
      </p:sp>
      <p:sp>
        <p:nvSpPr>
          <p:cNvPr id="5" name="Rectangle 4"/>
          <p:cNvSpPr/>
          <p:nvPr/>
        </p:nvSpPr>
        <p:spPr>
          <a:xfrm>
            <a:off x="3946623" y="2126734"/>
            <a:ext cx="1106393" cy="523220"/>
          </a:xfrm>
          <a:prstGeom prst="rect">
            <a:avLst/>
          </a:prstGeom>
        </p:spPr>
        <p:txBody>
          <a:bodyPr wrap="none">
            <a:spAutoFit/>
          </a:bodyPr>
          <a:lstStyle/>
          <a:p>
            <a:r>
              <a:rPr lang="fa-IR" sz="2800" b="1" dirty="0"/>
              <a:t>پرسش؟</a:t>
            </a:r>
            <a:endParaRPr lang="en-GB" sz="2800" b="1" dirty="0"/>
          </a:p>
        </p:txBody>
      </p:sp>
      <p:sp>
        <p:nvSpPr>
          <p:cNvPr id="6" name="Rectangle 5"/>
          <p:cNvSpPr/>
          <p:nvPr/>
        </p:nvSpPr>
        <p:spPr>
          <a:xfrm>
            <a:off x="2149656" y="3643124"/>
            <a:ext cx="4700326" cy="523220"/>
          </a:xfrm>
          <a:prstGeom prst="rect">
            <a:avLst/>
          </a:prstGeom>
        </p:spPr>
        <p:txBody>
          <a:bodyPr wrap="none">
            <a:spAutoFit/>
          </a:bodyPr>
          <a:lstStyle/>
          <a:p>
            <a:r>
              <a:rPr lang="fa-IR" sz="2800" b="1" dirty="0"/>
              <a:t>با آرزوی موفقیت های زیاد برای شما!</a:t>
            </a:r>
            <a:endParaRPr lang="en-GB" sz="2800" dirty="0"/>
          </a:p>
        </p:txBody>
      </p:sp>
    </p:spTree>
    <p:extLst>
      <p:ext uri="{BB962C8B-B14F-4D97-AF65-F5344CB8AC3E}">
        <p14:creationId xmlns:p14="http://schemas.microsoft.com/office/powerpoint/2010/main" val="24138353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idx="1"/>
          </p:nvPr>
        </p:nvSpPr>
        <p:spPr>
          <a:xfrm>
            <a:off x="722313" y="4410393"/>
            <a:ext cx="7772400" cy="1500187"/>
          </a:xfrm>
        </p:spPr>
        <p:txBody>
          <a:bodyPr/>
          <a:lstStyle/>
          <a:p>
            <a:pPr algn="ctr"/>
            <a:r>
              <a:rPr lang="en-GB" dirty="0"/>
              <a:t/>
            </a:r>
            <a:br>
              <a:rPr lang="en-GB" dirty="0"/>
            </a:br>
            <a:r>
              <a:rPr lang="en-GB" dirty="0"/>
              <a:t>This work is licensed under a </a:t>
            </a:r>
            <a:r>
              <a:rPr lang="en-GB" dirty="0">
                <a:hlinkClick r:id="rId3"/>
              </a:rPr>
              <a:t>Creative Commons Attribution-</a:t>
            </a:r>
            <a:r>
              <a:rPr lang="en-GB" dirty="0" err="1">
                <a:hlinkClick r:id="rId3"/>
              </a:rPr>
              <a:t>ShareAlike</a:t>
            </a:r>
            <a:r>
              <a:rPr lang="en-GB" dirty="0">
                <a:hlinkClick r:id="rId3"/>
              </a:rPr>
              <a:t> 3.0 </a:t>
            </a:r>
            <a:r>
              <a:rPr lang="en-GB" dirty="0" err="1">
                <a:hlinkClick r:id="rId3"/>
              </a:rPr>
              <a:t>Unported</a:t>
            </a:r>
            <a:r>
              <a:rPr lang="en-GB" dirty="0">
                <a:hlinkClick r:id="rId3"/>
              </a:rPr>
              <a:t> License</a:t>
            </a:r>
            <a:r>
              <a:rPr lang="en-GB" dirty="0"/>
              <a:t>.</a:t>
            </a:r>
          </a:p>
        </p:txBody>
      </p:sp>
      <p:sp>
        <p:nvSpPr>
          <p:cNvPr id="4" name="Date Placeholder 3"/>
          <p:cNvSpPr>
            <a:spLocks noGrp="1"/>
          </p:cNvSpPr>
          <p:nvPr>
            <p:ph type="dt" sz="half" idx="10"/>
          </p:nvPr>
        </p:nvSpPr>
        <p:spPr/>
        <p:txBody>
          <a:bodyPr/>
          <a:lstStyle/>
          <a:p>
            <a:fld id="{ED550DC9-6AB9-D448-9668-424CC2F97943}" type="datetime1">
              <a:rPr lang="en-GB" smtClean="0"/>
              <a:t>08/02/2014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D33979-82CC-6440-B758-3F4758057F14}" type="slidenum">
              <a:rPr lang="en-US" smtClean="0"/>
              <a:t>27</a:t>
            </a:fld>
            <a:endParaRPr lang="en-US"/>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23073" y="4521201"/>
            <a:ext cx="1297854"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557594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503EF5-55F0-FA41-94DB-5ED6A0765696}" type="datetime1">
              <a:rPr lang="en-GB" smtClean="0"/>
              <a:t>08/02/2014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D33979-82CC-6440-B758-3F4758057F14}" type="slidenum">
              <a:rPr lang="en-US" smtClean="0"/>
              <a:t>3</a:t>
            </a:fld>
            <a:endParaRPr lang="en-US"/>
          </a:p>
        </p:txBody>
      </p:sp>
      <p:sp>
        <p:nvSpPr>
          <p:cNvPr id="6" name="Rectangle 5"/>
          <p:cNvSpPr/>
          <p:nvPr/>
        </p:nvSpPr>
        <p:spPr>
          <a:xfrm>
            <a:off x="254000" y="2453839"/>
            <a:ext cx="8013700" cy="2308324"/>
          </a:xfrm>
          <a:prstGeom prst="rect">
            <a:avLst/>
          </a:prstGeom>
        </p:spPr>
        <p:txBody>
          <a:bodyPr wrap="square">
            <a:spAutoFit/>
          </a:bodyPr>
          <a:lstStyle/>
          <a:p>
            <a:pPr algn="r" rtl="1"/>
            <a:r>
              <a:rPr lang="en-GB" sz="2400" dirty="0" smtClean="0"/>
              <a:t> - </a:t>
            </a:r>
            <a:r>
              <a:rPr lang="fa-IR" sz="2400" dirty="0" smtClean="0"/>
              <a:t>خواندگان </a:t>
            </a:r>
            <a:r>
              <a:rPr lang="fa-IR" sz="2400" dirty="0"/>
              <a:t>شما بایست احساس کنند که مطلب واضح، مهم، و جالب </a:t>
            </a:r>
            <a:r>
              <a:rPr lang="fa-IR" sz="2400" dirty="0" smtClean="0"/>
              <a:t>است</a:t>
            </a:r>
            <a:r>
              <a:rPr lang="en-GB" sz="2400" dirty="0" smtClean="0"/>
              <a:t> </a:t>
            </a:r>
          </a:p>
          <a:p>
            <a:pPr algn="r" rtl="1"/>
            <a:r>
              <a:rPr lang="fa-IR" sz="2400" dirty="0" smtClean="0"/>
              <a:t>آنها لازم نیست احساس کنند که شما واژه های زیادی میدانید و موضوع</a:t>
            </a:r>
            <a:endParaRPr lang="en-GB" sz="2400" dirty="0" smtClean="0"/>
          </a:p>
          <a:p>
            <a:pPr algn="r"/>
            <a:r>
              <a:rPr lang="fa-IR" sz="2400" dirty="0" smtClean="0"/>
              <a:t>اصلی </a:t>
            </a:r>
            <a:r>
              <a:rPr lang="fa-IR" sz="2400" dirty="0"/>
              <a:t>گیج کننده است</a:t>
            </a:r>
            <a:endParaRPr lang="en-GB" sz="2400" dirty="0"/>
          </a:p>
          <a:p>
            <a:pPr algn="r"/>
            <a:r>
              <a:rPr lang="fa-IR" sz="2400" dirty="0"/>
              <a:t>نوشته خوب  عمدتا  "نوشته نامرئی" است  </a:t>
            </a:r>
            <a:r>
              <a:rPr lang="en-GB" sz="2400" dirty="0"/>
              <a:t> -</a:t>
            </a:r>
          </a:p>
          <a:p>
            <a:pPr algn="r"/>
            <a:r>
              <a:rPr lang="fa-IR" sz="2400" dirty="0"/>
              <a:t>به یاد داشته باشید: بسیاری از خوانندگان نسبتا کمی انگلیسی می دانند </a:t>
            </a:r>
            <a:r>
              <a:rPr lang="en-GB" sz="2400" dirty="0"/>
              <a:t> -</a:t>
            </a:r>
          </a:p>
          <a:p>
            <a:pPr algn="r"/>
            <a:r>
              <a:rPr lang="fa-IR" sz="2400" dirty="0"/>
              <a:t>و بسیاری از آنها سرشان شلوغ است</a:t>
            </a:r>
            <a:endParaRPr lang="en-GB" sz="2400" dirty="0"/>
          </a:p>
        </p:txBody>
      </p:sp>
      <p:sp>
        <p:nvSpPr>
          <p:cNvPr id="7" name="Rectangle 6"/>
          <p:cNvSpPr/>
          <p:nvPr/>
        </p:nvSpPr>
        <p:spPr>
          <a:xfrm>
            <a:off x="745972" y="1562845"/>
            <a:ext cx="7521728" cy="523220"/>
          </a:xfrm>
          <a:prstGeom prst="rect">
            <a:avLst/>
          </a:prstGeom>
        </p:spPr>
        <p:txBody>
          <a:bodyPr wrap="square">
            <a:spAutoFit/>
          </a:bodyPr>
          <a:lstStyle/>
          <a:p>
            <a:pPr algn="r" rtl="1"/>
            <a:r>
              <a:rPr lang="fa-IR" sz="2800" b="1" dirty="0"/>
              <a:t>1 </a:t>
            </a:r>
            <a:r>
              <a:rPr lang="en-GB" sz="2800" b="1" dirty="0" smtClean="0"/>
              <a:t>.</a:t>
            </a:r>
            <a:r>
              <a:rPr lang="fa-IR" sz="2800" b="1" dirty="0" smtClean="0"/>
              <a:t>برای </a:t>
            </a:r>
            <a:r>
              <a:rPr lang="fa-IR" sz="2800" b="1" dirty="0"/>
              <a:t>مفهوم رسانی بنویسید نه برای تحت تاثیر قرار دادن</a:t>
            </a:r>
            <a:endParaRPr lang="en-GB" sz="2800" dirty="0"/>
          </a:p>
        </p:txBody>
      </p:sp>
    </p:spTree>
    <p:extLst>
      <p:ext uri="{BB962C8B-B14F-4D97-AF65-F5344CB8AC3E}">
        <p14:creationId xmlns:p14="http://schemas.microsoft.com/office/powerpoint/2010/main" val="1118488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503EF5-55F0-FA41-94DB-5ED6A0765696}" type="datetime1">
              <a:rPr lang="en-GB" smtClean="0"/>
              <a:t>08/02/2014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D33979-82CC-6440-B758-3F4758057F14}" type="slidenum">
              <a:rPr lang="en-US" smtClean="0"/>
              <a:t>4</a:t>
            </a:fld>
            <a:endParaRPr lang="en-US"/>
          </a:p>
        </p:txBody>
      </p:sp>
      <p:sp>
        <p:nvSpPr>
          <p:cNvPr id="5" name="Rectangle 4"/>
          <p:cNvSpPr/>
          <p:nvPr/>
        </p:nvSpPr>
        <p:spPr>
          <a:xfrm>
            <a:off x="1206500" y="1968287"/>
            <a:ext cx="6796074" cy="954107"/>
          </a:xfrm>
          <a:prstGeom prst="rect">
            <a:avLst/>
          </a:prstGeom>
        </p:spPr>
        <p:txBody>
          <a:bodyPr wrap="square">
            <a:spAutoFit/>
          </a:bodyPr>
          <a:lstStyle/>
          <a:p>
            <a:pPr lvl="0" algn="r" rtl="1"/>
            <a:r>
              <a:rPr lang="fa-IR" sz="2800" b="1" dirty="0"/>
              <a:t>2 </a:t>
            </a:r>
            <a:r>
              <a:rPr lang="en-GB" sz="2800" b="1" dirty="0" smtClean="0"/>
              <a:t>.</a:t>
            </a:r>
            <a:r>
              <a:rPr lang="fa-IR" sz="2800" b="1" dirty="0" smtClean="0"/>
              <a:t>از </a:t>
            </a:r>
            <a:r>
              <a:rPr lang="fa-IR" sz="2800" b="1" dirty="0"/>
              <a:t>همان آغاز طراحی کردن پروژه تان انتشار را </a:t>
            </a:r>
            <a:r>
              <a:rPr lang="fa-IR" sz="2800" b="1" dirty="0" smtClean="0"/>
              <a:t>مد</a:t>
            </a:r>
            <a:endParaRPr lang="en-GB" sz="2800" b="1" dirty="0" smtClean="0"/>
          </a:p>
          <a:p>
            <a:pPr lvl="0" algn="r" rtl="1"/>
            <a:r>
              <a:rPr lang="en-GB" sz="2800" b="1" dirty="0"/>
              <a:t> </a:t>
            </a:r>
            <a:r>
              <a:rPr lang="en-GB" sz="2800" b="1" dirty="0" smtClean="0"/>
              <a:t> </a:t>
            </a:r>
            <a:r>
              <a:rPr lang="fa-IR" sz="2800" b="1" dirty="0" smtClean="0"/>
              <a:t> </a:t>
            </a:r>
            <a:r>
              <a:rPr lang="en-GB" sz="2800" b="1" dirty="0" smtClean="0"/>
              <a:t>  </a:t>
            </a:r>
            <a:r>
              <a:rPr lang="fa-IR" sz="2800" b="1" dirty="0" smtClean="0"/>
              <a:t>نظر </a:t>
            </a:r>
            <a:r>
              <a:rPr lang="fa-IR" sz="2800" b="1" dirty="0"/>
              <a:t>داشته باشید</a:t>
            </a:r>
            <a:endParaRPr lang="en-GB" sz="2800" dirty="0"/>
          </a:p>
        </p:txBody>
      </p:sp>
      <p:sp>
        <p:nvSpPr>
          <p:cNvPr id="6" name="Rectangle 5"/>
          <p:cNvSpPr/>
          <p:nvPr/>
        </p:nvSpPr>
        <p:spPr>
          <a:xfrm>
            <a:off x="153974" y="3096736"/>
            <a:ext cx="7848600" cy="1200329"/>
          </a:xfrm>
          <a:prstGeom prst="rect">
            <a:avLst/>
          </a:prstGeom>
        </p:spPr>
        <p:txBody>
          <a:bodyPr wrap="square">
            <a:spAutoFit/>
          </a:bodyPr>
          <a:lstStyle/>
          <a:p>
            <a:pPr algn="r"/>
            <a:r>
              <a:rPr lang="fa-IR" sz="2400" dirty="0"/>
              <a:t>ـ آیا پژوهش با دقت طراحی شده؟</a:t>
            </a:r>
            <a:endParaRPr lang="en-GB" sz="2400" dirty="0"/>
          </a:p>
          <a:p>
            <a:pPr algn="r"/>
            <a:r>
              <a:rPr lang="fa-IR" sz="2400" dirty="0"/>
              <a:t>ـ آنالیز آماری را، اگر آنالیزی در میان است، برنامه ریزی کرده اید؟</a:t>
            </a:r>
            <a:endParaRPr lang="en-GB" sz="2400" dirty="0"/>
          </a:p>
          <a:p>
            <a:pPr algn="r"/>
            <a:r>
              <a:rPr lang="fa-IR" sz="2400" dirty="0"/>
              <a:t>ـ آیا شما همه اطلاعات لازمه برای نوشتن یک ورقه قابل نشر را دارید؟</a:t>
            </a:r>
            <a:endParaRPr lang="en-GB" sz="2400" dirty="0"/>
          </a:p>
        </p:txBody>
      </p:sp>
    </p:spTree>
    <p:extLst>
      <p:ext uri="{BB962C8B-B14F-4D97-AF65-F5344CB8AC3E}">
        <p14:creationId xmlns:p14="http://schemas.microsoft.com/office/powerpoint/2010/main" val="446303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503EF5-55F0-FA41-94DB-5ED6A0765696}" type="datetime1">
              <a:rPr lang="en-GB" smtClean="0"/>
              <a:t>08/02/2014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D33979-82CC-6440-B758-3F4758057F14}" type="slidenum">
              <a:rPr lang="en-US" smtClean="0"/>
              <a:t>5</a:t>
            </a:fld>
            <a:endParaRPr lang="en-US"/>
          </a:p>
        </p:txBody>
      </p:sp>
      <p:sp>
        <p:nvSpPr>
          <p:cNvPr id="5" name="Rectangle 4"/>
          <p:cNvSpPr/>
          <p:nvPr/>
        </p:nvSpPr>
        <p:spPr>
          <a:xfrm>
            <a:off x="3192894" y="1895733"/>
            <a:ext cx="3797835" cy="523220"/>
          </a:xfrm>
          <a:prstGeom prst="rect">
            <a:avLst/>
          </a:prstGeom>
        </p:spPr>
        <p:txBody>
          <a:bodyPr wrap="none">
            <a:spAutoFit/>
          </a:bodyPr>
          <a:lstStyle/>
          <a:p>
            <a:pPr rtl="1"/>
            <a:r>
              <a:rPr lang="fa-IR" sz="2800" b="1" dirty="0"/>
              <a:t>3. ارزش های اخلاقی را بدانید</a:t>
            </a:r>
            <a:endParaRPr lang="en-GB" sz="2800" dirty="0"/>
          </a:p>
        </p:txBody>
      </p:sp>
      <p:sp>
        <p:nvSpPr>
          <p:cNvPr id="6" name="Rectangle 5"/>
          <p:cNvSpPr/>
          <p:nvPr/>
        </p:nvSpPr>
        <p:spPr>
          <a:xfrm>
            <a:off x="1809129" y="2534940"/>
            <a:ext cx="5181600" cy="2308324"/>
          </a:xfrm>
          <a:prstGeom prst="rect">
            <a:avLst/>
          </a:prstGeom>
        </p:spPr>
        <p:txBody>
          <a:bodyPr wrap="square">
            <a:spAutoFit/>
          </a:bodyPr>
          <a:lstStyle/>
          <a:p>
            <a:pPr algn="r"/>
            <a:r>
              <a:rPr lang="fa-IR" sz="2400" dirty="0"/>
              <a:t>ـ صحت</a:t>
            </a:r>
            <a:endParaRPr lang="en-GB" sz="2400" dirty="0"/>
          </a:p>
          <a:p>
            <a:pPr algn="r"/>
            <a:r>
              <a:rPr lang="fa-IR" sz="2400" dirty="0"/>
              <a:t>ـ دقت</a:t>
            </a:r>
            <a:endParaRPr lang="en-GB" sz="2400" dirty="0"/>
          </a:p>
          <a:p>
            <a:pPr algn="r"/>
            <a:r>
              <a:rPr lang="fa-IR" sz="2400" dirty="0"/>
              <a:t>ـ اصالت</a:t>
            </a:r>
            <a:endParaRPr lang="en-GB" sz="2400" dirty="0"/>
          </a:p>
          <a:p>
            <a:pPr algn="r"/>
            <a:r>
              <a:rPr lang="fa-IR" sz="2400" dirty="0"/>
              <a:t>ـ اعتبار</a:t>
            </a:r>
            <a:endParaRPr lang="en-GB" sz="2400" dirty="0"/>
          </a:p>
          <a:p>
            <a:pPr algn="r"/>
            <a:r>
              <a:rPr lang="fa-IR" sz="2400" dirty="0"/>
              <a:t>ـ ارزش اخلاقی در درمان  اتسان ها و جاتوران</a:t>
            </a:r>
            <a:endParaRPr lang="en-GB" sz="2400" dirty="0"/>
          </a:p>
          <a:p>
            <a:pPr algn="r"/>
            <a:r>
              <a:rPr lang="fa-IR" sz="2400" dirty="0"/>
              <a:t>ـ آشکاری اختلاف در منافع</a:t>
            </a:r>
            <a:endParaRPr lang="en-GB" sz="2400" dirty="0"/>
          </a:p>
        </p:txBody>
      </p:sp>
    </p:spTree>
    <p:extLst>
      <p:ext uri="{BB962C8B-B14F-4D97-AF65-F5344CB8AC3E}">
        <p14:creationId xmlns:p14="http://schemas.microsoft.com/office/powerpoint/2010/main" val="964625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503EF5-55F0-FA41-94DB-5ED6A0765696}" type="datetime1">
              <a:rPr lang="en-GB" smtClean="0"/>
              <a:t>08/02/2014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D33979-82CC-6440-B758-3F4758057F14}" type="slidenum">
              <a:rPr lang="en-US" smtClean="0"/>
              <a:t>6</a:t>
            </a:fld>
            <a:endParaRPr lang="en-US"/>
          </a:p>
        </p:txBody>
      </p:sp>
      <p:sp>
        <p:nvSpPr>
          <p:cNvPr id="5" name="Rectangle 4"/>
          <p:cNvSpPr/>
          <p:nvPr/>
        </p:nvSpPr>
        <p:spPr>
          <a:xfrm>
            <a:off x="2056657" y="1865243"/>
            <a:ext cx="5296643" cy="523220"/>
          </a:xfrm>
          <a:prstGeom prst="rect">
            <a:avLst/>
          </a:prstGeom>
        </p:spPr>
        <p:txBody>
          <a:bodyPr wrap="none">
            <a:spAutoFit/>
          </a:bodyPr>
          <a:lstStyle/>
          <a:p>
            <a:pPr rtl="1"/>
            <a:r>
              <a:rPr lang="fa-IR" sz="2800" b="1" dirty="0" smtClean="0"/>
              <a:t>4</a:t>
            </a:r>
            <a:r>
              <a:rPr lang="en-GB" sz="2800" b="1" dirty="0" smtClean="0"/>
              <a:t>. </a:t>
            </a:r>
            <a:r>
              <a:rPr lang="fa-IR" sz="2800" b="1" dirty="0" smtClean="0"/>
              <a:t>ازامکانات  </a:t>
            </a:r>
            <a:r>
              <a:rPr lang="fa-IR" sz="2800" b="1" dirty="0"/>
              <a:t>کتابخانه کمال استفاده را کتید</a:t>
            </a:r>
            <a:endParaRPr lang="en-GB" sz="2800" dirty="0"/>
          </a:p>
        </p:txBody>
      </p:sp>
      <p:sp>
        <p:nvSpPr>
          <p:cNvPr id="6" name="Rectangle 5"/>
          <p:cNvSpPr/>
          <p:nvPr/>
        </p:nvSpPr>
        <p:spPr>
          <a:xfrm>
            <a:off x="1257300" y="2638336"/>
            <a:ext cx="6096000" cy="1569660"/>
          </a:xfrm>
          <a:prstGeom prst="rect">
            <a:avLst/>
          </a:prstGeom>
        </p:spPr>
        <p:txBody>
          <a:bodyPr wrap="square">
            <a:spAutoFit/>
          </a:bodyPr>
          <a:lstStyle/>
          <a:p>
            <a:pPr algn="r"/>
            <a:r>
              <a:rPr lang="fa-IR" sz="2400" dirty="0"/>
              <a:t>ـ مهم از جهت داتش زمینه ای</a:t>
            </a:r>
            <a:endParaRPr lang="en-GB" sz="2400" dirty="0"/>
          </a:p>
          <a:p>
            <a:pPr algn="r"/>
            <a:r>
              <a:rPr lang="fa-IR" sz="2400" dirty="0"/>
              <a:t>ـ مهم از جهت محتوا متن</a:t>
            </a:r>
            <a:endParaRPr lang="en-GB" sz="2400" dirty="0"/>
          </a:p>
          <a:p>
            <a:pPr algn="r"/>
            <a:r>
              <a:rPr lang="fa-IR" sz="2400" dirty="0"/>
              <a:t>ـ مقاله های آزاداته در دسترس وسایر مقالات را بگنجانید</a:t>
            </a:r>
            <a:endParaRPr lang="en-GB" sz="2400" dirty="0"/>
          </a:p>
          <a:p>
            <a:pPr algn="r"/>
            <a:r>
              <a:rPr lang="fa-IR" sz="2400" dirty="0"/>
              <a:t>ـ کتابدار ها ، یکی از امکانات</a:t>
            </a:r>
            <a:endParaRPr lang="en-GB" sz="2400" dirty="0"/>
          </a:p>
        </p:txBody>
      </p:sp>
    </p:spTree>
    <p:extLst>
      <p:ext uri="{BB962C8B-B14F-4D97-AF65-F5344CB8AC3E}">
        <p14:creationId xmlns:p14="http://schemas.microsoft.com/office/powerpoint/2010/main" val="24211912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503EF5-55F0-FA41-94DB-5ED6A0765696}" type="datetime1">
              <a:rPr lang="en-GB" smtClean="0"/>
              <a:t>08/02/2014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D33979-82CC-6440-B758-3F4758057F14}" type="slidenum">
              <a:rPr lang="en-US" smtClean="0"/>
              <a:t>7</a:t>
            </a:fld>
            <a:endParaRPr lang="en-US"/>
          </a:p>
        </p:txBody>
      </p:sp>
      <p:sp>
        <p:nvSpPr>
          <p:cNvPr id="5" name="Rectangle 4"/>
          <p:cNvSpPr/>
          <p:nvPr/>
        </p:nvSpPr>
        <p:spPr>
          <a:xfrm>
            <a:off x="1901351" y="1542534"/>
            <a:ext cx="5646097" cy="523220"/>
          </a:xfrm>
          <a:prstGeom prst="rect">
            <a:avLst/>
          </a:prstGeom>
        </p:spPr>
        <p:txBody>
          <a:bodyPr wrap="none">
            <a:spAutoFit/>
          </a:bodyPr>
          <a:lstStyle/>
          <a:p>
            <a:pPr rtl="1"/>
            <a:r>
              <a:rPr lang="fa-IR" sz="2800" b="1" dirty="0" smtClean="0"/>
              <a:t>5.</a:t>
            </a:r>
            <a:r>
              <a:rPr lang="en-GB" sz="2800" b="1" dirty="0" smtClean="0"/>
              <a:t> </a:t>
            </a:r>
            <a:r>
              <a:rPr lang="fa-IR" sz="2800" b="1" dirty="0" smtClean="0"/>
              <a:t>تصمیمات </a:t>
            </a:r>
            <a:r>
              <a:rPr lang="fa-IR" sz="2800" b="1" dirty="0"/>
              <a:t>کلیدی را در ابتدا و زودتر بگیرید</a:t>
            </a:r>
            <a:endParaRPr lang="en-GB" sz="2800" dirty="0"/>
          </a:p>
        </p:txBody>
      </p:sp>
      <p:sp>
        <p:nvSpPr>
          <p:cNvPr id="6" name="Rectangle 5"/>
          <p:cNvSpPr/>
          <p:nvPr/>
        </p:nvSpPr>
        <p:spPr>
          <a:xfrm>
            <a:off x="2819399" y="2229029"/>
            <a:ext cx="4572000" cy="1200329"/>
          </a:xfrm>
          <a:prstGeom prst="rect">
            <a:avLst/>
          </a:prstGeom>
        </p:spPr>
        <p:txBody>
          <a:bodyPr>
            <a:spAutoFit/>
          </a:bodyPr>
          <a:lstStyle/>
          <a:p>
            <a:pPr algn="r"/>
            <a:r>
              <a:rPr lang="fa-IR" sz="2400" b="1" dirty="0"/>
              <a:t>ـ</a:t>
            </a:r>
            <a:r>
              <a:rPr lang="fa-IR" sz="2400" dirty="0"/>
              <a:t> لیست موئلف ها</a:t>
            </a:r>
            <a:endParaRPr lang="en-GB" sz="2400" dirty="0"/>
          </a:p>
          <a:p>
            <a:pPr algn="r"/>
            <a:r>
              <a:rPr lang="fa-IR" sz="2400" dirty="0"/>
              <a:t>ـ مجله</a:t>
            </a:r>
            <a:endParaRPr lang="en-GB" sz="2400" dirty="0"/>
          </a:p>
          <a:p>
            <a:pPr algn="r"/>
            <a:r>
              <a:rPr lang="fa-IR" sz="2400" dirty="0"/>
              <a:t>ـ و غیره</a:t>
            </a:r>
            <a:endParaRPr lang="en-GB" sz="2400" dirty="0"/>
          </a:p>
        </p:txBody>
      </p:sp>
    </p:spTree>
    <p:extLst>
      <p:ext uri="{BB962C8B-B14F-4D97-AF65-F5344CB8AC3E}">
        <p14:creationId xmlns:p14="http://schemas.microsoft.com/office/powerpoint/2010/main" val="3917340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503EF5-55F0-FA41-94DB-5ED6A0765696}" type="datetime1">
              <a:rPr lang="en-GB" smtClean="0"/>
              <a:t>08/02/2014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D33979-82CC-6440-B758-3F4758057F14}" type="slidenum">
              <a:rPr lang="en-US" smtClean="0"/>
              <a:t>8</a:t>
            </a:fld>
            <a:endParaRPr lang="en-US"/>
          </a:p>
        </p:txBody>
      </p:sp>
      <p:sp>
        <p:nvSpPr>
          <p:cNvPr id="5" name="Rectangle 4"/>
          <p:cNvSpPr/>
          <p:nvPr/>
        </p:nvSpPr>
        <p:spPr>
          <a:xfrm>
            <a:off x="842708" y="1679377"/>
            <a:ext cx="7068820" cy="954107"/>
          </a:xfrm>
          <a:prstGeom prst="rect">
            <a:avLst/>
          </a:prstGeom>
        </p:spPr>
        <p:txBody>
          <a:bodyPr wrap="square">
            <a:spAutoFit/>
          </a:bodyPr>
          <a:lstStyle/>
          <a:p>
            <a:pPr algn="r" rtl="1"/>
            <a:r>
              <a:rPr lang="fa-IR" sz="2800" b="1" dirty="0" smtClean="0"/>
              <a:t>6. </a:t>
            </a:r>
            <a:r>
              <a:rPr lang="fa-IR" sz="2800" b="1" dirty="0"/>
              <a:t>از دستور عملهای موجود برای موئلف در </a:t>
            </a:r>
            <a:r>
              <a:rPr lang="fa-IR" sz="2800" b="1" dirty="0" smtClean="0"/>
              <a:t>مجله</a:t>
            </a:r>
            <a:endParaRPr lang="en-GB" sz="2800" b="1" dirty="0" smtClean="0"/>
          </a:p>
          <a:p>
            <a:pPr algn="r" rtl="1"/>
            <a:r>
              <a:rPr lang="en-GB" sz="2800" b="1" dirty="0" smtClean="0"/>
              <a:t>    </a:t>
            </a:r>
            <a:r>
              <a:rPr lang="fa-IR" sz="2800" b="1" dirty="0" smtClean="0"/>
              <a:t> مورد</a:t>
            </a:r>
            <a:r>
              <a:rPr lang="en-GB" sz="2800" b="1" dirty="0" smtClean="0"/>
              <a:t>  </a:t>
            </a:r>
            <a:r>
              <a:rPr lang="fa-IR" sz="2800" b="1" dirty="0" smtClean="0"/>
              <a:t>نظر پیروی کنید</a:t>
            </a:r>
            <a:endParaRPr lang="en-GB" sz="2800" dirty="0"/>
          </a:p>
        </p:txBody>
      </p:sp>
      <p:sp>
        <p:nvSpPr>
          <p:cNvPr id="6" name="Rectangle 5"/>
          <p:cNvSpPr/>
          <p:nvPr/>
        </p:nvSpPr>
        <p:spPr>
          <a:xfrm>
            <a:off x="1024800" y="2930436"/>
            <a:ext cx="6886728" cy="1200329"/>
          </a:xfrm>
          <a:prstGeom prst="rect">
            <a:avLst/>
          </a:prstGeom>
        </p:spPr>
        <p:txBody>
          <a:bodyPr wrap="square">
            <a:spAutoFit/>
          </a:bodyPr>
          <a:lstStyle/>
          <a:p>
            <a:pPr algn="r" rtl="1"/>
            <a:r>
              <a:rPr lang="fa-IR" sz="2400" dirty="0"/>
              <a:t>- تعجب انگیز است که این پند معمولا نادیده گرفته می شود</a:t>
            </a:r>
            <a:endParaRPr lang="en-GB" sz="2400" dirty="0"/>
          </a:p>
          <a:p>
            <a:pPr algn="r"/>
            <a:r>
              <a:rPr lang="fa-IR" sz="2400" dirty="0"/>
              <a:t>- بی اندازه مهم</a:t>
            </a:r>
            <a:endParaRPr lang="en-GB" sz="2400" dirty="0"/>
          </a:p>
          <a:p>
            <a:pPr algn="r"/>
            <a:r>
              <a:rPr lang="fa-IR" sz="2400" dirty="0"/>
              <a:t>-اکثر مجله ها دستور عمل هایشان را در وب سایت هایشان میگذارند</a:t>
            </a:r>
            <a:endParaRPr lang="en-GB" sz="2400" dirty="0"/>
          </a:p>
        </p:txBody>
      </p:sp>
    </p:spTree>
    <p:extLst>
      <p:ext uri="{BB962C8B-B14F-4D97-AF65-F5344CB8AC3E}">
        <p14:creationId xmlns:p14="http://schemas.microsoft.com/office/powerpoint/2010/main" val="41159872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503EF5-55F0-FA41-94DB-5ED6A0765696}" type="datetime1">
              <a:rPr lang="en-GB" smtClean="0"/>
              <a:t>08/02/2014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D33979-82CC-6440-B758-3F4758057F14}" type="slidenum">
              <a:rPr lang="en-US" smtClean="0"/>
              <a:t>9</a:t>
            </a:fld>
            <a:endParaRPr lang="en-US"/>
          </a:p>
        </p:txBody>
      </p:sp>
      <p:sp>
        <p:nvSpPr>
          <p:cNvPr id="5" name="Rectangle 4"/>
          <p:cNvSpPr/>
          <p:nvPr/>
        </p:nvSpPr>
        <p:spPr>
          <a:xfrm>
            <a:off x="3724583" y="1720334"/>
            <a:ext cx="4201791" cy="523220"/>
          </a:xfrm>
          <a:prstGeom prst="rect">
            <a:avLst/>
          </a:prstGeom>
        </p:spPr>
        <p:txBody>
          <a:bodyPr wrap="none">
            <a:spAutoFit/>
          </a:bodyPr>
          <a:lstStyle/>
          <a:p>
            <a:pPr rtl="1"/>
            <a:r>
              <a:rPr lang="fa-IR" sz="2800" b="1" dirty="0" smtClean="0"/>
              <a:t>7.</a:t>
            </a:r>
            <a:r>
              <a:rPr lang="en-GB" sz="2800" b="1" dirty="0" smtClean="0"/>
              <a:t> </a:t>
            </a:r>
            <a:r>
              <a:rPr lang="fa-IR" sz="2800" b="1" dirty="0" smtClean="0"/>
              <a:t>از </a:t>
            </a:r>
            <a:r>
              <a:rPr lang="fa-IR" sz="2800" b="1" dirty="0"/>
              <a:t>مدل های خوب استفاده کنید</a:t>
            </a:r>
            <a:endParaRPr lang="en-GB" sz="2800" dirty="0"/>
          </a:p>
        </p:txBody>
      </p:sp>
      <p:sp>
        <p:nvSpPr>
          <p:cNvPr id="6" name="Rectangle 5"/>
          <p:cNvSpPr/>
          <p:nvPr/>
        </p:nvSpPr>
        <p:spPr>
          <a:xfrm>
            <a:off x="331774" y="2518788"/>
            <a:ext cx="7594600" cy="1938992"/>
          </a:xfrm>
          <a:prstGeom prst="rect">
            <a:avLst/>
          </a:prstGeom>
        </p:spPr>
        <p:txBody>
          <a:bodyPr wrap="square">
            <a:spAutoFit/>
          </a:bodyPr>
          <a:lstStyle/>
          <a:p>
            <a:pPr algn="r" rtl="1"/>
            <a:r>
              <a:rPr lang="fa-IR" sz="2400" dirty="0"/>
              <a:t>- نوشته های علمی خوب: عمدتاً محصول تقلید</a:t>
            </a:r>
            <a:endParaRPr lang="en-GB" sz="2400" dirty="0"/>
          </a:p>
          <a:p>
            <a:pPr algn="r"/>
            <a:r>
              <a:rPr lang="fa-IR" sz="2400" dirty="0"/>
              <a:t>- از مقاله های موجود در مجله مورد نظر به عنوان مدل استفاده کنید</a:t>
            </a:r>
            <a:endParaRPr lang="en-GB" sz="2400" dirty="0"/>
          </a:p>
          <a:p>
            <a:pPr algn="r"/>
            <a:r>
              <a:rPr lang="fa-IR" sz="2400" dirty="0" smtClean="0"/>
              <a:t>- چیز </a:t>
            </a:r>
            <a:r>
              <a:rPr lang="fa-IR" sz="2400" dirty="0"/>
              <a:t>های قابل توجه: ( اگر در دستور عمل درج نشده باشد): درازا، </a:t>
            </a:r>
            <a:r>
              <a:rPr lang="en-GB" sz="2400" dirty="0" smtClean="0"/>
              <a:t>   </a:t>
            </a:r>
            <a:r>
              <a:rPr lang="fa-IR" sz="2400" dirty="0" smtClean="0"/>
              <a:t>تعداد </a:t>
            </a:r>
            <a:r>
              <a:rPr lang="fa-IR" sz="2400" dirty="0"/>
              <a:t>جدول ها و شکل ها، طرز استفاده از سر تیترها، مرجع، </a:t>
            </a:r>
            <a:r>
              <a:rPr lang="fa-IR" sz="2400" dirty="0" smtClean="0"/>
              <a:t>فرمت</a:t>
            </a:r>
            <a:endParaRPr lang="en-GB" sz="2400" dirty="0" smtClean="0"/>
          </a:p>
          <a:p>
            <a:pPr algn="r"/>
            <a:r>
              <a:rPr lang="fa-IR" sz="2400" dirty="0" smtClean="0"/>
              <a:t>(قالب </a:t>
            </a:r>
            <a:r>
              <a:rPr lang="fa-IR" sz="2400" dirty="0"/>
              <a:t>شکل)، سطح تکنیکی،استیل( سبک نگارش)، و غیره</a:t>
            </a:r>
            <a:endParaRPr lang="en-GB" sz="2400" dirty="0"/>
          </a:p>
        </p:txBody>
      </p:sp>
    </p:spTree>
    <p:extLst>
      <p:ext uri="{BB962C8B-B14F-4D97-AF65-F5344CB8AC3E}">
        <p14:creationId xmlns:p14="http://schemas.microsoft.com/office/powerpoint/2010/main" val="1580275640"/>
      </p:ext>
    </p:extLst>
  </p:cSld>
  <p:clrMapOvr>
    <a:masterClrMapping/>
  </p:clrMapOvr>
</p:sld>
</file>

<file path=ppt/theme/theme1.xml><?xml version="1.0" encoding="utf-8"?>
<a:theme xmlns:a="http://schemas.openxmlformats.org/drawingml/2006/main" name="INASP 2013 Presentation">
  <a:themeElements>
    <a:clrScheme name="Custom 2">
      <a:dk1>
        <a:srgbClr val="333333"/>
      </a:dk1>
      <a:lt1>
        <a:srgbClr val="FFFFFF"/>
      </a:lt1>
      <a:dk2>
        <a:srgbClr val="333333"/>
      </a:dk2>
      <a:lt2>
        <a:srgbClr val="E5E5E5"/>
      </a:lt2>
      <a:accent1>
        <a:srgbClr val="008080"/>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INASP 2013 Presentation</Template>
  <TotalTime>715</TotalTime>
  <Words>1081</Words>
  <Application>Microsoft Office PowerPoint</Application>
  <PresentationFormat>On-screen Show (4:3)</PresentationFormat>
  <Paragraphs>204</Paragraphs>
  <Slides>27</Slides>
  <Notes>1</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INASP 2013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INASP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Eileen Kennedy</dc:creator>
  <cp:lastModifiedBy>Barbara Gastel</cp:lastModifiedBy>
  <cp:revision>47</cp:revision>
  <dcterms:created xsi:type="dcterms:W3CDTF">2013-10-22T08:38:38Z</dcterms:created>
  <dcterms:modified xsi:type="dcterms:W3CDTF">2014-02-08T06:15:18Z</dcterms:modified>
</cp:coreProperties>
</file>