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5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4" autoAdjust="0"/>
    <p:restoredTop sz="71614" autoAdjust="0"/>
  </p:normalViewPr>
  <p:slideViewPr>
    <p:cSldViewPr snapToGrid="0" snapToObjects="1">
      <p:cViewPr>
        <p:scale>
          <a:sx n="60" d="100"/>
          <a:sy n="60" d="100"/>
        </p:scale>
        <p:origin x="-79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2/8/2014</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27</a:t>
            </a:fld>
            <a:endParaRPr lang="en-US"/>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A1BF5-B5F0-6F4C-9383-67EE262C153F}"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DE0B7-A939-1F40-A9CB-C349DD62A6BA}"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B232E-74DB-E24B-9EAB-2535BABDB41E}"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1778E2-23A5-694E-9E68-C2DB70D40063}" type="datetime1">
              <a:rPr lang="en-GB" smtClean="0"/>
              <a:t>08/02/2014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E951C-878C-A942-B133-AA84357AF460}" type="datetime1">
              <a:rPr lang="en-GB" smtClean="0"/>
              <a:t>08/02/2014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08/02/2014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08/02/2014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0E9C1-73B9-D640-B60D-1D40C8CE46B7}" type="datetime1">
              <a:rPr lang="en-GB" smtClean="0"/>
              <a:t>08/02/2014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08/02/2014</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usingenglish.com/"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a:t>
            </a:fld>
            <a:endParaRPr lang="en-US"/>
          </a:p>
        </p:txBody>
      </p:sp>
      <p:sp>
        <p:nvSpPr>
          <p:cNvPr id="5" name="Rectangle 4"/>
          <p:cNvSpPr/>
          <p:nvPr/>
        </p:nvSpPr>
        <p:spPr>
          <a:xfrm>
            <a:off x="2510541" y="1720334"/>
            <a:ext cx="3985386" cy="523220"/>
          </a:xfrm>
          <a:prstGeom prst="rect">
            <a:avLst/>
          </a:prstGeom>
        </p:spPr>
        <p:txBody>
          <a:bodyPr wrap="none">
            <a:spAutoFit/>
          </a:bodyPr>
          <a:lstStyle/>
          <a:p>
            <a:pPr algn="r"/>
            <a:r>
              <a:rPr lang="fa-IR" sz="2800" b="1" dirty="0"/>
              <a:t>نوشتن و انتشار مقاله های مجله</a:t>
            </a:r>
            <a:endParaRPr lang="en-GB" sz="2800" dirty="0"/>
          </a:p>
        </p:txBody>
      </p:sp>
      <p:sp>
        <p:nvSpPr>
          <p:cNvPr id="6" name="Rectangle 5"/>
          <p:cNvSpPr/>
          <p:nvPr/>
        </p:nvSpPr>
        <p:spPr>
          <a:xfrm>
            <a:off x="1574800" y="2243554"/>
            <a:ext cx="5568836" cy="587853"/>
          </a:xfrm>
          <a:prstGeom prst="rect">
            <a:avLst/>
          </a:prstGeom>
        </p:spPr>
        <p:txBody>
          <a:bodyPr wrap="square">
            <a:spAutoFit/>
          </a:bodyPr>
          <a:lstStyle/>
          <a:p>
            <a:pPr algn="r">
              <a:lnSpc>
                <a:spcPct val="115000"/>
              </a:lnSpc>
              <a:spcAft>
                <a:spcPts val="1000"/>
              </a:spcAft>
            </a:pPr>
            <a:r>
              <a:rPr lang="fa-IR" sz="2800" b="1" dirty="0">
                <a:ea typeface="Calibri"/>
              </a:rPr>
              <a:t>راه های کاستن استرس و افزودن موفقییت</a:t>
            </a:r>
            <a:endParaRPr lang="en-GB" sz="2800" dirty="0">
              <a:ea typeface="Calibri"/>
              <a:cs typeface="Arial"/>
            </a:endParaRPr>
          </a:p>
        </p:txBody>
      </p:sp>
      <p:sp>
        <p:nvSpPr>
          <p:cNvPr id="7" name="Rectangle 6"/>
          <p:cNvSpPr/>
          <p:nvPr/>
        </p:nvSpPr>
        <p:spPr>
          <a:xfrm>
            <a:off x="4791228" y="3113216"/>
            <a:ext cx="2914580" cy="461665"/>
          </a:xfrm>
          <a:prstGeom prst="rect">
            <a:avLst/>
          </a:prstGeom>
        </p:spPr>
        <p:txBody>
          <a:bodyPr wrap="none">
            <a:spAutoFit/>
          </a:bodyPr>
          <a:lstStyle/>
          <a:p>
            <a:r>
              <a:rPr lang="fa-IR" sz="2400" dirty="0"/>
              <a:t>باربارا گستل   </a:t>
            </a:r>
            <a:r>
              <a:rPr lang="en-GB" sz="2400" dirty="0"/>
              <a:t>MD; MPH</a:t>
            </a:r>
          </a:p>
        </p:txBody>
      </p:sp>
      <p:sp>
        <p:nvSpPr>
          <p:cNvPr id="8" name="Rectangle 7"/>
          <p:cNvSpPr/>
          <p:nvPr/>
        </p:nvSpPr>
        <p:spPr>
          <a:xfrm>
            <a:off x="4359218" y="3713033"/>
            <a:ext cx="3557384" cy="461665"/>
          </a:xfrm>
          <a:prstGeom prst="rect">
            <a:avLst/>
          </a:prstGeom>
        </p:spPr>
        <p:txBody>
          <a:bodyPr wrap="none">
            <a:spAutoFit/>
          </a:bodyPr>
          <a:lstStyle/>
          <a:p>
            <a:pPr rtl="1"/>
            <a:r>
              <a:rPr lang="fa-IR" sz="2400" dirty="0"/>
              <a:t> تگزاس </a:t>
            </a:r>
            <a:r>
              <a:rPr lang="en-GB" sz="2400" dirty="0"/>
              <a:t>A&amp;M </a:t>
            </a:r>
            <a:r>
              <a:rPr lang="fa-IR" sz="2400" dirty="0"/>
              <a:t>پروفسور دانشگاه </a:t>
            </a:r>
            <a:endParaRPr lang="en-GB" sz="2400" dirty="0"/>
          </a:p>
        </p:txBody>
      </p:sp>
      <p:sp>
        <p:nvSpPr>
          <p:cNvPr id="9" name="Rectangle 8"/>
          <p:cNvSpPr/>
          <p:nvPr/>
        </p:nvSpPr>
        <p:spPr>
          <a:xfrm>
            <a:off x="3674553" y="4185952"/>
            <a:ext cx="4139275" cy="517065"/>
          </a:xfrm>
          <a:prstGeom prst="rect">
            <a:avLst/>
          </a:prstGeom>
        </p:spPr>
        <p:txBody>
          <a:bodyPr wrap="none">
            <a:spAutoFit/>
          </a:bodyPr>
          <a:lstStyle/>
          <a:p>
            <a:pPr algn="r">
              <a:lnSpc>
                <a:spcPct val="115000"/>
              </a:lnSpc>
              <a:spcAft>
                <a:spcPts val="1000"/>
              </a:spcAft>
            </a:pPr>
            <a:r>
              <a:rPr lang="en-GB" sz="2400" dirty="0">
                <a:ea typeface="Calibri"/>
                <a:cs typeface="Arial"/>
              </a:rPr>
              <a:t>AUTHORAID =(</a:t>
            </a:r>
            <a:r>
              <a:rPr lang="fa-IR" sz="2400" dirty="0">
                <a:ea typeface="Calibri"/>
              </a:rPr>
              <a:t>کمک موئلف</a:t>
            </a:r>
            <a:r>
              <a:rPr lang="en-GB" sz="2400" dirty="0">
                <a:ea typeface="Calibri"/>
                <a:cs typeface="Arial"/>
              </a:rPr>
              <a:t>)</a:t>
            </a:r>
            <a:r>
              <a:rPr lang="fa-IR" sz="2400" dirty="0">
                <a:ea typeface="Calibri"/>
              </a:rPr>
              <a:t> پروژه </a:t>
            </a:r>
            <a:endParaRPr lang="en-GB" sz="2400" dirty="0">
              <a:ea typeface="Calibri"/>
              <a:cs typeface="Arial"/>
            </a:endParaRPr>
          </a:p>
        </p:txBody>
      </p:sp>
      <p:sp>
        <p:nvSpPr>
          <p:cNvPr id="10" name="Rectangle 9"/>
          <p:cNvSpPr/>
          <p:nvPr/>
        </p:nvSpPr>
        <p:spPr>
          <a:xfrm>
            <a:off x="3327636" y="4703017"/>
            <a:ext cx="4572000" cy="1200329"/>
          </a:xfrm>
          <a:prstGeom prst="rect">
            <a:avLst/>
          </a:prstGeom>
        </p:spPr>
        <p:txBody>
          <a:bodyPr>
            <a:spAutoFit/>
          </a:bodyPr>
          <a:lstStyle/>
          <a:p>
            <a:pPr algn="r" rtl="1"/>
            <a:r>
              <a:rPr lang="fa-IR" sz="2400" dirty="0"/>
              <a:t> </a:t>
            </a:r>
            <a:r>
              <a:rPr lang="en-GB" sz="2400" dirty="0" smtClean="0"/>
              <a:t>INASP </a:t>
            </a:r>
            <a:r>
              <a:rPr lang="fa-IR" sz="2400" dirty="0" smtClean="0"/>
              <a:t>همکار</a:t>
            </a:r>
            <a:endParaRPr lang="en-GB" sz="2400" dirty="0" smtClean="0"/>
          </a:p>
          <a:p>
            <a:pPr algn="r"/>
            <a:r>
              <a:rPr lang="fa-IR" sz="2400" dirty="0" smtClean="0"/>
              <a:t> </a:t>
            </a:r>
            <a:r>
              <a:rPr lang="fa-IR" sz="2400" dirty="0"/>
              <a:t>گروه پزشکی </a:t>
            </a:r>
            <a:r>
              <a:rPr lang="fa-IR" sz="2400" dirty="0" smtClean="0"/>
              <a:t>سریلانکا</a:t>
            </a:r>
            <a:endParaRPr lang="en-GB" sz="2400" dirty="0" smtClean="0"/>
          </a:p>
          <a:p>
            <a:pPr algn="r"/>
            <a:r>
              <a:rPr lang="fa-IR" sz="2400" dirty="0" smtClean="0"/>
              <a:t> </a:t>
            </a:r>
            <a:r>
              <a:rPr lang="fa-IR" sz="2400" dirty="0"/>
              <a:t>14 مارس 2013</a:t>
            </a:r>
            <a:endParaRPr lang="en-GB" sz="2400" dirty="0"/>
          </a:p>
        </p:txBody>
      </p:sp>
    </p:spTree>
    <p:extLst>
      <p:ext uri="{BB962C8B-B14F-4D97-AF65-F5344CB8AC3E}">
        <p14:creationId xmlns:p14="http://schemas.microsoft.com/office/powerpoint/2010/main" val="301459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10</a:t>
            </a:fld>
            <a:endParaRPr lang="en-US"/>
          </a:p>
        </p:txBody>
      </p:sp>
      <p:sp>
        <p:nvSpPr>
          <p:cNvPr id="5" name="Rectangle 4"/>
          <p:cNvSpPr/>
          <p:nvPr/>
        </p:nvSpPr>
        <p:spPr>
          <a:xfrm>
            <a:off x="3384364" y="1605696"/>
            <a:ext cx="4745210" cy="523220"/>
          </a:xfrm>
          <a:prstGeom prst="rect">
            <a:avLst/>
          </a:prstGeom>
        </p:spPr>
        <p:txBody>
          <a:bodyPr wrap="none">
            <a:spAutoFit/>
          </a:bodyPr>
          <a:lstStyle/>
          <a:p>
            <a:pPr rtl="1"/>
            <a:r>
              <a:rPr lang="fa-IR" sz="2800" b="1" dirty="0" smtClean="0"/>
              <a:t>8. </a:t>
            </a:r>
            <a:r>
              <a:rPr lang="fa-IR" sz="2800" b="1" dirty="0"/>
              <a:t>اطلاعات را با دقت سازماندهی کنید</a:t>
            </a:r>
            <a:endParaRPr lang="en-GB" sz="2800" dirty="0"/>
          </a:p>
        </p:txBody>
      </p:sp>
      <p:sp>
        <p:nvSpPr>
          <p:cNvPr id="6" name="Rectangle 5"/>
          <p:cNvSpPr/>
          <p:nvPr/>
        </p:nvSpPr>
        <p:spPr>
          <a:xfrm>
            <a:off x="469900" y="2274838"/>
            <a:ext cx="7532674" cy="2308324"/>
          </a:xfrm>
          <a:prstGeom prst="rect">
            <a:avLst/>
          </a:prstGeom>
        </p:spPr>
        <p:txBody>
          <a:bodyPr wrap="square">
            <a:spAutoFit/>
          </a:bodyPr>
          <a:lstStyle/>
          <a:p>
            <a:pPr algn="r" rtl="1"/>
            <a:r>
              <a:rPr lang="fa-IR" sz="2400" dirty="0"/>
              <a:t>- رابرت  آ. دی: " آماده کردن مطلب علمی کمتر به مهارتهای ادبی ربط  دارد تا به سازماندهی."</a:t>
            </a:r>
            <a:endParaRPr lang="en-GB" sz="2400" dirty="0"/>
          </a:p>
          <a:p>
            <a:pPr algn="r"/>
            <a:r>
              <a:rPr lang="fa-IR" sz="2400" dirty="0"/>
              <a:t>- زمانی که صرف سازماندهی میشود بعدها سود زمانی بیشتری می رساند</a:t>
            </a:r>
            <a:endParaRPr lang="en-GB" sz="2400" dirty="0"/>
          </a:p>
          <a:p>
            <a:pPr algn="r"/>
            <a:r>
              <a:rPr lang="fa-IR" sz="2400" dirty="0" smtClean="0"/>
              <a:t>-  سازماندهی </a:t>
            </a:r>
            <a:r>
              <a:rPr lang="fa-IR" sz="2400" dirty="0"/>
              <a:t>معمول یک مطلب علمی: ( مقدمه، متدیک، نتایج، و بحث</a:t>
            </a:r>
            <a:r>
              <a:rPr lang="fa-IR" sz="2400" dirty="0" smtClean="0"/>
              <a:t>)</a:t>
            </a:r>
            <a:r>
              <a:rPr lang="en-GB" sz="2400" dirty="0" smtClean="0"/>
              <a:t> </a:t>
            </a:r>
          </a:p>
          <a:p>
            <a:pPr algn="r"/>
            <a:r>
              <a:rPr lang="fa-IR" sz="2400" dirty="0" smtClean="0"/>
              <a:t>م </a:t>
            </a:r>
            <a:r>
              <a:rPr lang="fa-IR" sz="2400" dirty="0"/>
              <a:t>م ن </a:t>
            </a:r>
            <a:r>
              <a:rPr lang="fa-IR" sz="2400" dirty="0" smtClean="0"/>
              <a:t>م</a:t>
            </a:r>
            <a:endParaRPr lang="en-GB" sz="2400" dirty="0" smtClean="0"/>
          </a:p>
          <a:p>
            <a:pPr algn="r"/>
            <a:r>
              <a:rPr lang="fa-IR" sz="2400" dirty="0" smtClean="0"/>
              <a:t>- یک ساختار رایج برای گزارش موارد: مقدمه، توضیح مورد، بحث</a:t>
            </a:r>
            <a:endParaRPr lang="en-GB" sz="2400" dirty="0"/>
          </a:p>
        </p:txBody>
      </p:sp>
    </p:spTree>
    <p:extLst>
      <p:ext uri="{BB962C8B-B14F-4D97-AF65-F5344CB8AC3E}">
        <p14:creationId xmlns:p14="http://schemas.microsoft.com/office/powerpoint/2010/main" val="21075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11</a:t>
            </a:fld>
            <a:endParaRPr lang="en-US"/>
          </a:p>
        </p:txBody>
      </p:sp>
      <p:sp>
        <p:nvSpPr>
          <p:cNvPr id="5" name="Rectangle 4"/>
          <p:cNvSpPr/>
          <p:nvPr/>
        </p:nvSpPr>
        <p:spPr>
          <a:xfrm>
            <a:off x="452424" y="1785034"/>
            <a:ext cx="7550150" cy="954107"/>
          </a:xfrm>
          <a:prstGeom prst="rect">
            <a:avLst/>
          </a:prstGeom>
        </p:spPr>
        <p:txBody>
          <a:bodyPr wrap="square">
            <a:spAutoFit/>
          </a:bodyPr>
          <a:lstStyle/>
          <a:p>
            <a:pPr algn="r" rtl="1"/>
            <a:r>
              <a:rPr lang="en-GB" sz="2800" b="1" dirty="0" smtClean="0"/>
              <a:t> </a:t>
            </a:r>
            <a:r>
              <a:rPr lang="fa-IR" sz="2800" b="1" dirty="0" smtClean="0"/>
              <a:t>9.</a:t>
            </a:r>
            <a:r>
              <a:rPr lang="en-GB" sz="2800" b="1" dirty="0" smtClean="0"/>
              <a:t> </a:t>
            </a:r>
            <a:r>
              <a:rPr lang="fa-IR" sz="2800" b="1" dirty="0" smtClean="0"/>
              <a:t>برای </a:t>
            </a:r>
            <a:r>
              <a:rPr lang="fa-IR" sz="2800" b="1" dirty="0"/>
              <a:t>فرم دادن به مطلب تان از پستر و ارائه </a:t>
            </a:r>
            <a:r>
              <a:rPr lang="fa-IR" sz="2800" b="1" dirty="0" smtClean="0"/>
              <a:t>شفاهی</a:t>
            </a:r>
            <a:endParaRPr lang="en-GB" sz="2800" b="1" dirty="0" smtClean="0"/>
          </a:p>
          <a:p>
            <a:pPr algn="r" rtl="1"/>
            <a:r>
              <a:rPr lang="en-GB" sz="2800" b="1" dirty="0"/>
              <a:t> </a:t>
            </a:r>
            <a:r>
              <a:rPr lang="en-GB" sz="2800" b="1" dirty="0" smtClean="0"/>
              <a:t> </a:t>
            </a:r>
            <a:r>
              <a:rPr lang="fa-IR" sz="2800" b="1" dirty="0" smtClean="0"/>
              <a:t> </a:t>
            </a:r>
            <a:r>
              <a:rPr lang="en-GB" sz="2800" b="1" dirty="0" smtClean="0"/>
              <a:t>  </a:t>
            </a:r>
            <a:r>
              <a:rPr lang="fa-IR" sz="2800" b="1" dirty="0" smtClean="0"/>
              <a:t>استفاده </a:t>
            </a:r>
            <a:r>
              <a:rPr lang="fa-IR" sz="2800" b="1" dirty="0"/>
              <a:t>کنید</a:t>
            </a:r>
            <a:endParaRPr lang="en-GB" sz="2800" dirty="0"/>
          </a:p>
        </p:txBody>
      </p:sp>
      <p:sp>
        <p:nvSpPr>
          <p:cNvPr id="6" name="Rectangle 5"/>
          <p:cNvSpPr/>
          <p:nvPr/>
        </p:nvSpPr>
        <p:spPr>
          <a:xfrm>
            <a:off x="2467128" y="2927896"/>
            <a:ext cx="5435600" cy="1569660"/>
          </a:xfrm>
          <a:prstGeom prst="rect">
            <a:avLst/>
          </a:prstGeom>
        </p:spPr>
        <p:txBody>
          <a:bodyPr wrap="square">
            <a:spAutoFit/>
          </a:bodyPr>
          <a:lstStyle/>
          <a:p>
            <a:pPr algn="r" rtl="1"/>
            <a:r>
              <a:rPr lang="fa-IR" sz="2400" dirty="0"/>
              <a:t>-  به تعریف اصل مطلب کمک می کند</a:t>
            </a:r>
            <a:endParaRPr lang="en-GB" sz="2400" dirty="0"/>
          </a:p>
          <a:p>
            <a:pPr algn="r"/>
            <a:r>
              <a:rPr lang="fa-IR" sz="2400" dirty="0"/>
              <a:t>- شما را تشویق به تجزیه و ترکیب کارتان می کند</a:t>
            </a:r>
            <a:endParaRPr lang="en-GB" sz="2400" dirty="0"/>
          </a:p>
          <a:p>
            <a:pPr algn="r"/>
            <a:r>
              <a:rPr lang="fa-IR" sz="2400" dirty="0"/>
              <a:t>- به سارماندهی مفاد کمک می کند</a:t>
            </a:r>
            <a:endParaRPr lang="en-GB" sz="2400" dirty="0"/>
          </a:p>
          <a:p>
            <a:pPr algn="r"/>
            <a:r>
              <a:rPr lang="fa-IR" sz="2400" dirty="0"/>
              <a:t>- ایجاد فرصتی برای دریافت نظرات </a:t>
            </a:r>
            <a:endParaRPr lang="en-GB" sz="2400" dirty="0"/>
          </a:p>
        </p:txBody>
      </p:sp>
    </p:spTree>
    <p:extLst>
      <p:ext uri="{BB962C8B-B14F-4D97-AF65-F5344CB8AC3E}">
        <p14:creationId xmlns:p14="http://schemas.microsoft.com/office/powerpoint/2010/main" val="1689017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12</a:t>
            </a:fld>
            <a:endParaRPr lang="en-US"/>
          </a:p>
        </p:txBody>
      </p:sp>
      <p:sp>
        <p:nvSpPr>
          <p:cNvPr id="5" name="Rectangle 4"/>
          <p:cNvSpPr/>
          <p:nvPr/>
        </p:nvSpPr>
        <p:spPr>
          <a:xfrm>
            <a:off x="3285770" y="1783834"/>
            <a:ext cx="4435830" cy="523220"/>
          </a:xfrm>
          <a:prstGeom prst="rect">
            <a:avLst/>
          </a:prstGeom>
        </p:spPr>
        <p:txBody>
          <a:bodyPr wrap="none">
            <a:spAutoFit/>
          </a:bodyPr>
          <a:lstStyle/>
          <a:p>
            <a:pPr rtl="1"/>
            <a:r>
              <a:rPr lang="fa-IR" sz="2800" b="1" dirty="0"/>
              <a:t>10. برای نوشتن زمان کنار بگذارید</a:t>
            </a:r>
            <a:endParaRPr lang="en-GB" sz="2800" dirty="0"/>
          </a:p>
        </p:txBody>
      </p:sp>
      <p:sp>
        <p:nvSpPr>
          <p:cNvPr id="6" name="Rectangle 5"/>
          <p:cNvSpPr/>
          <p:nvPr/>
        </p:nvSpPr>
        <p:spPr>
          <a:xfrm>
            <a:off x="1778000" y="2751435"/>
            <a:ext cx="5892800" cy="1200329"/>
          </a:xfrm>
          <a:prstGeom prst="rect">
            <a:avLst/>
          </a:prstGeom>
        </p:spPr>
        <p:txBody>
          <a:bodyPr wrap="square">
            <a:spAutoFit/>
          </a:bodyPr>
          <a:lstStyle/>
          <a:p>
            <a:pPr algn="r" rtl="1"/>
            <a:r>
              <a:rPr lang="fa-IR" sz="2400" dirty="0"/>
              <a:t>- برای نوشتن وقت کنار بگذارید</a:t>
            </a:r>
            <a:endParaRPr lang="en-GB" sz="2400" dirty="0"/>
          </a:p>
          <a:p>
            <a:pPr algn="r"/>
            <a:r>
              <a:rPr lang="fa-IR" sz="2400" dirty="0"/>
              <a:t>- سعی کنید وقت معین تکراری در برنامه داشته باشید</a:t>
            </a:r>
            <a:endParaRPr lang="en-GB" sz="2400" dirty="0"/>
          </a:p>
          <a:p>
            <a:pPr algn="r"/>
            <a:r>
              <a:rPr lang="fa-IR" sz="2400" dirty="0"/>
              <a:t>- زمان هایی را انتخاب کنید که سر حال تر هستید</a:t>
            </a:r>
            <a:endParaRPr lang="en-GB" sz="2400" dirty="0"/>
          </a:p>
        </p:txBody>
      </p:sp>
    </p:spTree>
    <p:extLst>
      <p:ext uri="{BB962C8B-B14F-4D97-AF65-F5344CB8AC3E}">
        <p14:creationId xmlns:p14="http://schemas.microsoft.com/office/powerpoint/2010/main" val="1485808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13</a:t>
            </a:fld>
            <a:endParaRPr lang="en-US"/>
          </a:p>
        </p:txBody>
      </p:sp>
      <p:sp>
        <p:nvSpPr>
          <p:cNvPr id="5" name="Rectangle 4"/>
          <p:cNvSpPr/>
          <p:nvPr/>
        </p:nvSpPr>
        <p:spPr>
          <a:xfrm>
            <a:off x="3217233" y="1831340"/>
            <a:ext cx="4398961" cy="523220"/>
          </a:xfrm>
          <a:prstGeom prst="rect">
            <a:avLst/>
          </a:prstGeom>
        </p:spPr>
        <p:txBody>
          <a:bodyPr wrap="none">
            <a:spAutoFit/>
          </a:bodyPr>
          <a:lstStyle/>
          <a:p>
            <a:pPr rtl="1"/>
            <a:r>
              <a:rPr lang="fa-IR" sz="2800" b="1" dirty="0"/>
              <a:t>11. شنوندگان خود را در نظر گیرید</a:t>
            </a:r>
            <a:endParaRPr lang="en-GB" sz="2800" dirty="0"/>
          </a:p>
        </p:txBody>
      </p:sp>
      <p:sp>
        <p:nvSpPr>
          <p:cNvPr id="6" name="Rectangle 5"/>
          <p:cNvSpPr/>
          <p:nvPr/>
        </p:nvSpPr>
        <p:spPr>
          <a:xfrm>
            <a:off x="952499" y="2354560"/>
            <a:ext cx="6663695" cy="3046988"/>
          </a:xfrm>
          <a:prstGeom prst="rect">
            <a:avLst/>
          </a:prstGeom>
        </p:spPr>
        <p:txBody>
          <a:bodyPr wrap="square">
            <a:spAutoFit/>
          </a:bodyPr>
          <a:lstStyle/>
          <a:p>
            <a:pPr algn="r"/>
            <a:r>
              <a:rPr lang="fa-IR" sz="2400" b="1" dirty="0"/>
              <a:t> </a:t>
            </a:r>
            <a:endParaRPr lang="en-GB" sz="2400" dirty="0"/>
          </a:p>
          <a:p>
            <a:pPr algn="r"/>
            <a:r>
              <a:rPr lang="fa-IR" sz="2400" dirty="0"/>
              <a:t>- چندی از خوانندگان شما:</a:t>
            </a:r>
            <a:endParaRPr lang="en-GB" sz="2400" dirty="0"/>
          </a:p>
          <a:p>
            <a:pPr algn="r"/>
            <a:r>
              <a:rPr lang="fa-IR" sz="2400" dirty="0"/>
              <a:t>* پژوهشگران</a:t>
            </a:r>
            <a:endParaRPr lang="en-GB" sz="2400" dirty="0"/>
          </a:p>
          <a:p>
            <a:pPr algn="r"/>
            <a:r>
              <a:rPr lang="en-GB" sz="2400" dirty="0" smtClean="0"/>
              <a:t>   </a:t>
            </a:r>
            <a:r>
              <a:rPr lang="fa-IR" sz="2400" dirty="0" smtClean="0"/>
              <a:t>*پزشکان </a:t>
            </a:r>
            <a:r>
              <a:rPr lang="fa-IR" sz="2400" dirty="0"/>
              <a:t>( پزشکان عمومی، متخصصین، زیرمتخصصین)</a:t>
            </a:r>
            <a:endParaRPr lang="en-GB" sz="2400" dirty="0"/>
          </a:p>
          <a:p>
            <a:pPr algn="r"/>
            <a:r>
              <a:rPr lang="fa-IR" sz="2400" dirty="0"/>
              <a:t>* سایر  اعضای گروه درمانی</a:t>
            </a:r>
            <a:endParaRPr lang="en-GB" sz="2400" dirty="0"/>
          </a:p>
          <a:p>
            <a:pPr algn="r"/>
            <a:r>
              <a:rPr lang="fa-IR" sz="2400" dirty="0"/>
              <a:t>* سایرین: تصمیم گیرندگان، چندی از عموم ، و غیره</a:t>
            </a:r>
            <a:endParaRPr lang="en-GB" sz="2400" dirty="0"/>
          </a:p>
          <a:p>
            <a:pPr algn="r"/>
            <a:r>
              <a:rPr lang="fa-IR" sz="2400" dirty="0"/>
              <a:t>- مطلب را تا سطح دانش خواننده پائین آورید</a:t>
            </a:r>
            <a:endParaRPr lang="en-GB" sz="2400" dirty="0"/>
          </a:p>
          <a:p>
            <a:pPr algn="r"/>
            <a:r>
              <a:rPr lang="fa-IR" sz="2400" dirty="0"/>
              <a:t>- مطلب را تا سطح علاقه خواننده پائین آورید</a:t>
            </a:r>
            <a:endParaRPr lang="en-GB" sz="2400" dirty="0"/>
          </a:p>
        </p:txBody>
      </p:sp>
    </p:spTree>
    <p:extLst>
      <p:ext uri="{BB962C8B-B14F-4D97-AF65-F5344CB8AC3E}">
        <p14:creationId xmlns:p14="http://schemas.microsoft.com/office/powerpoint/2010/main" val="216887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14</a:t>
            </a:fld>
            <a:endParaRPr lang="en-US"/>
          </a:p>
        </p:txBody>
      </p:sp>
      <p:sp>
        <p:nvSpPr>
          <p:cNvPr id="5" name="Rectangle 4"/>
          <p:cNvSpPr/>
          <p:nvPr/>
        </p:nvSpPr>
        <p:spPr>
          <a:xfrm>
            <a:off x="2091982" y="1766788"/>
            <a:ext cx="5910592" cy="523220"/>
          </a:xfrm>
          <a:prstGeom prst="rect">
            <a:avLst/>
          </a:prstGeom>
        </p:spPr>
        <p:txBody>
          <a:bodyPr wrap="none">
            <a:spAutoFit/>
          </a:bodyPr>
          <a:lstStyle/>
          <a:p>
            <a:r>
              <a:rPr lang="fa-IR" sz="2800" b="1" dirty="0"/>
              <a:t>12.از جائی که برایتان آسان تر است شروع کنید</a:t>
            </a:r>
            <a:endParaRPr lang="en-GB" sz="2800" dirty="0"/>
          </a:p>
        </p:txBody>
      </p:sp>
      <p:sp>
        <p:nvSpPr>
          <p:cNvPr id="6" name="Rectangle 5"/>
          <p:cNvSpPr/>
          <p:nvPr/>
        </p:nvSpPr>
        <p:spPr>
          <a:xfrm>
            <a:off x="330200" y="2575700"/>
            <a:ext cx="7672374" cy="2308324"/>
          </a:xfrm>
          <a:prstGeom prst="rect">
            <a:avLst/>
          </a:prstGeom>
        </p:spPr>
        <p:txBody>
          <a:bodyPr wrap="square">
            <a:spAutoFit/>
          </a:bodyPr>
          <a:lstStyle/>
          <a:p>
            <a:pPr algn="r"/>
            <a:r>
              <a:rPr lang="fa-IR" sz="2400" dirty="0"/>
              <a:t>هنگام نوشتن یک مطلب،  شروع از کدام قسمت برای شما آسان تر می آید؟</a:t>
            </a:r>
            <a:endParaRPr lang="en-GB" sz="2400" dirty="0"/>
          </a:p>
          <a:p>
            <a:pPr algn="r"/>
            <a:r>
              <a:rPr lang="fa-IR" sz="2400" dirty="0"/>
              <a:t>- مقدمه؟     </a:t>
            </a:r>
            <a:endParaRPr lang="en-GB" sz="2400" dirty="0"/>
          </a:p>
          <a:p>
            <a:pPr algn="r"/>
            <a:r>
              <a:rPr lang="fa-IR" sz="2400" dirty="0"/>
              <a:t>- مواد و روش ها؟</a:t>
            </a:r>
            <a:endParaRPr lang="en-GB" sz="2400" dirty="0"/>
          </a:p>
          <a:p>
            <a:pPr algn="r"/>
            <a:r>
              <a:rPr lang="fa-IR" sz="2400" dirty="0"/>
              <a:t>- نمایش نتایج؟</a:t>
            </a:r>
            <a:endParaRPr lang="en-GB" sz="2400" dirty="0"/>
          </a:p>
          <a:p>
            <a:pPr algn="r"/>
            <a:r>
              <a:rPr lang="fa-IR" sz="2400" dirty="0"/>
              <a:t>- بحث؟</a:t>
            </a:r>
            <a:br>
              <a:rPr lang="fa-IR" sz="2400" dirty="0"/>
            </a:br>
            <a:r>
              <a:rPr lang="fa-IR" sz="2400" dirty="0"/>
              <a:t>- چیزی دیگر؟</a:t>
            </a:r>
            <a:endParaRPr lang="en-GB" sz="2400" dirty="0"/>
          </a:p>
        </p:txBody>
      </p:sp>
    </p:spTree>
    <p:extLst>
      <p:ext uri="{BB962C8B-B14F-4D97-AF65-F5344CB8AC3E}">
        <p14:creationId xmlns:p14="http://schemas.microsoft.com/office/powerpoint/2010/main" val="314823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15</a:t>
            </a:fld>
            <a:endParaRPr lang="en-US"/>
          </a:p>
        </p:txBody>
      </p:sp>
      <p:sp>
        <p:nvSpPr>
          <p:cNvPr id="5" name="Rectangle 4"/>
          <p:cNvSpPr/>
          <p:nvPr/>
        </p:nvSpPr>
        <p:spPr>
          <a:xfrm>
            <a:off x="1901632" y="1627088"/>
            <a:ext cx="5912196" cy="523220"/>
          </a:xfrm>
          <a:prstGeom prst="rect">
            <a:avLst/>
          </a:prstGeom>
        </p:spPr>
        <p:txBody>
          <a:bodyPr wrap="none">
            <a:spAutoFit/>
          </a:bodyPr>
          <a:lstStyle/>
          <a:p>
            <a:r>
              <a:rPr lang="fa-IR" sz="2800" b="1" dirty="0"/>
              <a:t>13. درست بودن انگلیسی وخوانایی را چک کنید</a:t>
            </a:r>
            <a:endParaRPr lang="en-GB" sz="2800" dirty="0"/>
          </a:p>
        </p:txBody>
      </p:sp>
      <p:sp>
        <p:nvSpPr>
          <p:cNvPr id="6" name="Rectangle 5"/>
          <p:cNvSpPr/>
          <p:nvPr/>
        </p:nvSpPr>
        <p:spPr>
          <a:xfrm>
            <a:off x="651028" y="2415739"/>
            <a:ext cx="7162800" cy="3046988"/>
          </a:xfrm>
          <a:prstGeom prst="rect">
            <a:avLst/>
          </a:prstGeom>
        </p:spPr>
        <p:txBody>
          <a:bodyPr wrap="square">
            <a:spAutoFit/>
          </a:bodyPr>
          <a:lstStyle/>
          <a:p>
            <a:pPr algn="r" rtl="1"/>
            <a:r>
              <a:rPr lang="fa-IR" sz="2400" dirty="0"/>
              <a:t>-  دستور زبان، نقطه گذاری و موارد استفاده را چک کنید.</a:t>
            </a:r>
            <a:br>
              <a:rPr lang="fa-IR" sz="2400" dirty="0"/>
            </a:br>
            <a:r>
              <a:rPr lang="fa-IR" sz="2400" dirty="0"/>
              <a:t>-  اطمینان حاصل کنید که کلمات اختصاری تعریف شده اند.</a:t>
            </a:r>
            <a:br>
              <a:rPr lang="fa-IR" sz="2400" dirty="0"/>
            </a:br>
            <a:r>
              <a:rPr lang="fa-IR" sz="2400" dirty="0"/>
              <a:t>-  به موارد که اغلب برای کاربران غیر بومی زبان انگلیسی دشوار هستند توجه کنید:</a:t>
            </a:r>
            <a:br>
              <a:rPr lang="fa-IR" sz="2400" dirty="0"/>
            </a:br>
            <a:r>
              <a:rPr lang="fa-IR" sz="2400" dirty="0"/>
              <a:t>* استفاده از حروف اضافه</a:t>
            </a:r>
            <a:br>
              <a:rPr lang="fa-IR" sz="2400" dirty="0"/>
            </a:br>
            <a:r>
              <a:rPr lang="fa-IR" sz="2400" dirty="0"/>
              <a:t>* زمان فعل</a:t>
            </a:r>
            <a:br>
              <a:rPr lang="fa-IR" sz="2400" dirty="0"/>
            </a:br>
            <a:r>
              <a:rPr lang="fa-IR" sz="2400" dirty="0"/>
              <a:t>* استفاده از کلماتی مانند </a:t>
            </a:r>
            <a:r>
              <a:rPr lang="fa-IR" sz="2400" dirty="0" smtClean="0"/>
              <a:t>:</a:t>
            </a:r>
            <a:r>
              <a:rPr lang="en-GB" sz="2400" dirty="0" smtClean="0"/>
              <a:t>the </a:t>
            </a:r>
            <a:endParaRPr lang="en-GB" sz="2400" dirty="0"/>
          </a:p>
          <a:p>
            <a:pPr algn="r"/>
            <a:r>
              <a:rPr lang="fa-IR" sz="2400" dirty="0" smtClean="0"/>
              <a:t>*  </a:t>
            </a:r>
            <a:r>
              <a:rPr lang="fa-IR" sz="2400" dirty="0"/>
              <a:t>سایر</a:t>
            </a:r>
            <a:endParaRPr lang="en-GB" sz="2400" dirty="0"/>
          </a:p>
        </p:txBody>
      </p:sp>
    </p:spTree>
    <p:extLst>
      <p:ext uri="{BB962C8B-B14F-4D97-AF65-F5344CB8AC3E}">
        <p14:creationId xmlns:p14="http://schemas.microsoft.com/office/powerpoint/2010/main" val="2084575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16</a:t>
            </a:fld>
            <a:endParaRPr lang="en-US"/>
          </a:p>
        </p:txBody>
      </p:sp>
      <p:sp>
        <p:nvSpPr>
          <p:cNvPr id="6" name="Rectangle 5"/>
          <p:cNvSpPr/>
          <p:nvPr/>
        </p:nvSpPr>
        <p:spPr>
          <a:xfrm>
            <a:off x="546100" y="2010989"/>
            <a:ext cx="4572000" cy="707886"/>
          </a:xfrm>
          <a:prstGeom prst="rect">
            <a:avLst/>
          </a:prstGeom>
        </p:spPr>
        <p:txBody>
          <a:bodyPr>
            <a:spAutoFit/>
          </a:bodyPr>
          <a:lstStyle/>
          <a:p>
            <a:r>
              <a:rPr lang="en-US" sz="2000" dirty="0" err="1" smtClean="0"/>
              <a:t>attempt</a:t>
            </a:r>
            <a:r>
              <a:rPr lang="en-US" sz="2000" dirty="0" err="1"/>
              <a:t>→try</a:t>
            </a:r>
            <a:r>
              <a:rPr lang="en-US" sz="2000" dirty="0"/>
              <a:t> </a:t>
            </a:r>
            <a:endParaRPr lang="en-GB" sz="2000" dirty="0"/>
          </a:p>
          <a:p>
            <a:r>
              <a:rPr lang="en-US" sz="2000" dirty="0" err="1"/>
              <a:t>fundamental→basic</a:t>
            </a:r>
            <a:endParaRPr lang="en-GB" sz="2000" dirty="0"/>
          </a:p>
        </p:txBody>
      </p:sp>
      <p:sp>
        <p:nvSpPr>
          <p:cNvPr id="7" name="Rectangle 6"/>
          <p:cNvSpPr/>
          <p:nvPr/>
        </p:nvSpPr>
        <p:spPr>
          <a:xfrm>
            <a:off x="5299340" y="2965966"/>
            <a:ext cx="2760692" cy="400110"/>
          </a:xfrm>
          <a:prstGeom prst="rect">
            <a:avLst/>
          </a:prstGeom>
        </p:spPr>
        <p:txBody>
          <a:bodyPr wrap="none">
            <a:spAutoFit/>
          </a:bodyPr>
          <a:lstStyle/>
          <a:p>
            <a:r>
              <a:rPr lang="fa-IR" sz="2000" dirty="0"/>
              <a:t>- کلمات بی  تاثیر را حذف کنید</a:t>
            </a:r>
            <a:endParaRPr lang="en-GB" sz="2000" dirty="0"/>
          </a:p>
        </p:txBody>
      </p:sp>
      <p:sp>
        <p:nvSpPr>
          <p:cNvPr id="8" name="Rectangle 7"/>
          <p:cNvSpPr/>
          <p:nvPr/>
        </p:nvSpPr>
        <p:spPr>
          <a:xfrm>
            <a:off x="1893048" y="964527"/>
            <a:ext cx="4745210" cy="523220"/>
          </a:xfrm>
          <a:prstGeom prst="rect">
            <a:avLst/>
          </a:prstGeom>
        </p:spPr>
        <p:txBody>
          <a:bodyPr wrap="none">
            <a:spAutoFit/>
          </a:bodyPr>
          <a:lstStyle/>
          <a:p>
            <a:r>
              <a:rPr lang="fa-IR" sz="2800" b="1" dirty="0"/>
              <a:t>چک کردن  انگلیسی و خوانایی (ادامه)</a:t>
            </a:r>
            <a:endParaRPr lang="en-GB" sz="2800" dirty="0"/>
          </a:p>
        </p:txBody>
      </p:sp>
      <p:sp>
        <p:nvSpPr>
          <p:cNvPr id="9" name="Rectangle 8"/>
          <p:cNvSpPr/>
          <p:nvPr/>
        </p:nvSpPr>
        <p:spPr>
          <a:xfrm>
            <a:off x="3488032" y="1514657"/>
            <a:ext cx="4572000" cy="1015663"/>
          </a:xfrm>
          <a:prstGeom prst="rect">
            <a:avLst/>
          </a:prstGeom>
        </p:spPr>
        <p:txBody>
          <a:bodyPr>
            <a:spAutoFit/>
          </a:bodyPr>
          <a:lstStyle/>
          <a:p>
            <a:pPr algn="r"/>
            <a:r>
              <a:rPr lang="fa-IR" sz="2000" dirty="0" smtClean="0"/>
              <a:t>• </a:t>
            </a:r>
            <a:r>
              <a:rPr lang="fa-IR" sz="2000" dirty="0"/>
              <a:t>تا جای ممکن،</a:t>
            </a:r>
            <a:br>
              <a:rPr lang="fa-IR" sz="2000" dirty="0"/>
            </a:br>
            <a:endParaRPr lang="en-GB" sz="2000" dirty="0" smtClean="0"/>
          </a:p>
          <a:p>
            <a:pPr algn="r"/>
            <a:r>
              <a:rPr lang="fa-IR" sz="2000" dirty="0" smtClean="0"/>
              <a:t>- </a:t>
            </a:r>
            <a:r>
              <a:rPr lang="fa-IR" sz="2000" dirty="0"/>
              <a:t>از کلمات  ساده، و معمول استفاده کنید </a:t>
            </a:r>
            <a:endParaRPr lang="en-GB" sz="2000" dirty="0" smtClean="0"/>
          </a:p>
        </p:txBody>
      </p:sp>
      <p:sp>
        <p:nvSpPr>
          <p:cNvPr id="10" name="Rectangle 9"/>
          <p:cNvSpPr/>
          <p:nvPr/>
        </p:nvSpPr>
        <p:spPr>
          <a:xfrm>
            <a:off x="546100" y="2999145"/>
            <a:ext cx="4572000" cy="707886"/>
          </a:xfrm>
          <a:prstGeom prst="rect">
            <a:avLst/>
          </a:prstGeom>
        </p:spPr>
        <p:txBody>
          <a:bodyPr>
            <a:spAutoFit/>
          </a:bodyPr>
          <a:lstStyle/>
          <a:p>
            <a:r>
              <a:rPr lang="en-US" sz="2000" dirty="0" smtClean="0"/>
              <a:t>red </a:t>
            </a:r>
            <a:r>
              <a:rPr lang="en-US" sz="2000" dirty="0"/>
              <a:t>in </a:t>
            </a:r>
            <a:r>
              <a:rPr lang="en-US" sz="2000" dirty="0" err="1"/>
              <a:t>color→red</a:t>
            </a:r>
            <a:r>
              <a:rPr lang="en-US" sz="2000" dirty="0"/>
              <a:t> </a:t>
            </a:r>
            <a:endParaRPr lang="en-GB" sz="2000" dirty="0"/>
          </a:p>
          <a:p>
            <a:r>
              <a:rPr lang="en-US" sz="2000" dirty="0"/>
              <a:t>totally </a:t>
            </a:r>
            <a:r>
              <a:rPr lang="en-US" sz="2000" dirty="0" err="1"/>
              <a:t>destroyed→destroyed</a:t>
            </a:r>
            <a:endParaRPr lang="en-GB" sz="2000" dirty="0"/>
          </a:p>
        </p:txBody>
      </p:sp>
      <p:sp>
        <p:nvSpPr>
          <p:cNvPr id="11" name="Rectangle 10"/>
          <p:cNvSpPr/>
          <p:nvPr/>
        </p:nvSpPr>
        <p:spPr>
          <a:xfrm>
            <a:off x="5377114" y="4183740"/>
            <a:ext cx="2744662" cy="400110"/>
          </a:xfrm>
          <a:prstGeom prst="rect">
            <a:avLst/>
          </a:prstGeom>
        </p:spPr>
        <p:txBody>
          <a:bodyPr wrap="none">
            <a:spAutoFit/>
          </a:bodyPr>
          <a:lstStyle/>
          <a:p>
            <a:r>
              <a:rPr lang="fa-IR" sz="2000" dirty="0"/>
              <a:t>- عبارات پر کلمه را کوتاه کنید</a:t>
            </a:r>
            <a:endParaRPr lang="en-GB" sz="2000" dirty="0"/>
          </a:p>
        </p:txBody>
      </p:sp>
      <p:sp>
        <p:nvSpPr>
          <p:cNvPr id="12" name="Rectangle 11"/>
          <p:cNvSpPr/>
          <p:nvPr/>
        </p:nvSpPr>
        <p:spPr>
          <a:xfrm>
            <a:off x="482600" y="4183740"/>
            <a:ext cx="4572000" cy="707886"/>
          </a:xfrm>
          <a:prstGeom prst="rect">
            <a:avLst/>
          </a:prstGeom>
        </p:spPr>
        <p:txBody>
          <a:bodyPr>
            <a:spAutoFit/>
          </a:bodyPr>
          <a:lstStyle/>
          <a:p>
            <a:r>
              <a:rPr lang="en-US" sz="2000" dirty="0" smtClean="0"/>
              <a:t> </a:t>
            </a:r>
            <a:r>
              <a:rPr lang="en-US" sz="2000" dirty="0"/>
              <a:t>at this point in </a:t>
            </a:r>
            <a:r>
              <a:rPr lang="en-US" sz="2000" dirty="0" err="1"/>
              <a:t>time→now</a:t>
            </a:r>
            <a:endParaRPr lang="en-GB" sz="2000" dirty="0"/>
          </a:p>
          <a:p>
            <a:r>
              <a:rPr lang="ar-SA" sz="2000" dirty="0"/>
              <a:t> </a:t>
            </a:r>
            <a:r>
              <a:rPr lang="en-US" sz="2000" dirty="0"/>
              <a:t>in the event </a:t>
            </a:r>
            <a:r>
              <a:rPr lang="en-US" sz="2000" dirty="0" err="1"/>
              <a:t>that→if</a:t>
            </a:r>
            <a:endParaRPr lang="en-GB" sz="2000" dirty="0"/>
          </a:p>
        </p:txBody>
      </p:sp>
      <p:sp>
        <p:nvSpPr>
          <p:cNvPr id="13" name="Rectangle 12"/>
          <p:cNvSpPr/>
          <p:nvPr/>
        </p:nvSpPr>
        <p:spPr>
          <a:xfrm>
            <a:off x="4138652" y="5190579"/>
            <a:ext cx="4108817" cy="400110"/>
          </a:xfrm>
          <a:prstGeom prst="rect">
            <a:avLst/>
          </a:prstGeom>
        </p:spPr>
        <p:txBody>
          <a:bodyPr wrap="none">
            <a:spAutoFit/>
          </a:bodyPr>
          <a:lstStyle/>
          <a:p>
            <a:pPr rtl="1"/>
            <a:r>
              <a:rPr lang="en-GB" sz="2000" dirty="0"/>
              <a:t> </a:t>
            </a:r>
            <a:r>
              <a:rPr lang="fa-IR" sz="2000" dirty="0"/>
              <a:t>- از فعل ،نه اسم ساخته شده از آن، استفاده کنید</a:t>
            </a:r>
            <a:endParaRPr lang="en-GB" sz="2000" dirty="0"/>
          </a:p>
        </p:txBody>
      </p:sp>
      <p:sp>
        <p:nvSpPr>
          <p:cNvPr id="14" name="Rectangle 13"/>
          <p:cNvSpPr/>
          <p:nvPr/>
        </p:nvSpPr>
        <p:spPr>
          <a:xfrm>
            <a:off x="482600" y="5236746"/>
            <a:ext cx="4572000" cy="707886"/>
          </a:xfrm>
          <a:prstGeom prst="rect">
            <a:avLst/>
          </a:prstGeom>
        </p:spPr>
        <p:txBody>
          <a:bodyPr>
            <a:spAutoFit/>
          </a:bodyPr>
          <a:lstStyle/>
          <a:p>
            <a:r>
              <a:rPr lang="en-US" sz="2000" dirty="0"/>
              <a:t>• produce relief of→ relieve </a:t>
            </a:r>
            <a:endParaRPr lang="en-GB" sz="2000" dirty="0"/>
          </a:p>
          <a:p>
            <a:r>
              <a:rPr lang="en-US" sz="2000" dirty="0"/>
              <a:t>provide an </a:t>
            </a:r>
            <a:r>
              <a:rPr lang="en-US" sz="2000" dirty="0" err="1"/>
              <a:t>explanation→explain</a:t>
            </a:r>
            <a:endParaRPr lang="en-GB" sz="2000" dirty="0"/>
          </a:p>
        </p:txBody>
      </p:sp>
    </p:spTree>
    <p:extLst>
      <p:ext uri="{BB962C8B-B14F-4D97-AF65-F5344CB8AC3E}">
        <p14:creationId xmlns:p14="http://schemas.microsoft.com/office/powerpoint/2010/main" val="2469801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17</a:t>
            </a:fld>
            <a:endParaRPr lang="en-US"/>
          </a:p>
        </p:txBody>
      </p:sp>
      <p:sp>
        <p:nvSpPr>
          <p:cNvPr id="5" name="Rectangle 4"/>
          <p:cNvSpPr/>
          <p:nvPr/>
        </p:nvSpPr>
        <p:spPr>
          <a:xfrm>
            <a:off x="482600" y="1492935"/>
            <a:ext cx="7519974" cy="954107"/>
          </a:xfrm>
          <a:prstGeom prst="rect">
            <a:avLst/>
          </a:prstGeom>
        </p:spPr>
        <p:txBody>
          <a:bodyPr wrap="square">
            <a:spAutoFit/>
          </a:bodyPr>
          <a:lstStyle/>
          <a:p>
            <a:pPr algn="r" rtl="1" fontAlgn="t"/>
            <a:r>
              <a:rPr lang="ar-SA" sz="2800" dirty="0"/>
              <a:t>14</a:t>
            </a:r>
            <a:r>
              <a:rPr lang="fa-IR" sz="2800" b="1" dirty="0"/>
              <a:t>.مطئن شوید که متن با جد</a:t>
            </a:r>
            <a:r>
              <a:rPr lang="ar-SA" sz="2800" b="1" dirty="0"/>
              <a:t>و</a:t>
            </a:r>
            <a:r>
              <a:rPr lang="fa-IR" sz="2800" b="1" dirty="0"/>
              <a:t>ل </a:t>
            </a:r>
            <a:r>
              <a:rPr lang="ar-SA" sz="2800" b="1" dirty="0"/>
              <a:t>ها</a:t>
            </a:r>
            <a:r>
              <a:rPr lang="fa-IR" sz="2800" b="1" dirty="0"/>
              <a:t>/</a:t>
            </a:r>
            <a:r>
              <a:rPr lang="ar-SA" sz="2800" b="1" dirty="0"/>
              <a:t> شکل ها </a:t>
            </a:r>
            <a:r>
              <a:rPr lang="fa-IR" sz="2800" b="1" dirty="0"/>
              <a:t> همپوشانی بیش از حد </a:t>
            </a:r>
            <a:r>
              <a:rPr lang="ar-SA" sz="2800" b="1" dirty="0"/>
              <a:t>نداشته باشد</a:t>
            </a:r>
            <a:r>
              <a:rPr lang="fa-IR" sz="2800" b="1" dirty="0"/>
              <a:t>.</a:t>
            </a:r>
            <a:endParaRPr lang="en-GB" sz="2800" dirty="0"/>
          </a:p>
        </p:txBody>
      </p:sp>
      <p:sp>
        <p:nvSpPr>
          <p:cNvPr id="6" name="Rectangle 5"/>
          <p:cNvSpPr/>
          <p:nvPr/>
        </p:nvSpPr>
        <p:spPr>
          <a:xfrm>
            <a:off x="673100" y="2603838"/>
            <a:ext cx="7329474" cy="2308324"/>
          </a:xfrm>
          <a:prstGeom prst="rect">
            <a:avLst/>
          </a:prstGeom>
        </p:spPr>
        <p:txBody>
          <a:bodyPr wrap="square">
            <a:spAutoFit/>
          </a:bodyPr>
          <a:lstStyle/>
          <a:p>
            <a:pPr algn="r"/>
            <a:r>
              <a:rPr lang="fa-IR" sz="2400" dirty="0"/>
              <a:t/>
            </a:r>
            <a:br>
              <a:rPr lang="fa-IR" sz="2400" dirty="0"/>
            </a:br>
            <a:r>
              <a:rPr lang="fa-IR" sz="2400" dirty="0"/>
              <a:t>• یک مشکل معمول:   در متن اطلاعات زیادی که در جدول ها وشکل ها هم آمده  تکرار می شود.</a:t>
            </a:r>
            <a:br>
              <a:rPr lang="fa-IR" sz="2400" dirty="0"/>
            </a:br>
            <a:r>
              <a:rPr lang="fa-IR" sz="2400" dirty="0"/>
              <a:t>• به طور کلی، متن باید تنها پیام ( های) اصلی و مهم ترین  محتوا از هر جدول و شکل را ارائه دهد.</a:t>
            </a:r>
            <a:br>
              <a:rPr lang="fa-IR" sz="2400" dirty="0"/>
            </a:br>
            <a:r>
              <a:rPr lang="fa-IR" sz="2400" dirty="0"/>
              <a:t>• (به یاد داشته باشید که از هر جدول و شکلی  در متن زکر کنید)</a:t>
            </a:r>
            <a:endParaRPr lang="en-GB" sz="2400" dirty="0"/>
          </a:p>
        </p:txBody>
      </p:sp>
    </p:spTree>
    <p:extLst>
      <p:ext uri="{BB962C8B-B14F-4D97-AF65-F5344CB8AC3E}">
        <p14:creationId xmlns:p14="http://schemas.microsoft.com/office/powerpoint/2010/main" val="3626026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18</a:t>
            </a:fld>
            <a:endParaRPr lang="en-US"/>
          </a:p>
        </p:txBody>
      </p:sp>
      <p:sp>
        <p:nvSpPr>
          <p:cNvPr id="5" name="Rectangle 4"/>
          <p:cNvSpPr/>
          <p:nvPr/>
        </p:nvSpPr>
        <p:spPr>
          <a:xfrm>
            <a:off x="1431544" y="1580634"/>
            <a:ext cx="6571030" cy="523220"/>
          </a:xfrm>
          <a:prstGeom prst="rect">
            <a:avLst/>
          </a:prstGeom>
        </p:spPr>
        <p:txBody>
          <a:bodyPr wrap="none">
            <a:spAutoFit/>
          </a:bodyPr>
          <a:lstStyle/>
          <a:p>
            <a:pPr rtl="1" fontAlgn="t"/>
            <a:r>
              <a:rPr lang="fa-IR" sz="2800" b="1" dirty="0"/>
              <a:t>15.دریافت نظرات از دیگران قبل از ارسال مقاله خود.</a:t>
            </a:r>
            <a:endParaRPr lang="en-GB" sz="2800" dirty="0"/>
          </a:p>
        </p:txBody>
      </p:sp>
      <p:sp>
        <p:nvSpPr>
          <p:cNvPr id="6" name="Rectangle 5"/>
          <p:cNvSpPr/>
          <p:nvPr/>
        </p:nvSpPr>
        <p:spPr>
          <a:xfrm>
            <a:off x="622300" y="2197438"/>
            <a:ext cx="7380274" cy="2308324"/>
          </a:xfrm>
          <a:prstGeom prst="rect">
            <a:avLst/>
          </a:prstGeom>
        </p:spPr>
        <p:txBody>
          <a:bodyPr wrap="square">
            <a:spAutoFit/>
          </a:bodyPr>
          <a:lstStyle/>
          <a:p>
            <a:pPr algn="r" rtl="1" fontAlgn="t"/>
            <a:r>
              <a:rPr lang="fa-IR" sz="2400" dirty="0"/>
              <a:t/>
            </a:r>
            <a:br>
              <a:rPr lang="fa-IR" sz="2400" dirty="0"/>
            </a:br>
            <a:r>
              <a:rPr lang="fa-IR" sz="2400" dirty="0"/>
              <a:t>• "مرور همکار پیش از ارسال: "</a:t>
            </a:r>
            <a:br>
              <a:rPr lang="fa-IR" sz="2400" dirty="0"/>
            </a:br>
            <a:r>
              <a:rPr lang="fa-IR" sz="2400" dirty="0"/>
              <a:t>•  به دست آوردن بازخورد از این دسته افراد می تواند مفید باشد :</a:t>
            </a:r>
            <a:endParaRPr lang="en-GB" sz="2400" dirty="0"/>
          </a:p>
          <a:p>
            <a:pPr algn="r" rtl="1" fontAlgn="t"/>
            <a:r>
              <a:rPr lang="fa-IR" sz="2400" dirty="0"/>
              <a:t>- متخصصی دیگر درمحدوده تحقیقاتی خود شما</a:t>
            </a:r>
            <a:br>
              <a:rPr lang="fa-IR" sz="2400" dirty="0"/>
            </a:br>
            <a:r>
              <a:rPr lang="fa-IR" sz="2400" dirty="0"/>
              <a:t>- کسی در محدوده عمومی  خود شما</a:t>
            </a:r>
            <a:br>
              <a:rPr lang="fa-IR" sz="2400" dirty="0"/>
            </a:br>
            <a:r>
              <a:rPr lang="fa-IR" sz="2400" dirty="0"/>
              <a:t>- کسی خارج از رشته شما</a:t>
            </a:r>
            <a:endParaRPr lang="en-GB" sz="2400" dirty="0"/>
          </a:p>
        </p:txBody>
      </p:sp>
    </p:spTree>
    <p:extLst>
      <p:ext uri="{BB962C8B-B14F-4D97-AF65-F5344CB8AC3E}">
        <p14:creationId xmlns:p14="http://schemas.microsoft.com/office/powerpoint/2010/main" val="1103814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19</a:t>
            </a:fld>
            <a:endParaRPr lang="en-US"/>
          </a:p>
        </p:txBody>
      </p:sp>
      <p:sp>
        <p:nvSpPr>
          <p:cNvPr id="5" name="Rectangle 4"/>
          <p:cNvSpPr/>
          <p:nvPr/>
        </p:nvSpPr>
        <p:spPr>
          <a:xfrm>
            <a:off x="3874539" y="1677888"/>
            <a:ext cx="4307589" cy="523220"/>
          </a:xfrm>
          <a:prstGeom prst="rect">
            <a:avLst/>
          </a:prstGeom>
        </p:spPr>
        <p:txBody>
          <a:bodyPr wrap="none">
            <a:spAutoFit/>
          </a:bodyPr>
          <a:lstStyle/>
          <a:p>
            <a:pPr rtl="1" fontAlgn="t"/>
            <a:r>
              <a:rPr lang="fa-IR" sz="2800" b="1" dirty="0"/>
              <a:t>16.تجدید نظر، اصلاح، تجدید نظر.</a:t>
            </a:r>
            <a:endParaRPr lang="en-GB" sz="2800" dirty="0"/>
          </a:p>
        </p:txBody>
      </p:sp>
      <p:sp>
        <p:nvSpPr>
          <p:cNvPr id="6" name="Rectangle 5"/>
          <p:cNvSpPr/>
          <p:nvPr/>
        </p:nvSpPr>
        <p:spPr>
          <a:xfrm>
            <a:off x="546100" y="2512536"/>
            <a:ext cx="7636028" cy="1938992"/>
          </a:xfrm>
          <a:prstGeom prst="rect">
            <a:avLst/>
          </a:prstGeom>
        </p:spPr>
        <p:txBody>
          <a:bodyPr wrap="square">
            <a:spAutoFit/>
          </a:bodyPr>
          <a:lstStyle/>
          <a:p>
            <a:pPr algn="r" rtl="1" fontAlgn="t"/>
            <a:r>
              <a:rPr lang="fa-IR" sz="2400" dirty="0"/>
              <a:t> در تجدید نظر، از بازخورد دیگران خوب استفاده کنید.</a:t>
            </a:r>
            <a:br>
              <a:rPr lang="fa-IR" sz="2400" dirty="0"/>
            </a:br>
            <a:r>
              <a:rPr lang="fa-IR" sz="2400" dirty="0"/>
              <a:t>• همچنین، مقاله را برای مدتی کنار بگزارید ، که آن را دوباره با چشم های تازه ببینید.</a:t>
            </a:r>
            <a:br>
              <a:rPr lang="fa-IR" sz="2400" dirty="0"/>
            </a:br>
            <a:r>
              <a:rPr lang="fa-IR" sz="2400" dirty="0"/>
              <a:t>• داستان: سردبیر </a:t>
            </a:r>
            <a:r>
              <a:rPr lang="fa-IR" sz="2400" u="sng" dirty="0"/>
              <a:t>مجله تحقیق بالینی</a:t>
            </a:r>
            <a:r>
              <a:rPr lang="fa-IR" sz="2400" dirty="0"/>
              <a:t> </a:t>
            </a:r>
            <a:r>
              <a:rPr lang="en-GB" sz="2400" dirty="0" smtClean="0"/>
              <a:t>Journal of Clinical Investigation  </a:t>
            </a:r>
            <a:endParaRPr lang="en-GB" sz="2400" dirty="0"/>
          </a:p>
        </p:txBody>
      </p:sp>
    </p:spTree>
    <p:extLst>
      <p:ext uri="{BB962C8B-B14F-4D97-AF65-F5344CB8AC3E}">
        <p14:creationId xmlns:p14="http://schemas.microsoft.com/office/powerpoint/2010/main" val="429281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a:t>
            </a:fld>
            <a:endParaRPr lang="en-US"/>
          </a:p>
        </p:txBody>
      </p:sp>
      <p:sp>
        <p:nvSpPr>
          <p:cNvPr id="5" name="Rectangle 4"/>
          <p:cNvSpPr/>
          <p:nvPr/>
        </p:nvSpPr>
        <p:spPr>
          <a:xfrm>
            <a:off x="3988904" y="1288534"/>
            <a:ext cx="1345240" cy="461665"/>
          </a:xfrm>
          <a:prstGeom prst="rect">
            <a:avLst/>
          </a:prstGeom>
        </p:spPr>
        <p:txBody>
          <a:bodyPr wrap="none">
            <a:spAutoFit/>
          </a:bodyPr>
          <a:lstStyle/>
          <a:p>
            <a:r>
              <a:rPr lang="fa-IR" sz="2400" b="1" dirty="0"/>
              <a:t>خوش آمدید</a:t>
            </a:r>
            <a:endParaRPr lang="en-GB" sz="2400" dirty="0"/>
          </a:p>
        </p:txBody>
      </p:sp>
      <p:sp>
        <p:nvSpPr>
          <p:cNvPr id="6" name="Rectangle 5"/>
          <p:cNvSpPr/>
          <p:nvPr/>
        </p:nvSpPr>
        <p:spPr>
          <a:xfrm>
            <a:off x="3093868" y="1963003"/>
            <a:ext cx="3219151" cy="461665"/>
          </a:xfrm>
          <a:prstGeom prst="rect">
            <a:avLst/>
          </a:prstGeom>
        </p:spPr>
        <p:txBody>
          <a:bodyPr wrap="none">
            <a:spAutoFit/>
          </a:bodyPr>
          <a:lstStyle/>
          <a:p>
            <a:r>
              <a:rPr lang="en-GB" sz="2400" dirty="0"/>
              <a:t>AUTHORAID (</a:t>
            </a:r>
            <a:r>
              <a:rPr lang="fa-IR" sz="2400" dirty="0"/>
              <a:t>کمک موئلف</a:t>
            </a:r>
            <a:r>
              <a:rPr lang="en-GB" sz="2400" dirty="0"/>
              <a:t>)</a:t>
            </a:r>
          </a:p>
        </p:txBody>
      </p:sp>
      <p:sp>
        <p:nvSpPr>
          <p:cNvPr id="7" name="Rectangle 6"/>
          <p:cNvSpPr/>
          <p:nvPr/>
        </p:nvSpPr>
        <p:spPr>
          <a:xfrm>
            <a:off x="4244024" y="2704068"/>
            <a:ext cx="918841" cy="523220"/>
          </a:xfrm>
          <a:prstGeom prst="rect">
            <a:avLst/>
          </a:prstGeom>
        </p:spPr>
        <p:txBody>
          <a:bodyPr wrap="none">
            <a:spAutoFit/>
          </a:bodyPr>
          <a:lstStyle/>
          <a:p>
            <a:r>
              <a:rPr lang="fa-IR" sz="2800" b="1" dirty="0"/>
              <a:t>برنامه</a:t>
            </a:r>
            <a:endParaRPr lang="en-GB" sz="2800" dirty="0"/>
          </a:p>
        </p:txBody>
      </p:sp>
      <p:sp>
        <p:nvSpPr>
          <p:cNvPr id="8" name="Rectangle 7"/>
          <p:cNvSpPr/>
          <p:nvPr/>
        </p:nvSpPr>
        <p:spPr>
          <a:xfrm>
            <a:off x="514350" y="3475167"/>
            <a:ext cx="7488224" cy="369332"/>
          </a:xfrm>
          <a:prstGeom prst="rect">
            <a:avLst/>
          </a:prstGeom>
        </p:spPr>
        <p:txBody>
          <a:bodyPr wrap="square">
            <a:spAutoFit/>
          </a:bodyPr>
          <a:lstStyle/>
          <a:p>
            <a:r>
              <a:rPr lang="fa-IR" dirty="0"/>
              <a:t> پیشنهاد برای افزودن موفقییت و کاستن استرس هنگام نوشتن و انتشار مقاله های مجله / نسخه </a:t>
            </a:r>
            <a:r>
              <a:rPr lang="en-GB" dirty="0" smtClean="0"/>
              <a:t>20</a:t>
            </a:r>
            <a:endParaRPr lang="en-GB" dirty="0"/>
          </a:p>
        </p:txBody>
      </p:sp>
      <p:sp>
        <p:nvSpPr>
          <p:cNvPr id="9" name="Rectangle 8"/>
          <p:cNvSpPr/>
          <p:nvPr/>
        </p:nvSpPr>
        <p:spPr>
          <a:xfrm>
            <a:off x="5229541" y="3942834"/>
            <a:ext cx="2773033" cy="369332"/>
          </a:xfrm>
          <a:prstGeom prst="rect">
            <a:avLst/>
          </a:prstGeom>
        </p:spPr>
        <p:txBody>
          <a:bodyPr wrap="square">
            <a:spAutoFit/>
          </a:bodyPr>
          <a:lstStyle/>
          <a:p>
            <a:r>
              <a:rPr lang="fa-IR" dirty="0"/>
              <a:t>کوتاه شده از ورک شاپ آوتور اید/</a:t>
            </a:r>
            <a:endParaRPr lang="en-GB" dirty="0"/>
          </a:p>
        </p:txBody>
      </p:sp>
      <p:sp>
        <p:nvSpPr>
          <p:cNvPr id="10" name="Rectangle 9"/>
          <p:cNvSpPr/>
          <p:nvPr/>
        </p:nvSpPr>
        <p:spPr>
          <a:xfrm>
            <a:off x="2697690" y="4464735"/>
            <a:ext cx="5105400" cy="369332"/>
          </a:xfrm>
          <a:prstGeom prst="rect">
            <a:avLst/>
          </a:prstGeom>
        </p:spPr>
        <p:txBody>
          <a:bodyPr wrap="square">
            <a:spAutoFit/>
          </a:bodyPr>
          <a:lstStyle/>
          <a:p>
            <a:r>
              <a:rPr lang="fa-IR" dirty="0"/>
              <a:t>بحث آزاد/ میتوانید پرسش هایتان را شفاهی یا نوشته شده بپرسید </a:t>
            </a:r>
            <a:r>
              <a:rPr lang="en-GB" dirty="0"/>
              <a:t> -</a:t>
            </a:r>
          </a:p>
        </p:txBody>
      </p:sp>
      <p:sp>
        <p:nvSpPr>
          <p:cNvPr id="11" name="Rectangle 10"/>
          <p:cNvSpPr/>
          <p:nvPr/>
        </p:nvSpPr>
        <p:spPr>
          <a:xfrm>
            <a:off x="4724400" y="4834067"/>
            <a:ext cx="3289300" cy="369332"/>
          </a:xfrm>
          <a:prstGeom prst="rect">
            <a:avLst/>
          </a:prstGeom>
        </p:spPr>
        <p:txBody>
          <a:bodyPr wrap="square">
            <a:spAutoFit/>
          </a:bodyPr>
          <a:lstStyle/>
          <a:p>
            <a:r>
              <a:rPr lang="fa-IR" dirty="0"/>
              <a:t>قابل دسترسی بودن بعد از پایان </a:t>
            </a:r>
            <a:r>
              <a:rPr lang="fa-IR" dirty="0" smtClean="0"/>
              <a:t>جلسه</a:t>
            </a:r>
            <a:r>
              <a:rPr lang="en-GB" dirty="0"/>
              <a:t> </a:t>
            </a:r>
            <a:r>
              <a:rPr lang="en-GB" dirty="0" smtClean="0"/>
              <a:t>- </a:t>
            </a:r>
            <a:endParaRPr lang="en-GB" dirty="0"/>
          </a:p>
        </p:txBody>
      </p:sp>
      <p:sp>
        <p:nvSpPr>
          <p:cNvPr id="12" name="Rectangle 11"/>
          <p:cNvSpPr/>
          <p:nvPr/>
        </p:nvSpPr>
        <p:spPr>
          <a:xfrm>
            <a:off x="6008308" y="5265362"/>
            <a:ext cx="1794782" cy="369332"/>
          </a:xfrm>
          <a:prstGeom prst="rect">
            <a:avLst/>
          </a:prstGeom>
        </p:spPr>
        <p:txBody>
          <a:bodyPr wrap="square">
            <a:spAutoFit/>
          </a:bodyPr>
          <a:lstStyle/>
          <a:p>
            <a:r>
              <a:rPr lang="fa-IR" dirty="0"/>
              <a:t>جزوه  موجود </a:t>
            </a:r>
            <a:r>
              <a:rPr lang="fa-IR" dirty="0" smtClean="0"/>
              <a:t>است</a:t>
            </a:r>
            <a:r>
              <a:rPr lang="en-GB" dirty="0" smtClean="0"/>
              <a:t> - </a:t>
            </a:r>
            <a:endParaRPr lang="en-GB" dirty="0"/>
          </a:p>
        </p:txBody>
      </p:sp>
    </p:spTree>
    <p:extLst>
      <p:ext uri="{BB962C8B-B14F-4D97-AF65-F5344CB8AC3E}">
        <p14:creationId xmlns:p14="http://schemas.microsoft.com/office/powerpoint/2010/main" val="1111363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20</a:t>
            </a:fld>
            <a:endParaRPr lang="en-US"/>
          </a:p>
        </p:txBody>
      </p:sp>
      <p:sp>
        <p:nvSpPr>
          <p:cNvPr id="5" name="Rectangle 4"/>
          <p:cNvSpPr/>
          <p:nvPr/>
        </p:nvSpPr>
        <p:spPr>
          <a:xfrm>
            <a:off x="1309674" y="1480234"/>
            <a:ext cx="6692900" cy="954107"/>
          </a:xfrm>
          <a:prstGeom prst="rect">
            <a:avLst/>
          </a:prstGeom>
        </p:spPr>
        <p:txBody>
          <a:bodyPr wrap="square">
            <a:spAutoFit/>
          </a:bodyPr>
          <a:lstStyle/>
          <a:p>
            <a:pPr algn="r" rtl="1" fontAlgn="t"/>
            <a:r>
              <a:rPr lang="fa-IR" sz="2800" b="1" dirty="0"/>
              <a:t>17.درک کنید که مجلات چگونه کار می کنند</a:t>
            </a:r>
            <a:r>
              <a:rPr lang="fa-IR" sz="2800" b="1" dirty="0" smtClean="0"/>
              <a:t>،</a:t>
            </a:r>
            <a:r>
              <a:rPr lang="fa-IR" sz="2800" b="1" dirty="0"/>
              <a:t/>
            </a:r>
            <a:br>
              <a:rPr lang="fa-IR" sz="2800" b="1" dirty="0"/>
            </a:br>
            <a:r>
              <a:rPr lang="en-GB" sz="2800" b="1" dirty="0" smtClean="0"/>
              <a:t>     </a:t>
            </a:r>
            <a:r>
              <a:rPr lang="fa-IR" sz="2800" b="1" dirty="0" smtClean="0"/>
              <a:t>وبر </a:t>
            </a:r>
            <a:r>
              <a:rPr lang="fa-IR" sz="2800" b="1" dirty="0"/>
              <a:t>آن پایه با آنها  ارتباط برقرار کنید</a:t>
            </a:r>
            <a:r>
              <a:rPr lang="fa-IR" sz="2800" dirty="0"/>
              <a:t>.</a:t>
            </a:r>
            <a:endParaRPr lang="en-GB" sz="2800" dirty="0"/>
          </a:p>
        </p:txBody>
      </p:sp>
      <p:sp>
        <p:nvSpPr>
          <p:cNvPr id="6" name="Rectangle 5"/>
          <p:cNvSpPr/>
          <p:nvPr/>
        </p:nvSpPr>
        <p:spPr>
          <a:xfrm>
            <a:off x="3430574" y="2312938"/>
            <a:ext cx="4572000" cy="3046988"/>
          </a:xfrm>
          <a:prstGeom prst="rect">
            <a:avLst/>
          </a:prstGeom>
        </p:spPr>
        <p:txBody>
          <a:bodyPr>
            <a:spAutoFit/>
          </a:bodyPr>
          <a:lstStyle/>
          <a:p>
            <a:pPr algn="r" rtl="1" fontAlgn="t"/>
            <a:r>
              <a:rPr lang="fa-IR" sz="2400" dirty="0"/>
              <a:t/>
            </a:r>
            <a:br>
              <a:rPr lang="fa-IR" sz="2400" dirty="0"/>
            </a:br>
            <a:r>
              <a:rPr lang="fa-IR" sz="2400" dirty="0"/>
              <a:t>• غربالگری اولیه</a:t>
            </a:r>
            <a:br>
              <a:rPr lang="fa-IR" sz="2400" dirty="0"/>
            </a:br>
            <a:r>
              <a:rPr lang="fa-IR" sz="2400" dirty="0"/>
              <a:t>• مرور همکاران </a:t>
            </a:r>
            <a:endParaRPr lang="en-GB" sz="2400" dirty="0"/>
          </a:p>
          <a:p>
            <a:pPr algn="r" rtl="1" fontAlgn="t"/>
            <a:r>
              <a:rPr lang="fa-IR" sz="2400" dirty="0"/>
              <a:t>• تصمیم ویرایشگر</a:t>
            </a:r>
            <a:br>
              <a:rPr lang="fa-IR" sz="2400" dirty="0"/>
            </a:br>
            <a:r>
              <a:rPr lang="fa-IR" sz="2400" dirty="0"/>
              <a:t>• تجدید نظر و اصلاح</a:t>
            </a:r>
            <a:br>
              <a:rPr lang="fa-IR" sz="2400" dirty="0"/>
            </a:br>
            <a:r>
              <a:rPr lang="fa-IR" sz="2400" dirty="0"/>
              <a:t>• </a:t>
            </a:r>
            <a:r>
              <a:rPr lang="en-GB" sz="2400" dirty="0"/>
              <a:t>Copyediting</a:t>
            </a:r>
            <a:r>
              <a:rPr lang="fa-IR" sz="2400" dirty="0"/>
              <a:t> ویرایش نسخه کپی</a:t>
            </a:r>
            <a:br>
              <a:rPr lang="fa-IR" sz="2400" dirty="0"/>
            </a:br>
            <a:r>
              <a:rPr lang="fa-IR" sz="2400" dirty="0"/>
              <a:t>• مرور شواهد</a:t>
            </a:r>
            <a:br>
              <a:rPr lang="fa-IR" sz="2400" dirty="0"/>
            </a:br>
            <a:r>
              <a:rPr lang="fa-IR" sz="2400" dirty="0"/>
              <a:t>• سایر</a:t>
            </a:r>
            <a:endParaRPr lang="en-GB" sz="2400" dirty="0"/>
          </a:p>
        </p:txBody>
      </p:sp>
    </p:spTree>
    <p:extLst>
      <p:ext uri="{BB962C8B-B14F-4D97-AF65-F5344CB8AC3E}">
        <p14:creationId xmlns:p14="http://schemas.microsoft.com/office/powerpoint/2010/main" val="1043462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21</a:t>
            </a:fld>
            <a:endParaRPr lang="en-US"/>
          </a:p>
        </p:txBody>
      </p:sp>
      <p:sp>
        <p:nvSpPr>
          <p:cNvPr id="5" name="Rectangle 4"/>
          <p:cNvSpPr/>
          <p:nvPr/>
        </p:nvSpPr>
        <p:spPr>
          <a:xfrm>
            <a:off x="431800" y="1379835"/>
            <a:ext cx="7862874" cy="523220"/>
          </a:xfrm>
          <a:prstGeom prst="rect">
            <a:avLst/>
          </a:prstGeom>
        </p:spPr>
        <p:txBody>
          <a:bodyPr wrap="square">
            <a:spAutoFit/>
          </a:bodyPr>
          <a:lstStyle/>
          <a:p>
            <a:pPr algn="r" rtl="1" fontAlgn="t"/>
            <a:r>
              <a:rPr lang="fa-IR" sz="2800" b="1" dirty="0"/>
              <a:t> </a:t>
            </a:r>
            <a:r>
              <a:rPr lang="fa-IR" sz="2800" b="1" dirty="0" smtClean="0"/>
              <a:t>18</a:t>
            </a:r>
            <a:r>
              <a:rPr lang="fa-IR" sz="2800" b="1" dirty="0"/>
              <a:t>. به همکاران </a:t>
            </a:r>
            <a:r>
              <a:rPr lang="fa-IR" sz="2800" b="1" dirty="0" smtClean="0"/>
              <a:t>وسردبیران </a:t>
            </a:r>
            <a:r>
              <a:rPr lang="fa-IR" sz="2800" b="1" dirty="0"/>
              <a:t>به عنوان متحدان خود را نگاه کنید.</a:t>
            </a:r>
            <a:endParaRPr lang="en-GB" sz="2800" b="1" dirty="0"/>
          </a:p>
        </p:txBody>
      </p:sp>
      <p:sp>
        <p:nvSpPr>
          <p:cNvPr id="6" name="Rectangle 5"/>
          <p:cNvSpPr/>
          <p:nvPr/>
        </p:nvSpPr>
        <p:spPr>
          <a:xfrm>
            <a:off x="3519474" y="1903055"/>
            <a:ext cx="4572000" cy="3046988"/>
          </a:xfrm>
          <a:prstGeom prst="rect">
            <a:avLst/>
          </a:prstGeom>
        </p:spPr>
        <p:txBody>
          <a:bodyPr>
            <a:spAutoFit/>
          </a:bodyPr>
          <a:lstStyle/>
          <a:p>
            <a:pPr algn="r" rtl="1" fontAlgn="t"/>
            <a:r>
              <a:rPr lang="fa-IR" sz="2400" dirty="0"/>
              <a:t/>
            </a:r>
            <a:br>
              <a:rPr lang="fa-IR" sz="2400" dirty="0"/>
            </a:br>
            <a:r>
              <a:rPr lang="fa-IR" sz="2400" dirty="0"/>
              <a:t>• نظر همکاران</a:t>
            </a:r>
            <a:br>
              <a:rPr lang="fa-IR" sz="2400" dirty="0"/>
            </a:br>
            <a:r>
              <a:rPr lang="fa-IR" sz="2400" dirty="0"/>
              <a:t>- نه تنها یک منبع مشاوره به سردبیران</a:t>
            </a:r>
            <a:br>
              <a:rPr lang="fa-IR" sz="2400" dirty="0"/>
            </a:br>
            <a:r>
              <a:rPr lang="fa-IR" sz="2400" dirty="0"/>
              <a:t>- همچنین یک منبع راهنمای برای نویسندگان</a:t>
            </a:r>
            <a:br>
              <a:rPr lang="fa-IR" sz="2400" dirty="0"/>
            </a:br>
            <a:r>
              <a:rPr lang="fa-IR" sz="2400" dirty="0"/>
              <a:t>• سر دبیران</a:t>
            </a:r>
            <a:br>
              <a:rPr lang="fa-IR" sz="2400" dirty="0"/>
            </a:br>
            <a:r>
              <a:rPr lang="fa-IR" sz="2400" dirty="0"/>
              <a:t>- هدف  آنها وشما: انتشار مقاله ای عالی</a:t>
            </a:r>
            <a:br>
              <a:rPr lang="fa-IR" sz="2400" dirty="0"/>
            </a:br>
            <a:r>
              <a:rPr lang="fa-IR" sz="2400" dirty="0" smtClean="0"/>
              <a:t>- </a:t>
            </a:r>
            <a:r>
              <a:rPr lang="fa-IR" sz="2400" dirty="0"/>
              <a:t>با یکدیگر همکاری کنید تا بر موانع پیروز شوید</a:t>
            </a:r>
            <a:endParaRPr lang="en-GB" sz="2400" dirty="0"/>
          </a:p>
        </p:txBody>
      </p:sp>
    </p:spTree>
    <p:extLst>
      <p:ext uri="{BB962C8B-B14F-4D97-AF65-F5344CB8AC3E}">
        <p14:creationId xmlns:p14="http://schemas.microsoft.com/office/powerpoint/2010/main" val="372911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22</a:t>
            </a:fld>
            <a:endParaRPr lang="en-US"/>
          </a:p>
        </p:txBody>
      </p:sp>
      <p:sp>
        <p:nvSpPr>
          <p:cNvPr id="6" name="Rectangle 5"/>
          <p:cNvSpPr/>
          <p:nvPr/>
        </p:nvSpPr>
        <p:spPr>
          <a:xfrm>
            <a:off x="952499" y="1061453"/>
            <a:ext cx="7226299" cy="954107"/>
          </a:xfrm>
          <a:prstGeom prst="rect">
            <a:avLst/>
          </a:prstGeom>
        </p:spPr>
        <p:txBody>
          <a:bodyPr wrap="square">
            <a:spAutoFit/>
          </a:bodyPr>
          <a:lstStyle/>
          <a:p>
            <a:pPr algn="r"/>
            <a:r>
              <a:rPr lang="fa-IR" sz="2800" dirty="0"/>
              <a:t>19</a:t>
            </a:r>
            <a:r>
              <a:rPr lang="fa-IR" sz="2800" b="1" dirty="0"/>
              <a:t>. کمک گرفتن از یک مربی یا " سردبیران نویسنده </a:t>
            </a:r>
            <a:r>
              <a:rPr lang="fa-IR" sz="2800" b="1" dirty="0" smtClean="0"/>
              <a:t>“</a:t>
            </a:r>
            <a:endParaRPr lang="en-GB" sz="2800" b="1" dirty="0"/>
          </a:p>
          <a:p>
            <a:pPr algn="r"/>
            <a:r>
              <a:rPr lang="en-GB" sz="2800" b="1" dirty="0" smtClean="0"/>
              <a:t> </a:t>
            </a:r>
            <a:r>
              <a:rPr lang="fa-IR" sz="2800" b="1" dirty="0" smtClean="0"/>
              <a:t>را </a:t>
            </a:r>
            <a:r>
              <a:rPr lang="fa-IR" sz="2800" b="1" dirty="0"/>
              <a:t>در نظر گیرید</a:t>
            </a:r>
            <a:endParaRPr lang="en-GB" sz="2800" dirty="0"/>
          </a:p>
        </p:txBody>
      </p:sp>
      <p:sp>
        <p:nvSpPr>
          <p:cNvPr id="7" name="Rectangle 6"/>
          <p:cNvSpPr/>
          <p:nvPr/>
        </p:nvSpPr>
        <p:spPr>
          <a:xfrm>
            <a:off x="1040610" y="1799253"/>
            <a:ext cx="7050075" cy="4154984"/>
          </a:xfrm>
          <a:prstGeom prst="rect">
            <a:avLst/>
          </a:prstGeom>
        </p:spPr>
        <p:txBody>
          <a:bodyPr wrap="square">
            <a:spAutoFit/>
          </a:bodyPr>
          <a:lstStyle/>
          <a:p>
            <a:pPr algn="r" rtl="1" fontAlgn="t"/>
            <a:r>
              <a:rPr lang="fa-IR" sz="2400" dirty="0"/>
              <a:t/>
            </a:r>
            <a:br>
              <a:rPr lang="fa-IR" sz="2400" dirty="0"/>
            </a:br>
            <a:r>
              <a:rPr lang="fa-IR" sz="2400" dirty="0"/>
              <a:t>• برخی از منابع از مشاوره</a:t>
            </a:r>
            <a:br>
              <a:rPr lang="fa-IR" sz="2400" dirty="0"/>
            </a:br>
            <a:r>
              <a:rPr lang="fa-IR" sz="2400" dirty="0"/>
              <a:t>- اساتید فعلی یا سابق خود</a:t>
            </a:r>
            <a:br>
              <a:rPr lang="fa-IR" sz="2400" dirty="0"/>
            </a:br>
            <a:r>
              <a:rPr lang="fa-IR" sz="2400" dirty="0"/>
              <a:t>- همکاران ارشد</a:t>
            </a:r>
            <a:br>
              <a:rPr lang="fa-IR" sz="2400" dirty="0"/>
            </a:br>
            <a:r>
              <a:rPr lang="fa-IR" sz="2400" dirty="0"/>
              <a:t>- داوطلبان مشاوره </a:t>
            </a:r>
            <a:r>
              <a:rPr lang="en-GB" sz="2400" dirty="0"/>
              <a:t>AuthorAID</a:t>
            </a:r>
            <a:r>
              <a:rPr lang="fa-IR" sz="2400" dirty="0"/>
              <a:t/>
            </a:r>
            <a:br>
              <a:rPr lang="fa-IR" sz="2400" dirty="0"/>
            </a:br>
            <a:r>
              <a:rPr lang="fa-IR" sz="2400" dirty="0"/>
              <a:t>- سایر</a:t>
            </a:r>
            <a:br>
              <a:rPr lang="fa-IR" sz="2400" dirty="0"/>
            </a:br>
            <a:r>
              <a:rPr lang="fa-IR" sz="2400" dirty="0"/>
              <a:t>• "سردبیران نویسنده،" سردبیران که نقش آنان کمک به</a:t>
            </a:r>
            <a:br>
              <a:rPr lang="fa-IR" sz="2400" dirty="0"/>
            </a:br>
            <a:r>
              <a:rPr lang="fa-IR" sz="2400" dirty="0"/>
              <a:t>نویسندگان در بهبود ادن مطالبشان  قبل از ارسال  است</a:t>
            </a:r>
            <a:br>
              <a:rPr lang="fa-IR" sz="2400" dirty="0"/>
            </a:br>
            <a:r>
              <a:rPr lang="fa-IR" sz="2400" dirty="0"/>
              <a:t>- در شرکت های ویرایش</a:t>
            </a:r>
            <a:br>
              <a:rPr lang="fa-IR" sz="2400" dirty="0"/>
            </a:br>
            <a:r>
              <a:rPr lang="fa-IR" sz="2400" dirty="0"/>
              <a:t>- به صورت  نویسندگان آزاد</a:t>
            </a:r>
            <a:br>
              <a:rPr lang="fa-IR" sz="2400" dirty="0"/>
            </a:br>
            <a:r>
              <a:rPr lang="fa-IR" sz="2400" dirty="0"/>
              <a:t>- در برخی از موسسات</a:t>
            </a:r>
            <a:endParaRPr lang="en-GB" sz="2400" dirty="0"/>
          </a:p>
        </p:txBody>
      </p:sp>
    </p:spTree>
    <p:extLst>
      <p:ext uri="{BB962C8B-B14F-4D97-AF65-F5344CB8AC3E}">
        <p14:creationId xmlns:p14="http://schemas.microsoft.com/office/powerpoint/2010/main" val="1672600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23</a:t>
            </a:fld>
            <a:endParaRPr lang="en-US"/>
          </a:p>
        </p:txBody>
      </p:sp>
      <p:sp>
        <p:nvSpPr>
          <p:cNvPr id="5" name="Rectangle 4"/>
          <p:cNvSpPr/>
          <p:nvPr/>
        </p:nvSpPr>
        <p:spPr>
          <a:xfrm>
            <a:off x="2453156" y="1052324"/>
            <a:ext cx="5628464" cy="523220"/>
          </a:xfrm>
          <a:prstGeom prst="rect">
            <a:avLst/>
          </a:prstGeom>
        </p:spPr>
        <p:txBody>
          <a:bodyPr wrap="none">
            <a:spAutoFit/>
          </a:bodyPr>
          <a:lstStyle/>
          <a:p>
            <a:r>
              <a:rPr lang="fa-IR" sz="2800" b="1" dirty="0"/>
              <a:t>20. از منابع  آنلاین  به خوبی بهره ور شوید </a:t>
            </a:r>
            <a:endParaRPr lang="en-GB" sz="2800" b="1" dirty="0"/>
          </a:p>
        </p:txBody>
      </p:sp>
      <p:sp>
        <p:nvSpPr>
          <p:cNvPr id="6" name="Rectangle 5"/>
          <p:cNvSpPr/>
          <p:nvPr/>
        </p:nvSpPr>
        <p:spPr>
          <a:xfrm>
            <a:off x="6388029" y="1784865"/>
            <a:ext cx="1614545" cy="461665"/>
          </a:xfrm>
          <a:prstGeom prst="rect">
            <a:avLst/>
          </a:prstGeom>
        </p:spPr>
        <p:txBody>
          <a:bodyPr wrap="none">
            <a:spAutoFit/>
          </a:bodyPr>
          <a:lstStyle/>
          <a:p>
            <a:r>
              <a:rPr lang="fa-IR" sz="2400" b="1" dirty="0"/>
              <a:t>برخی از منابع</a:t>
            </a:r>
            <a:endParaRPr lang="en-GB" sz="2400" dirty="0"/>
          </a:p>
        </p:txBody>
      </p:sp>
      <p:sp>
        <p:nvSpPr>
          <p:cNvPr id="8" name="Rectangle 7"/>
          <p:cNvSpPr/>
          <p:nvPr/>
        </p:nvSpPr>
        <p:spPr>
          <a:xfrm>
            <a:off x="2478074" y="2296297"/>
            <a:ext cx="5578628" cy="461665"/>
          </a:xfrm>
          <a:prstGeom prst="rect">
            <a:avLst/>
          </a:prstGeom>
        </p:spPr>
        <p:txBody>
          <a:bodyPr wrap="square">
            <a:spAutoFit/>
          </a:bodyPr>
          <a:lstStyle/>
          <a:p>
            <a:pPr algn="r"/>
            <a:r>
              <a:rPr lang="en-US" sz="2400" b="1" dirty="0" smtClean="0"/>
              <a:t>(AuthorAID </a:t>
            </a:r>
            <a:r>
              <a:rPr lang="fa-IR" sz="2400" b="1" dirty="0"/>
              <a:t>(</a:t>
            </a:r>
            <a:r>
              <a:rPr lang="en-US" sz="2400" b="1" u="sng" dirty="0" smtClean="0"/>
              <a:t>www.authoraid.info</a:t>
            </a:r>
            <a:endParaRPr lang="en-GB" sz="2400" dirty="0"/>
          </a:p>
        </p:txBody>
      </p:sp>
      <p:sp>
        <p:nvSpPr>
          <p:cNvPr id="9" name="Rectangle 8"/>
          <p:cNvSpPr/>
          <p:nvPr/>
        </p:nvSpPr>
        <p:spPr>
          <a:xfrm>
            <a:off x="1549400" y="2761870"/>
            <a:ext cx="6507302" cy="3477875"/>
          </a:xfrm>
          <a:prstGeom prst="rect">
            <a:avLst/>
          </a:prstGeom>
        </p:spPr>
        <p:txBody>
          <a:bodyPr wrap="square">
            <a:spAutoFit/>
          </a:bodyPr>
          <a:lstStyle/>
          <a:p>
            <a:pPr algn="r"/>
            <a:r>
              <a:rPr lang="fa-IR" sz="2000" dirty="0"/>
              <a:t>• پروژه به طور عمده برای کمک به نویسندگان  در کشورها ی در حال توسعه</a:t>
            </a:r>
            <a:br>
              <a:rPr lang="fa-IR" sz="2000" dirty="0"/>
            </a:br>
            <a:r>
              <a:rPr lang="fa-IR" sz="2000" dirty="0"/>
              <a:t>که کار خود را  نوشته و منتشر کنند</a:t>
            </a:r>
            <a:br>
              <a:rPr lang="fa-IR" sz="2000" dirty="0"/>
            </a:br>
            <a:r>
              <a:rPr lang="fa-IR" sz="2000" dirty="0"/>
              <a:t>• مجهز به</a:t>
            </a:r>
            <a:br>
              <a:rPr lang="fa-IR" sz="2000" dirty="0"/>
            </a:br>
            <a:r>
              <a:rPr lang="fa-IR" sz="2000" dirty="0"/>
              <a:t>- کتابخانه منابع</a:t>
            </a:r>
            <a:br>
              <a:rPr lang="fa-IR" sz="2000" dirty="0"/>
            </a:br>
            <a:r>
              <a:rPr lang="fa-IR" sz="2000" dirty="0"/>
              <a:t>- لیست بحث در ایمیل</a:t>
            </a:r>
            <a:br>
              <a:rPr lang="fa-IR" sz="2000" dirty="0"/>
            </a:br>
            <a:r>
              <a:rPr lang="fa-IR" sz="2000" dirty="0"/>
              <a:t>- وبلاگ</a:t>
            </a:r>
            <a:br>
              <a:rPr lang="fa-IR" sz="2000" dirty="0"/>
            </a:br>
            <a:r>
              <a:rPr lang="fa-IR" sz="2000" dirty="0"/>
              <a:t>- و</a:t>
            </a:r>
            <a:br>
              <a:rPr lang="fa-IR" sz="2000" dirty="0"/>
            </a:br>
            <a:r>
              <a:rPr lang="fa-IR" sz="2000" dirty="0"/>
              <a:t>• ارائه فرصت برای به دست آوردن مربیان</a:t>
            </a:r>
            <a:br>
              <a:rPr lang="fa-IR" sz="2000" dirty="0"/>
            </a:br>
            <a:r>
              <a:rPr lang="fa-IR" sz="2000" dirty="0"/>
              <a:t>• از </a:t>
            </a:r>
            <a:r>
              <a:rPr lang="en-GB" sz="2000" dirty="0"/>
              <a:t>INASP</a:t>
            </a:r>
            <a:r>
              <a:rPr lang="fa-IR" sz="2000" dirty="0"/>
              <a:t>. (شبکه بین المللی</a:t>
            </a:r>
            <a:br>
              <a:rPr lang="fa-IR" sz="2000" dirty="0"/>
            </a:br>
            <a:r>
              <a:rPr lang="fa-IR" sz="2000" dirty="0"/>
              <a:t>دسترسی به انتشارات علمی)</a:t>
            </a:r>
            <a:endParaRPr lang="en-GB" sz="2000" dirty="0"/>
          </a:p>
        </p:txBody>
      </p:sp>
    </p:spTree>
    <p:extLst>
      <p:ext uri="{BB962C8B-B14F-4D97-AF65-F5344CB8AC3E}">
        <p14:creationId xmlns:p14="http://schemas.microsoft.com/office/powerpoint/2010/main" val="2363659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24</a:t>
            </a:fld>
            <a:endParaRPr lang="en-US"/>
          </a:p>
        </p:txBody>
      </p:sp>
      <p:sp>
        <p:nvSpPr>
          <p:cNvPr id="5" name="Rectangle 4"/>
          <p:cNvSpPr/>
          <p:nvPr/>
        </p:nvSpPr>
        <p:spPr>
          <a:xfrm>
            <a:off x="5334001" y="1144200"/>
            <a:ext cx="2837298" cy="461665"/>
          </a:xfrm>
          <a:prstGeom prst="rect">
            <a:avLst/>
          </a:prstGeom>
        </p:spPr>
        <p:txBody>
          <a:bodyPr wrap="square">
            <a:spAutoFit/>
          </a:bodyPr>
          <a:lstStyle/>
          <a:p>
            <a:pPr algn="r"/>
            <a:r>
              <a:rPr lang="fa-IR" sz="2400" b="1" dirty="0" smtClean="0"/>
              <a:t>برخی از منابع</a:t>
            </a:r>
            <a:r>
              <a:rPr lang="en-GB" sz="2400" b="1" dirty="0" smtClean="0"/>
              <a:t> </a:t>
            </a:r>
            <a:endParaRPr lang="en-GB" sz="2400" dirty="0"/>
          </a:p>
        </p:txBody>
      </p:sp>
      <p:sp>
        <p:nvSpPr>
          <p:cNvPr id="6" name="Rectangle 5"/>
          <p:cNvSpPr/>
          <p:nvPr/>
        </p:nvSpPr>
        <p:spPr>
          <a:xfrm>
            <a:off x="5703476" y="1129099"/>
            <a:ext cx="886781" cy="461665"/>
          </a:xfrm>
          <a:prstGeom prst="rect">
            <a:avLst/>
          </a:prstGeom>
        </p:spPr>
        <p:txBody>
          <a:bodyPr wrap="none">
            <a:spAutoFit/>
          </a:bodyPr>
          <a:lstStyle/>
          <a:p>
            <a:r>
              <a:rPr lang="fa-IR" sz="2400" b="1" dirty="0"/>
              <a:t>(ادامه)</a:t>
            </a:r>
            <a:endParaRPr lang="en-GB" sz="2400" dirty="0"/>
          </a:p>
        </p:txBody>
      </p:sp>
      <p:sp>
        <p:nvSpPr>
          <p:cNvPr id="7" name="Rectangle 6"/>
          <p:cNvSpPr/>
          <p:nvPr/>
        </p:nvSpPr>
        <p:spPr>
          <a:xfrm>
            <a:off x="1371600" y="1782128"/>
            <a:ext cx="6799699" cy="461665"/>
          </a:xfrm>
          <a:prstGeom prst="rect">
            <a:avLst/>
          </a:prstGeom>
        </p:spPr>
        <p:txBody>
          <a:bodyPr wrap="square">
            <a:spAutoFit/>
          </a:bodyPr>
          <a:lstStyle/>
          <a:p>
            <a:pPr algn="r"/>
            <a:r>
              <a:rPr lang="fa-IR" sz="2400" b="1" dirty="0" smtClean="0"/>
              <a:t>دانشمند </a:t>
            </a:r>
            <a:r>
              <a:rPr lang="fa-IR" sz="2400" b="1" dirty="0"/>
              <a:t>بودن : راهنمای  برای رفتار مسئولانه در پژوهش</a:t>
            </a:r>
            <a:endParaRPr lang="en-GB" sz="2400" dirty="0"/>
          </a:p>
        </p:txBody>
      </p:sp>
      <p:sp>
        <p:nvSpPr>
          <p:cNvPr id="8" name="Rectangle 7"/>
          <p:cNvSpPr/>
          <p:nvPr/>
        </p:nvSpPr>
        <p:spPr>
          <a:xfrm>
            <a:off x="981923" y="2444760"/>
            <a:ext cx="7189376" cy="3046988"/>
          </a:xfrm>
          <a:prstGeom prst="rect">
            <a:avLst/>
          </a:prstGeom>
        </p:spPr>
        <p:txBody>
          <a:bodyPr wrap="square">
            <a:spAutoFit/>
          </a:bodyPr>
          <a:lstStyle/>
          <a:p>
            <a:pPr algn="r"/>
            <a:r>
              <a:rPr lang="en-GB" sz="2400" dirty="0"/>
              <a:t>www.nap.edu </a:t>
            </a:r>
            <a:r>
              <a:rPr lang="fa-IR" sz="2400" dirty="0"/>
              <a:t>/ </a:t>
            </a:r>
            <a:r>
              <a:rPr lang="en-GB" sz="2400" dirty="0" err="1" smtClean="0"/>
              <a:t>catalog.php</a:t>
            </a:r>
            <a:r>
              <a:rPr lang="en-GB" sz="2400" dirty="0" smtClean="0"/>
              <a:t> </a:t>
            </a:r>
          </a:p>
          <a:p>
            <a:pPr algn="r"/>
            <a:r>
              <a:rPr lang="en-GB" sz="2400" dirty="0" smtClean="0"/>
              <a:t>12192 = </a:t>
            </a:r>
            <a:r>
              <a:rPr lang="en-GB" sz="2400" dirty="0" err="1" smtClean="0"/>
              <a:t>record_id</a:t>
            </a:r>
            <a:r>
              <a:rPr lang="en-GB" sz="2400" dirty="0" smtClean="0"/>
              <a:t>?</a:t>
            </a:r>
            <a:r>
              <a:rPr lang="fa-IR" sz="2400" dirty="0" smtClean="0"/>
              <a:t/>
            </a:r>
            <a:br>
              <a:rPr lang="fa-IR" sz="2400" dirty="0" smtClean="0"/>
            </a:br>
            <a:r>
              <a:rPr lang="en-GB" sz="2400" dirty="0" smtClean="0"/>
              <a:t>                                                                                   </a:t>
            </a:r>
            <a:r>
              <a:rPr lang="fa-IR" sz="2400" dirty="0" smtClean="0"/>
              <a:t/>
            </a:r>
            <a:br>
              <a:rPr lang="fa-IR" sz="2400" dirty="0" smtClean="0"/>
            </a:br>
            <a:r>
              <a:rPr lang="fa-IR" sz="2400" dirty="0" smtClean="0"/>
              <a:t>• </a:t>
            </a:r>
            <a:r>
              <a:rPr lang="fa-IR" sz="2400" dirty="0"/>
              <a:t>کتابی در مورد اصول اخلاقی </a:t>
            </a:r>
            <a:r>
              <a:rPr lang="fa-IR" sz="2400" dirty="0" smtClean="0"/>
              <a:t>درتحقیقات </a:t>
            </a:r>
            <a:r>
              <a:rPr lang="fa-IR" sz="2400" dirty="0"/>
              <a:t>و انتشارات</a:t>
            </a:r>
            <a:br>
              <a:rPr lang="fa-IR" sz="2400" dirty="0"/>
            </a:br>
            <a:r>
              <a:rPr lang="fa-IR" sz="2400" dirty="0"/>
              <a:t>• از  آکادمی ملی ایالات متحده</a:t>
            </a:r>
            <a:br>
              <a:rPr lang="fa-IR" sz="2400" dirty="0"/>
            </a:br>
            <a:r>
              <a:rPr lang="fa-IR" sz="2400" dirty="0" smtClean="0"/>
              <a:t>• </a:t>
            </a:r>
            <a:r>
              <a:rPr lang="fa-IR" sz="2400" dirty="0"/>
              <a:t>آنلاین در دسترس قرار دارد</a:t>
            </a:r>
            <a:br>
              <a:rPr lang="fa-IR" sz="2400" dirty="0"/>
            </a:br>
            <a:r>
              <a:rPr lang="fa-IR" sz="2400" dirty="0"/>
              <a:t>• به طور عمده برای محققان تازه وتازه وارد در نظر گرفته شده است</a:t>
            </a:r>
            <a:br>
              <a:rPr lang="fa-IR" sz="2400" dirty="0"/>
            </a:br>
            <a:r>
              <a:rPr lang="fa-IR" sz="2400" dirty="0" smtClean="0"/>
              <a:t>• </a:t>
            </a:r>
            <a:r>
              <a:rPr lang="fa-IR" sz="2400" dirty="0"/>
              <a:t>در وب سایت ویدیو هم هست</a:t>
            </a:r>
            <a:endParaRPr lang="en-GB" sz="2400" dirty="0"/>
          </a:p>
        </p:txBody>
      </p:sp>
    </p:spTree>
    <p:extLst>
      <p:ext uri="{BB962C8B-B14F-4D97-AF65-F5344CB8AC3E}">
        <p14:creationId xmlns:p14="http://schemas.microsoft.com/office/powerpoint/2010/main" val="2698834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25</a:t>
            </a:fld>
            <a:endParaRPr lang="en-US"/>
          </a:p>
        </p:txBody>
      </p:sp>
      <p:sp>
        <p:nvSpPr>
          <p:cNvPr id="5" name="Rectangle 4"/>
          <p:cNvSpPr/>
          <p:nvPr/>
        </p:nvSpPr>
        <p:spPr>
          <a:xfrm>
            <a:off x="5334001" y="1144200"/>
            <a:ext cx="2837298" cy="461665"/>
          </a:xfrm>
          <a:prstGeom prst="rect">
            <a:avLst/>
          </a:prstGeom>
        </p:spPr>
        <p:txBody>
          <a:bodyPr wrap="square">
            <a:spAutoFit/>
          </a:bodyPr>
          <a:lstStyle/>
          <a:p>
            <a:pPr algn="r"/>
            <a:r>
              <a:rPr lang="fa-IR" sz="2400" b="1" dirty="0" smtClean="0"/>
              <a:t>برخی از منابع</a:t>
            </a:r>
            <a:r>
              <a:rPr lang="en-GB" sz="2400" b="1" dirty="0" smtClean="0"/>
              <a:t> </a:t>
            </a:r>
            <a:endParaRPr lang="en-GB" sz="2400" dirty="0"/>
          </a:p>
        </p:txBody>
      </p:sp>
      <p:sp>
        <p:nvSpPr>
          <p:cNvPr id="6" name="Rectangle 5"/>
          <p:cNvSpPr/>
          <p:nvPr/>
        </p:nvSpPr>
        <p:spPr>
          <a:xfrm>
            <a:off x="5703476" y="1129099"/>
            <a:ext cx="886781" cy="461665"/>
          </a:xfrm>
          <a:prstGeom prst="rect">
            <a:avLst/>
          </a:prstGeom>
        </p:spPr>
        <p:txBody>
          <a:bodyPr wrap="none">
            <a:spAutoFit/>
          </a:bodyPr>
          <a:lstStyle/>
          <a:p>
            <a:r>
              <a:rPr lang="fa-IR" sz="2400" b="1" dirty="0"/>
              <a:t>(ادامه)</a:t>
            </a:r>
            <a:endParaRPr lang="en-GB" sz="2400" dirty="0"/>
          </a:p>
        </p:txBody>
      </p:sp>
      <p:sp>
        <p:nvSpPr>
          <p:cNvPr id="7" name="Rectangle 6"/>
          <p:cNvSpPr/>
          <p:nvPr/>
        </p:nvSpPr>
        <p:spPr>
          <a:xfrm>
            <a:off x="6208742" y="1868964"/>
            <a:ext cx="1943161" cy="461665"/>
          </a:xfrm>
          <a:prstGeom prst="rect">
            <a:avLst/>
          </a:prstGeom>
        </p:spPr>
        <p:txBody>
          <a:bodyPr wrap="none">
            <a:spAutoFit/>
          </a:bodyPr>
          <a:lstStyle/>
          <a:p>
            <a:r>
              <a:rPr lang="fa-IR" sz="2400" b="1" dirty="0"/>
              <a:t>دختر دستور زبان</a:t>
            </a:r>
            <a:endParaRPr lang="en-GB" sz="2400" dirty="0"/>
          </a:p>
        </p:txBody>
      </p:sp>
      <p:sp>
        <p:nvSpPr>
          <p:cNvPr id="8" name="Rectangle 7"/>
          <p:cNvSpPr/>
          <p:nvPr/>
        </p:nvSpPr>
        <p:spPr>
          <a:xfrm>
            <a:off x="3786706" y="2301796"/>
            <a:ext cx="4401590" cy="461665"/>
          </a:xfrm>
          <a:prstGeom prst="rect">
            <a:avLst/>
          </a:prstGeom>
        </p:spPr>
        <p:txBody>
          <a:bodyPr wrap="none">
            <a:spAutoFit/>
          </a:bodyPr>
          <a:lstStyle/>
          <a:p>
            <a:r>
              <a:rPr lang="en-GB" b="1" dirty="0"/>
              <a:t>(</a:t>
            </a:r>
            <a:r>
              <a:rPr lang="en-GB" sz="2400" b="1" dirty="0" smtClean="0"/>
              <a:t>grammar.quickanddirtytips.com</a:t>
            </a:r>
            <a:r>
              <a:rPr lang="en-GB" dirty="0" smtClean="0"/>
              <a:t>)</a:t>
            </a:r>
            <a:endParaRPr lang="en-GB" dirty="0"/>
          </a:p>
        </p:txBody>
      </p:sp>
      <p:sp>
        <p:nvSpPr>
          <p:cNvPr id="9" name="Rectangle 8"/>
          <p:cNvSpPr/>
          <p:nvPr/>
        </p:nvSpPr>
        <p:spPr>
          <a:xfrm>
            <a:off x="2417177" y="2875001"/>
            <a:ext cx="5833648" cy="461665"/>
          </a:xfrm>
          <a:prstGeom prst="rect">
            <a:avLst/>
          </a:prstGeom>
        </p:spPr>
        <p:txBody>
          <a:bodyPr wrap="none">
            <a:spAutoFit/>
          </a:bodyPr>
          <a:lstStyle/>
          <a:p>
            <a:r>
              <a:rPr lang="fa-IR" sz="2400" b="1" dirty="0"/>
              <a:t>دستورالعمل ها  به نویسندگان در علوم بهداشت و درمان</a:t>
            </a:r>
            <a:endParaRPr lang="en-GB" sz="2400" dirty="0"/>
          </a:p>
        </p:txBody>
      </p:sp>
      <p:sp>
        <p:nvSpPr>
          <p:cNvPr id="10" name="Rectangle 9"/>
          <p:cNvSpPr/>
          <p:nvPr/>
        </p:nvSpPr>
        <p:spPr>
          <a:xfrm>
            <a:off x="5296378" y="3488035"/>
            <a:ext cx="2794611" cy="1200329"/>
          </a:xfrm>
          <a:prstGeom prst="rect">
            <a:avLst/>
          </a:prstGeom>
        </p:spPr>
        <p:txBody>
          <a:bodyPr wrap="none">
            <a:spAutoFit/>
          </a:bodyPr>
          <a:lstStyle/>
          <a:p>
            <a:pPr algn="r"/>
            <a:r>
              <a:rPr lang="fa-IR" b="1" dirty="0"/>
              <a:t>جستجو </a:t>
            </a:r>
            <a:r>
              <a:rPr lang="fa-IR" sz="2400" b="1" dirty="0" smtClean="0"/>
              <a:t>دردیکشنری</a:t>
            </a:r>
            <a:r>
              <a:rPr lang="fa-IR" b="1" dirty="0" smtClean="0"/>
              <a:t> </a:t>
            </a:r>
            <a:endParaRPr lang="en-GB" b="1" dirty="0" smtClean="0"/>
          </a:p>
          <a:p>
            <a:pPr algn="r"/>
            <a:r>
              <a:rPr lang="en-GB" sz="2400" b="1" dirty="0" err="1" smtClean="0"/>
              <a:t>OneLook</a:t>
            </a:r>
            <a:endParaRPr lang="en-GB" sz="2400" b="1" dirty="0"/>
          </a:p>
          <a:p>
            <a:pPr algn="r"/>
            <a:r>
              <a:rPr lang="en-GB" sz="2400" b="1" dirty="0" smtClean="0"/>
              <a:t>(www.onelook.com)</a:t>
            </a:r>
            <a:endParaRPr lang="en-GB" sz="2400" dirty="0"/>
          </a:p>
        </p:txBody>
      </p:sp>
      <p:sp>
        <p:nvSpPr>
          <p:cNvPr id="11" name="Rectangle 10"/>
          <p:cNvSpPr/>
          <p:nvPr/>
        </p:nvSpPr>
        <p:spPr>
          <a:xfrm>
            <a:off x="3518989" y="4732298"/>
            <a:ext cx="4572000" cy="830997"/>
          </a:xfrm>
          <a:prstGeom prst="rect">
            <a:avLst/>
          </a:prstGeom>
        </p:spPr>
        <p:txBody>
          <a:bodyPr>
            <a:spAutoFit/>
          </a:bodyPr>
          <a:lstStyle/>
          <a:p>
            <a:pPr algn="r"/>
            <a:r>
              <a:rPr lang="en-GB" sz="2400" b="1" dirty="0"/>
              <a:t>UsingEnglish.com</a:t>
            </a:r>
            <a:endParaRPr lang="en-GB" sz="2400" dirty="0"/>
          </a:p>
          <a:p>
            <a:pPr algn="r" rtl="1" fontAlgn="t"/>
            <a:r>
              <a:rPr lang="en-GB" sz="2400" dirty="0"/>
              <a:t>(</a:t>
            </a:r>
            <a:r>
              <a:rPr lang="en-GB" sz="2400" u="sng" dirty="0">
                <a:hlinkClick r:id="rId2"/>
              </a:rPr>
              <a:t>www.usingenglish.com</a:t>
            </a:r>
            <a:r>
              <a:rPr lang="en-GB" sz="2400" dirty="0"/>
              <a:t>)</a:t>
            </a:r>
          </a:p>
        </p:txBody>
      </p:sp>
      <p:sp>
        <p:nvSpPr>
          <p:cNvPr id="12" name="Rectangle 11"/>
          <p:cNvSpPr/>
          <p:nvPr/>
        </p:nvSpPr>
        <p:spPr>
          <a:xfrm>
            <a:off x="5472714" y="5654933"/>
            <a:ext cx="2529860" cy="461665"/>
          </a:xfrm>
          <a:prstGeom prst="rect">
            <a:avLst/>
          </a:prstGeom>
        </p:spPr>
        <p:txBody>
          <a:bodyPr wrap="none">
            <a:spAutoFit/>
          </a:bodyPr>
          <a:lstStyle/>
          <a:p>
            <a:r>
              <a:rPr lang="fa-IR" sz="2400" b="1" dirty="0"/>
              <a:t>طراحی پوستر کنفرانس</a:t>
            </a:r>
            <a:endParaRPr lang="en-GB" sz="2400" dirty="0"/>
          </a:p>
        </p:txBody>
      </p:sp>
    </p:spTree>
    <p:extLst>
      <p:ext uri="{BB962C8B-B14F-4D97-AF65-F5344CB8AC3E}">
        <p14:creationId xmlns:p14="http://schemas.microsoft.com/office/powerpoint/2010/main" val="1110293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26</a:t>
            </a:fld>
            <a:endParaRPr lang="en-US"/>
          </a:p>
        </p:txBody>
      </p:sp>
      <p:sp>
        <p:nvSpPr>
          <p:cNvPr id="5" name="Rectangle 4"/>
          <p:cNvSpPr/>
          <p:nvPr/>
        </p:nvSpPr>
        <p:spPr>
          <a:xfrm>
            <a:off x="3946623" y="2126734"/>
            <a:ext cx="1106393" cy="523220"/>
          </a:xfrm>
          <a:prstGeom prst="rect">
            <a:avLst/>
          </a:prstGeom>
        </p:spPr>
        <p:txBody>
          <a:bodyPr wrap="none">
            <a:spAutoFit/>
          </a:bodyPr>
          <a:lstStyle/>
          <a:p>
            <a:r>
              <a:rPr lang="fa-IR" sz="2800" b="1" dirty="0"/>
              <a:t>پرسش؟</a:t>
            </a:r>
            <a:endParaRPr lang="en-GB" sz="2800" b="1" dirty="0"/>
          </a:p>
        </p:txBody>
      </p:sp>
      <p:sp>
        <p:nvSpPr>
          <p:cNvPr id="6" name="Rectangle 5"/>
          <p:cNvSpPr/>
          <p:nvPr/>
        </p:nvSpPr>
        <p:spPr>
          <a:xfrm>
            <a:off x="2149656" y="3643124"/>
            <a:ext cx="4700326" cy="523220"/>
          </a:xfrm>
          <a:prstGeom prst="rect">
            <a:avLst/>
          </a:prstGeom>
        </p:spPr>
        <p:txBody>
          <a:bodyPr wrap="none">
            <a:spAutoFit/>
          </a:bodyPr>
          <a:lstStyle/>
          <a:p>
            <a:r>
              <a:rPr lang="fa-IR" sz="2800" b="1" dirty="0"/>
              <a:t>با آرزوی موفقیت های زیاد برای شما!</a:t>
            </a:r>
            <a:endParaRPr lang="en-GB" sz="2800" dirty="0"/>
          </a:p>
        </p:txBody>
      </p:sp>
    </p:spTree>
    <p:extLst>
      <p:ext uri="{BB962C8B-B14F-4D97-AF65-F5344CB8AC3E}">
        <p14:creationId xmlns:p14="http://schemas.microsoft.com/office/powerpoint/2010/main" val="2413835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ED550DC9-6AB9-D448-9668-424CC2F97943}" type="datetime1">
              <a:rPr lang="en-GB" smtClean="0"/>
              <a:t>08/02/2014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27</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3</a:t>
            </a:fld>
            <a:endParaRPr lang="en-US"/>
          </a:p>
        </p:txBody>
      </p:sp>
      <p:sp>
        <p:nvSpPr>
          <p:cNvPr id="6" name="Rectangle 5"/>
          <p:cNvSpPr/>
          <p:nvPr/>
        </p:nvSpPr>
        <p:spPr>
          <a:xfrm>
            <a:off x="254000" y="2453839"/>
            <a:ext cx="8013700" cy="2308324"/>
          </a:xfrm>
          <a:prstGeom prst="rect">
            <a:avLst/>
          </a:prstGeom>
        </p:spPr>
        <p:txBody>
          <a:bodyPr wrap="square">
            <a:spAutoFit/>
          </a:bodyPr>
          <a:lstStyle/>
          <a:p>
            <a:pPr algn="r" rtl="1"/>
            <a:r>
              <a:rPr lang="en-GB" sz="2400" dirty="0" smtClean="0"/>
              <a:t> - </a:t>
            </a:r>
            <a:r>
              <a:rPr lang="fa-IR" sz="2400" dirty="0" smtClean="0"/>
              <a:t>خواندگان </a:t>
            </a:r>
            <a:r>
              <a:rPr lang="fa-IR" sz="2400" dirty="0"/>
              <a:t>شما بایست احساس کنند که مطلب واضح، مهم، و جالب </a:t>
            </a:r>
            <a:r>
              <a:rPr lang="fa-IR" sz="2400" dirty="0" smtClean="0"/>
              <a:t>است</a:t>
            </a:r>
            <a:r>
              <a:rPr lang="en-GB" sz="2400" dirty="0" smtClean="0"/>
              <a:t> </a:t>
            </a:r>
          </a:p>
          <a:p>
            <a:pPr algn="r" rtl="1"/>
            <a:r>
              <a:rPr lang="fa-IR" sz="2400" dirty="0" smtClean="0"/>
              <a:t>آنها لازم نیست احساس کنند که شما واژه های زیادی میدانید و موضوع</a:t>
            </a:r>
            <a:endParaRPr lang="en-GB" sz="2400" dirty="0" smtClean="0"/>
          </a:p>
          <a:p>
            <a:pPr algn="r"/>
            <a:r>
              <a:rPr lang="fa-IR" sz="2400" dirty="0" smtClean="0"/>
              <a:t>اصلی </a:t>
            </a:r>
            <a:r>
              <a:rPr lang="fa-IR" sz="2400" dirty="0"/>
              <a:t>گیج کننده است</a:t>
            </a:r>
            <a:endParaRPr lang="en-GB" sz="2400" dirty="0"/>
          </a:p>
          <a:p>
            <a:pPr algn="r"/>
            <a:r>
              <a:rPr lang="fa-IR" sz="2400" dirty="0"/>
              <a:t>نوشته خوب  عمدتا  "نوشته نامرئی" است  </a:t>
            </a:r>
            <a:r>
              <a:rPr lang="en-GB" sz="2400" dirty="0"/>
              <a:t> -</a:t>
            </a:r>
          </a:p>
          <a:p>
            <a:pPr algn="r"/>
            <a:r>
              <a:rPr lang="fa-IR" sz="2400" dirty="0"/>
              <a:t>به یاد داشته باشید: بسیاری از خوانندگان نسبتا کمی انگلیسی می دانند </a:t>
            </a:r>
            <a:r>
              <a:rPr lang="en-GB" sz="2400" dirty="0"/>
              <a:t> -</a:t>
            </a:r>
          </a:p>
          <a:p>
            <a:pPr algn="r"/>
            <a:r>
              <a:rPr lang="fa-IR" sz="2400" dirty="0"/>
              <a:t>و بسیاری از آنها سرشان شلوغ است</a:t>
            </a:r>
            <a:endParaRPr lang="en-GB" sz="2400" dirty="0"/>
          </a:p>
        </p:txBody>
      </p:sp>
      <p:sp>
        <p:nvSpPr>
          <p:cNvPr id="7" name="Rectangle 6"/>
          <p:cNvSpPr/>
          <p:nvPr/>
        </p:nvSpPr>
        <p:spPr>
          <a:xfrm>
            <a:off x="745972" y="1562845"/>
            <a:ext cx="7521728" cy="523220"/>
          </a:xfrm>
          <a:prstGeom prst="rect">
            <a:avLst/>
          </a:prstGeom>
        </p:spPr>
        <p:txBody>
          <a:bodyPr wrap="square">
            <a:spAutoFit/>
          </a:bodyPr>
          <a:lstStyle/>
          <a:p>
            <a:pPr algn="r" rtl="1"/>
            <a:r>
              <a:rPr lang="fa-IR" sz="2800" b="1" dirty="0"/>
              <a:t>1 </a:t>
            </a:r>
            <a:r>
              <a:rPr lang="en-GB" sz="2800" b="1" dirty="0" smtClean="0"/>
              <a:t>.</a:t>
            </a:r>
            <a:r>
              <a:rPr lang="fa-IR" sz="2800" b="1" dirty="0" smtClean="0"/>
              <a:t>برای </a:t>
            </a:r>
            <a:r>
              <a:rPr lang="fa-IR" sz="2800" b="1" dirty="0"/>
              <a:t>مفهوم رسانی بنویسید نه برای تحت تاثیر قرار دادن</a:t>
            </a:r>
            <a:endParaRPr lang="en-GB" sz="2800" dirty="0"/>
          </a:p>
        </p:txBody>
      </p:sp>
    </p:spTree>
    <p:extLst>
      <p:ext uri="{BB962C8B-B14F-4D97-AF65-F5344CB8AC3E}">
        <p14:creationId xmlns:p14="http://schemas.microsoft.com/office/powerpoint/2010/main" val="111848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4</a:t>
            </a:fld>
            <a:endParaRPr lang="en-US"/>
          </a:p>
        </p:txBody>
      </p:sp>
      <p:sp>
        <p:nvSpPr>
          <p:cNvPr id="5" name="Rectangle 4"/>
          <p:cNvSpPr/>
          <p:nvPr/>
        </p:nvSpPr>
        <p:spPr>
          <a:xfrm>
            <a:off x="1206500" y="1968287"/>
            <a:ext cx="6796074" cy="954107"/>
          </a:xfrm>
          <a:prstGeom prst="rect">
            <a:avLst/>
          </a:prstGeom>
        </p:spPr>
        <p:txBody>
          <a:bodyPr wrap="square">
            <a:spAutoFit/>
          </a:bodyPr>
          <a:lstStyle/>
          <a:p>
            <a:pPr lvl="0" algn="r" rtl="1"/>
            <a:r>
              <a:rPr lang="fa-IR" sz="2800" b="1" dirty="0"/>
              <a:t>2 </a:t>
            </a:r>
            <a:r>
              <a:rPr lang="en-GB" sz="2800" b="1" dirty="0" smtClean="0"/>
              <a:t>.</a:t>
            </a:r>
            <a:r>
              <a:rPr lang="fa-IR" sz="2800" b="1" dirty="0" smtClean="0"/>
              <a:t>از </a:t>
            </a:r>
            <a:r>
              <a:rPr lang="fa-IR" sz="2800" b="1" dirty="0"/>
              <a:t>همان آغاز طراحی کردن پروژه تان انتشار را </a:t>
            </a:r>
            <a:r>
              <a:rPr lang="fa-IR" sz="2800" b="1" dirty="0" smtClean="0"/>
              <a:t>مد</a:t>
            </a:r>
            <a:endParaRPr lang="en-GB" sz="2800" b="1" dirty="0" smtClean="0"/>
          </a:p>
          <a:p>
            <a:pPr lvl="0" algn="r" rtl="1"/>
            <a:r>
              <a:rPr lang="en-GB" sz="2800" b="1" dirty="0"/>
              <a:t> </a:t>
            </a:r>
            <a:r>
              <a:rPr lang="en-GB" sz="2800" b="1" dirty="0" smtClean="0"/>
              <a:t> </a:t>
            </a:r>
            <a:r>
              <a:rPr lang="fa-IR" sz="2800" b="1" dirty="0" smtClean="0"/>
              <a:t> </a:t>
            </a:r>
            <a:r>
              <a:rPr lang="en-GB" sz="2800" b="1" dirty="0" smtClean="0"/>
              <a:t>  </a:t>
            </a:r>
            <a:r>
              <a:rPr lang="fa-IR" sz="2800" b="1" dirty="0" smtClean="0"/>
              <a:t>نظر </a:t>
            </a:r>
            <a:r>
              <a:rPr lang="fa-IR" sz="2800" b="1" dirty="0"/>
              <a:t>داشته باشید</a:t>
            </a:r>
            <a:endParaRPr lang="en-GB" sz="2800" dirty="0"/>
          </a:p>
        </p:txBody>
      </p:sp>
      <p:sp>
        <p:nvSpPr>
          <p:cNvPr id="6" name="Rectangle 5"/>
          <p:cNvSpPr/>
          <p:nvPr/>
        </p:nvSpPr>
        <p:spPr>
          <a:xfrm>
            <a:off x="153974" y="3096736"/>
            <a:ext cx="7848600" cy="1200329"/>
          </a:xfrm>
          <a:prstGeom prst="rect">
            <a:avLst/>
          </a:prstGeom>
        </p:spPr>
        <p:txBody>
          <a:bodyPr wrap="square">
            <a:spAutoFit/>
          </a:bodyPr>
          <a:lstStyle/>
          <a:p>
            <a:pPr algn="r"/>
            <a:r>
              <a:rPr lang="fa-IR" sz="2400" dirty="0"/>
              <a:t>ـ آیا پژوهش با دقت طراحی شده؟</a:t>
            </a:r>
            <a:endParaRPr lang="en-GB" sz="2400" dirty="0"/>
          </a:p>
          <a:p>
            <a:pPr algn="r"/>
            <a:r>
              <a:rPr lang="fa-IR" sz="2400" dirty="0"/>
              <a:t>ـ آنالیز آماری را، اگر آنالیزی در میان است، برنامه ریزی کرده اید؟</a:t>
            </a:r>
            <a:endParaRPr lang="en-GB" sz="2400" dirty="0"/>
          </a:p>
          <a:p>
            <a:pPr algn="r"/>
            <a:r>
              <a:rPr lang="fa-IR" sz="2400" dirty="0"/>
              <a:t>ـ آیا شما همه اطلاعات لازمه برای نوشتن یک ورقه قابل نشر را دارید؟</a:t>
            </a:r>
            <a:endParaRPr lang="en-GB" sz="2400" dirty="0"/>
          </a:p>
        </p:txBody>
      </p:sp>
    </p:spTree>
    <p:extLst>
      <p:ext uri="{BB962C8B-B14F-4D97-AF65-F5344CB8AC3E}">
        <p14:creationId xmlns:p14="http://schemas.microsoft.com/office/powerpoint/2010/main" val="44630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5</a:t>
            </a:fld>
            <a:endParaRPr lang="en-US"/>
          </a:p>
        </p:txBody>
      </p:sp>
      <p:sp>
        <p:nvSpPr>
          <p:cNvPr id="5" name="Rectangle 4"/>
          <p:cNvSpPr/>
          <p:nvPr/>
        </p:nvSpPr>
        <p:spPr>
          <a:xfrm>
            <a:off x="3192894" y="1895733"/>
            <a:ext cx="3797835" cy="523220"/>
          </a:xfrm>
          <a:prstGeom prst="rect">
            <a:avLst/>
          </a:prstGeom>
        </p:spPr>
        <p:txBody>
          <a:bodyPr wrap="none">
            <a:spAutoFit/>
          </a:bodyPr>
          <a:lstStyle/>
          <a:p>
            <a:pPr rtl="1"/>
            <a:r>
              <a:rPr lang="fa-IR" sz="2800" b="1" dirty="0"/>
              <a:t>3. ارزش های اخلاقی را بدانید</a:t>
            </a:r>
            <a:endParaRPr lang="en-GB" sz="2800" dirty="0"/>
          </a:p>
        </p:txBody>
      </p:sp>
      <p:sp>
        <p:nvSpPr>
          <p:cNvPr id="6" name="Rectangle 5"/>
          <p:cNvSpPr/>
          <p:nvPr/>
        </p:nvSpPr>
        <p:spPr>
          <a:xfrm>
            <a:off x="1809129" y="2534940"/>
            <a:ext cx="5181600" cy="2308324"/>
          </a:xfrm>
          <a:prstGeom prst="rect">
            <a:avLst/>
          </a:prstGeom>
        </p:spPr>
        <p:txBody>
          <a:bodyPr wrap="square">
            <a:spAutoFit/>
          </a:bodyPr>
          <a:lstStyle/>
          <a:p>
            <a:pPr algn="r"/>
            <a:r>
              <a:rPr lang="fa-IR" sz="2400" dirty="0"/>
              <a:t>ـ صحت</a:t>
            </a:r>
            <a:endParaRPr lang="en-GB" sz="2400" dirty="0"/>
          </a:p>
          <a:p>
            <a:pPr algn="r"/>
            <a:r>
              <a:rPr lang="fa-IR" sz="2400" dirty="0"/>
              <a:t>ـ دقت</a:t>
            </a:r>
            <a:endParaRPr lang="en-GB" sz="2400" dirty="0"/>
          </a:p>
          <a:p>
            <a:pPr algn="r"/>
            <a:r>
              <a:rPr lang="fa-IR" sz="2400" dirty="0"/>
              <a:t>ـ اصالت</a:t>
            </a:r>
            <a:endParaRPr lang="en-GB" sz="2400" dirty="0"/>
          </a:p>
          <a:p>
            <a:pPr algn="r"/>
            <a:r>
              <a:rPr lang="fa-IR" sz="2400" dirty="0"/>
              <a:t>ـ اعتبار</a:t>
            </a:r>
            <a:endParaRPr lang="en-GB" sz="2400" dirty="0"/>
          </a:p>
          <a:p>
            <a:pPr algn="r"/>
            <a:r>
              <a:rPr lang="fa-IR" sz="2400" dirty="0"/>
              <a:t>ـ ارزش اخلاقی در درمان  اتسان ها و جاتوران</a:t>
            </a:r>
            <a:endParaRPr lang="en-GB" sz="2400" dirty="0"/>
          </a:p>
          <a:p>
            <a:pPr algn="r"/>
            <a:r>
              <a:rPr lang="fa-IR" sz="2400" dirty="0"/>
              <a:t>ـ آشکاری اختلاف در منافع</a:t>
            </a:r>
            <a:endParaRPr lang="en-GB" sz="2400" dirty="0"/>
          </a:p>
        </p:txBody>
      </p:sp>
    </p:spTree>
    <p:extLst>
      <p:ext uri="{BB962C8B-B14F-4D97-AF65-F5344CB8AC3E}">
        <p14:creationId xmlns:p14="http://schemas.microsoft.com/office/powerpoint/2010/main" val="964625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6</a:t>
            </a:fld>
            <a:endParaRPr lang="en-US"/>
          </a:p>
        </p:txBody>
      </p:sp>
      <p:sp>
        <p:nvSpPr>
          <p:cNvPr id="5" name="Rectangle 4"/>
          <p:cNvSpPr/>
          <p:nvPr/>
        </p:nvSpPr>
        <p:spPr>
          <a:xfrm>
            <a:off x="2056657" y="1865243"/>
            <a:ext cx="5296643" cy="523220"/>
          </a:xfrm>
          <a:prstGeom prst="rect">
            <a:avLst/>
          </a:prstGeom>
        </p:spPr>
        <p:txBody>
          <a:bodyPr wrap="none">
            <a:spAutoFit/>
          </a:bodyPr>
          <a:lstStyle/>
          <a:p>
            <a:pPr rtl="1"/>
            <a:r>
              <a:rPr lang="fa-IR" sz="2800" b="1" dirty="0" smtClean="0"/>
              <a:t>4</a:t>
            </a:r>
            <a:r>
              <a:rPr lang="en-GB" sz="2800" b="1" dirty="0" smtClean="0"/>
              <a:t>. </a:t>
            </a:r>
            <a:r>
              <a:rPr lang="fa-IR" sz="2800" b="1" dirty="0" smtClean="0"/>
              <a:t>ازامکانات  </a:t>
            </a:r>
            <a:r>
              <a:rPr lang="fa-IR" sz="2800" b="1" dirty="0"/>
              <a:t>کتابخانه کمال استفاده را کتید</a:t>
            </a:r>
            <a:endParaRPr lang="en-GB" sz="2800" dirty="0"/>
          </a:p>
        </p:txBody>
      </p:sp>
      <p:sp>
        <p:nvSpPr>
          <p:cNvPr id="6" name="Rectangle 5"/>
          <p:cNvSpPr/>
          <p:nvPr/>
        </p:nvSpPr>
        <p:spPr>
          <a:xfrm>
            <a:off x="1257300" y="2638336"/>
            <a:ext cx="6096000" cy="1569660"/>
          </a:xfrm>
          <a:prstGeom prst="rect">
            <a:avLst/>
          </a:prstGeom>
        </p:spPr>
        <p:txBody>
          <a:bodyPr wrap="square">
            <a:spAutoFit/>
          </a:bodyPr>
          <a:lstStyle/>
          <a:p>
            <a:pPr algn="r"/>
            <a:r>
              <a:rPr lang="fa-IR" sz="2400" dirty="0"/>
              <a:t>ـ مهم از جهت داتش زمینه ای</a:t>
            </a:r>
            <a:endParaRPr lang="en-GB" sz="2400" dirty="0"/>
          </a:p>
          <a:p>
            <a:pPr algn="r"/>
            <a:r>
              <a:rPr lang="fa-IR" sz="2400" dirty="0"/>
              <a:t>ـ مهم از جهت محتوا متن</a:t>
            </a:r>
            <a:endParaRPr lang="en-GB" sz="2400" dirty="0"/>
          </a:p>
          <a:p>
            <a:pPr algn="r"/>
            <a:r>
              <a:rPr lang="fa-IR" sz="2400" dirty="0"/>
              <a:t>ـ مقاله های آزاداته در دسترس وسایر مقالات را بگنجانید</a:t>
            </a:r>
            <a:endParaRPr lang="en-GB" sz="2400" dirty="0"/>
          </a:p>
          <a:p>
            <a:pPr algn="r"/>
            <a:r>
              <a:rPr lang="fa-IR" sz="2400" dirty="0"/>
              <a:t>ـ کتابدار ها ، یکی از امکانات</a:t>
            </a:r>
            <a:endParaRPr lang="en-GB" sz="2400" dirty="0"/>
          </a:p>
        </p:txBody>
      </p:sp>
    </p:spTree>
    <p:extLst>
      <p:ext uri="{BB962C8B-B14F-4D97-AF65-F5344CB8AC3E}">
        <p14:creationId xmlns:p14="http://schemas.microsoft.com/office/powerpoint/2010/main" val="242119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7</a:t>
            </a:fld>
            <a:endParaRPr lang="en-US"/>
          </a:p>
        </p:txBody>
      </p:sp>
      <p:sp>
        <p:nvSpPr>
          <p:cNvPr id="5" name="Rectangle 4"/>
          <p:cNvSpPr/>
          <p:nvPr/>
        </p:nvSpPr>
        <p:spPr>
          <a:xfrm>
            <a:off x="1901351" y="1542534"/>
            <a:ext cx="5646097" cy="523220"/>
          </a:xfrm>
          <a:prstGeom prst="rect">
            <a:avLst/>
          </a:prstGeom>
        </p:spPr>
        <p:txBody>
          <a:bodyPr wrap="none">
            <a:spAutoFit/>
          </a:bodyPr>
          <a:lstStyle/>
          <a:p>
            <a:pPr rtl="1"/>
            <a:r>
              <a:rPr lang="fa-IR" sz="2800" b="1" dirty="0" smtClean="0"/>
              <a:t>5.</a:t>
            </a:r>
            <a:r>
              <a:rPr lang="en-GB" sz="2800" b="1" dirty="0" smtClean="0"/>
              <a:t> </a:t>
            </a:r>
            <a:r>
              <a:rPr lang="fa-IR" sz="2800" b="1" dirty="0" smtClean="0"/>
              <a:t>تصمیمات </a:t>
            </a:r>
            <a:r>
              <a:rPr lang="fa-IR" sz="2800" b="1" dirty="0"/>
              <a:t>کلیدی را در ابتدا و زودتر بگیرید</a:t>
            </a:r>
            <a:endParaRPr lang="en-GB" sz="2800" dirty="0"/>
          </a:p>
        </p:txBody>
      </p:sp>
      <p:sp>
        <p:nvSpPr>
          <p:cNvPr id="6" name="Rectangle 5"/>
          <p:cNvSpPr/>
          <p:nvPr/>
        </p:nvSpPr>
        <p:spPr>
          <a:xfrm>
            <a:off x="2819399" y="2229029"/>
            <a:ext cx="4572000" cy="1200329"/>
          </a:xfrm>
          <a:prstGeom prst="rect">
            <a:avLst/>
          </a:prstGeom>
        </p:spPr>
        <p:txBody>
          <a:bodyPr>
            <a:spAutoFit/>
          </a:bodyPr>
          <a:lstStyle/>
          <a:p>
            <a:pPr algn="r"/>
            <a:r>
              <a:rPr lang="fa-IR" sz="2400" b="1" dirty="0"/>
              <a:t>ـ</a:t>
            </a:r>
            <a:r>
              <a:rPr lang="fa-IR" sz="2400" dirty="0"/>
              <a:t> لیست موئلف ها</a:t>
            </a:r>
            <a:endParaRPr lang="en-GB" sz="2400" dirty="0"/>
          </a:p>
          <a:p>
            <a:pPr algn="r"/>
            <a:r>
              <a:rPr lang="fa-IR" sz="2400" dirty="0"/>
              <a:t>ـ مجله</a:t>
            </a:r>
            <a:endParaRPr lang="en-GB" sz="2400" dirty="0"/>
          </a:p>
          <a:p>
            <a:pPr algn="r"/>
            <a:r>
              <a:rPr lang="fa-IR" sz="2400" dirty="0"/>
              <a:t>ـ و غیره</a:t>
            </a:r>
            <a:endParaRPr lang="en-GB" sz="2400" dirty="0"/>
          </a:p>
        </p:txBody>
      </p:sp>
    </p:spTree>
    <p:extLst>
      <p:ext uri="{BB962C8B-B14F-4D97-AF65-F5344CB8AC3E}">
        <p14:creationId xmlns:p14="http://schemas.microsoft.com/office/powerpoint/2010/main" val="391734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8</a:t>
            </a:fld>
            <a:endParaRPr lang="en-US"/>
          </a:p>
        </p:txBody>
      </p:sp>
      <p:sp>
        <p:nvSpPr>
          <p:cNvPr id="5" name="Rectangle 4"/>
          <p:cNvSpPr/>
          <p:nvPr/>
        </p:nvSpPr>
        <p:spPr>
          <a:xfrm>
            <a:off x="842708" y="1679377"/>
            <a:ext cx="7068820" cy="954107"/>
          </a:xfrm>
          <a:prstGeom prst="rect">
            <a:avLst/>
          </a:prstGeom>
        </p:spPr>
        <p:txBody>
          <a:bodyPr wrap="square">
            <a:spAutoFit/>
          </a:bodyPr>
          <a:lstStyle/>
          <a:p>
            <a:pPr algn="r" rtl="1"/>
            <a:r>
              <a:rPr lang="fa-IR" sz="2800" b="1" dirty="0" smtClean="0"/>
              <a:t>6. </a:t>
            </a:r>
            <a:r>
              <a:rPr lang="fa-IR" sz="2800" b="1" dirty="0"/>
              <a:t>از دستور عملهای موجود برای موئلف در </a:t>
            </a:r>
            <a:r>
              <a:rPr lang="fa-IR" sz="2800" b="1" dirty="0" smtClean="0"/>
              <a:t>مجله</a:t>
            </a:r>
            <a:endParaRPr lang="en-GB" sz="2800" b="1" dirty="0" smtClean="0"/>
          </a:p>
          <a:p>
            <a:pPr algn="r" rtl="1"/>
            <a:r>
              <a:rPr lang="en-GB" sz="2800" b="1" dirty="0" smtClean="0"/>
              <a:t>    </a:t>
            </a:r>
            <a:r>
              <a:rPr lang="fa-IR" sz="2800" b="1" dirty="0" smtClean="0"/>
              <a:t> مورد</a:t>
            </a:r>
            <a:r>
              <a:rPr lang="en-GB" sz="2800" b="1" dirty="0" smtClean="0"/>
              <a:t>  </a:t>
            </a:r>
            <a:r>
              <a:rPr lang="fa-IR" sz="2800" b="1" dirty="0" smtClean="0"/>
              <a:t>نظر پیروی کنید</a:t>
            </a:r>
            <a:endParaRPr lang="en-GB" sz="2800" dirty="0"/>
          </a:p>
        </p:txBody>
      </p:sp>
      <p:sp>
        <p:nvSpPr>
          <p:cNvPr id="6" name="Rectangle 5"/>
          <p:cNvSpPr/>
          <p:nvPr/>
        </p:nvSpPr>
        <p:spPr>
          <a:xfrm>
            <a:off x="1024800" y="2930436"/>
            <a:ext cx="6886728" cy="1200329"/>
          </a:xfrm>
          <a:prstGeom prst="rect">
            <a:avLst/>
          </a:prstGeom>
        </p:spPr>
        <p:txBody>
          <a:bodyPr wrap="square">
            <a:spAutoFit/>
          </a:bodyPr>
          <a:lstStyle/>
          <a:p>
            <a:pPr algn="r" rtl="1"/>
            <a:r>
              <a:rPr lang="fa-IR" sz="2400" dirty="0"/>
              <a:t>- تعجب انگیز است که این پند معمولا نادیده گرفته می شود</a:t>
            </a:r>
            <a:endParaRPr lang="en-GB" sz="2400" dirty="0"/>
          </a:p>
          <a:p>
            <a:pPr algn="r"/>
            <a:r>
              <a:rPr lang="fa-IR" sz="2400" dirty="0"/>
              <a:t>- بی اندازه مهم</a:t>
            </a:r>
            <a:endParaRPr lang="en-GB" sz="2400" dirty="0"/>
          </a:p>
          <a:p>
            <a:pPr algn="r"/>
            <a:r>
              <a:rPr lang="fa-IR" sz="2400" dirty="0"/>
              <a:t>-اکثر مجله ها دستور عمل هایشان را در وب سایت هایشان میگذارند</a:t>
            </a:r>
            <a:endParaRPr lang="en-GB" sz="2400" dirty="0"/>
          </a:p>
        </p:txBody>
      </p:sp>
    </p:spTree>
    <p:extLst>
      <p:ext uri="{BB962C8B-B14F-4D97-AF65-F5344CB8AC3E}">
        <p14:creationId xmlns:p14="http://schemas.microsoft.com/office/powerpoint/2010/main" val="4115987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9</a:t>
            </a:fld>
            <a:endParaRPr lang="en-US"/>
          </a:p>
        </p:txBody>
      </p:sp>
      <p:sp>
        <p:nvSpPr>
          <p:cNvPr id="5" name="Rectangle 4"/>
          <p:cNvSpPr/>
          <p:nvPr/>
        </p:nvSpPr>
        <p:spPr>
          <a:xfrm>
            <a:off x="3724583" y="1720334"/>
            <a:ext cx="4201791" cy="523220"/>
          </a:xfrm>
          <a:prstGeom prst="rect">
            <a:avLst/>
          </a:prstGeom>
        </p:spPr>
        <p:txBody>
          <a:bodyPr wrap="none">
            <a:spAutoFit/>
          </a:bodyPr>
          <a:lstStyle/>
          <a:p>
            <a:pPr rtl="1"/>
            <a:r>
              <a:rPr lang="fa-IR" sz="2800" b="1" dirty="0" smtClean="0"/>
              <a:t>7.</a:t>
            </a:r>
            <a:r>
              <a:rPr lang="en-GB" sz="2800" b="1" dirty="0" smtClean="0"/>
              <a:t> </a:t>
            </a:r>
            <a:r>
              <a:rPr lang="fa-IR" sz="2800" b="1" dirty="0" smtClean="0"/>
              <a:t>از </a:t>
            </a:r>
            <a:r>
              <a:rPr lang="fa-IR" sz="2800" b="1" dirty="0"/>
              <a:t>مدل های خوب استفاده کنید</a:t>
            </a:r>
            <a:endParaRPr lang="en-GB" sz="2800" dirty="0"/>
          </a:p>
        </p:txBody>
      </p:sp>
      <p:sp>
        <p:nvSpPr>
          <p:cNvPr id="6" name="Rectangle 5"/>
          <p:cNvSpPr/>
          <p:nvPr/>
        </p:nvSpPr>
        <p:spPr>
          <a:xfrm>
            <a:off x="331774" y="2518788"/>
            <a:ext cx="7594600" cy="1938992"/>
          </a:xfrm>
          <a:prstGeom prst="rect">
            <a:avLst/>
          </a:prstGeom>
        </p:spPr>
        <p:txBody>
          <a:bodyPr wrap="square">
            <a:spAutoFit/>
          </a:bodyPr>
          <a:lstStyle/>
          <a:p>
            <a:pPr algn="r" rtl="1"/>
            <a:r>
              <a:rPr lang="fa-IR" sz="2400" dirty="0"/>
              <a:t>- نوشته های علمی خوب: عمدتاً محصول تقلید</a:t>
            </a:r>
            <a:endParaRPr lang="en-GB" sz="2400" dirty="0"/>
          </a:p>
          <a:p>
            <a:pPr algn="r"/>
            <a:r>
              <a:rPr lang="fa-IR" sz="2400" dirty="0"/>
              <a:t>- از مقاله های موجود در مجله مورد نظر به عنوان مدل استفاده کنید</a:t>
            </a:r>
            <a:endParaRPr lang="en-GB" sz="2400" dirty="0"/>
          </a:p>
          <a:p>
            <a:pPr algn="r"/>
            <a:r>
              <a:rPr lang="fa-IR" sz="2400" dirty="0" smtClean="0"/>
              <a:t>- چیز </a:t>
            </a:r>
            <a:r>
              <a:rPr lang="fa-IR" sz="2400" dirty="0"/>
              <a:t>های قابل توجه: ( اگر در دستور عمل درج نشده باشد): درازا، </a:t>
            </a:r>
            <a:r>
              <a:rPr lang="en-GB" sz="2400" dirty="0" smtClean="0"/>
              <a:t>   </a:t>
            </a:r>
            <a:r>
              <a:rPr lang="fa-IR" sz="2400" dirty="0" smtClean="0"/>
              <a:t>تعداد </a:t>
            </a:r>
            <a:r>
              <a:rPr lang="fa-IR" sz="2400" dirty="0"/>
              <a:t>جدول ها و شکل ها، طرز استفاده از سر تیترها، مرجع، </a:t>
            </a:r>
            <a:r>
              <a:rPr lang="fa-IR" sz="2400" dirty="0" smtClean="0"/>
              <a:t>فرمت</a:t>
            </a:r>
            <a:endParaRPr lang="en-GB" sz="2400" dirty="0" smtClean="0"/>
          </a:p>
          <a:p>
            <a:pPr algn="r"/>
            <a:r>
              <a:rPr lang="fa-IR" sz="2400" dirty="0" smtClean="0"/>
              <a:t>(قالب </a:t>
            </a:r>
            <a:r>
              <a:rPr lang="fa-IR" sz="2400" dirty="0"/>
              <a:t>شکل)، سطح تکنیکی،استیل( سبک نگارش)، و غیره</a:t>
            </a:r>
            <a:endParaRPr lang="en-GB" sz="2400" dirty="0"/>
          </a:p>
        </p:txBody>
      </p:sp>
    </p:spTree>
    <p:extLst>
      <p:ext uri="{BB962C8B-B14F-4D97-AF65-F5344CB8AC3E}">
        <p14:creationId xmlns:p14="http://schemas.microsoft.com/office/powerpoint/2010/main" val="1580275640"/>
      </p:ext>
    </p:extLst>
  </p:cSld>
  <p:clrMapOvr>
    <a:masterClrMapping/>
  </p:clrMapOvr>
</p:sld>
</file>

<file path=ppt/theme/theme1.xml><?xml version="1.0" encoding="utf-8"?>
<a:theme xmlns:a="http://schemas.openxmlformats.org/drawingml/2006/main" name="INASP 2013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715</TotalTime>
  <Words>1081</Words>
  <Application>Microsoft Office PowerPoint</Application>
  <PresentationFormat>On-screen Show (4:3)</PresentationFormat>
  <Paragraphs>204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INASP 2013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 Kennedy</dc:creator>
  <cp:lastModifiedBy>Barbara Gastel</cp:lastModifiedBy>
  <cp:revision>47</cp:revision>
  <dcterms:created xsi:type="dcterms:W3CDTF">2013-10-22T08:38:38Z</dcterms:created>
  <dcterms:modified xsi:type="dcterms:W3CDTF">2014-02-08T06:15:18Z</dcterms:modified>
</cp:coreProperties>
</file>