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262" r:id="rId3"/>
    <p:sldId id="306" r:id="rId4"/>
    <p:sldId id="300" r:id="rId5"/>
    <p:sldId id="301" r:id="rId6"/>
    <p:sldId id="302" r:id="rId7"/>
    <p:sldId id="303" r:id="rId8"/>
    <p:sldId id="304" r:id="rId9"/>
    <p:sldId id="305" r:id="rId10"/>
    <p:sldId id="298" r:id="rId11"/>
    <p:sldId id="289" r:id="rId12"/>
    <p:sldId id="25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4" autoAdjust="0"/>
    <p:restoredTop sz="76225" autoAdjust="0"/>
  </p:normalViewPr>
  <p:slideViewPr>
    <p:cSldViewPr snapToGrid="0" snapToObjects="1">
      <p:cViewPr>
        <p:scale>
          <a:sx n="80" d="100"/>
          <a:sy n="80" d="100"/>
        </p:scale>
        <p:origin x="-2202"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10/2/2016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10/2/2016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groups of two or three students discuss this question.</a:t>
            </a:r>
          </a:p>
          <a:p>
            <a:pPr marL="171450" indent="-171450">
              <a:buFont typeface="Arial" panose="020B0604020202020204" pitchFamily="34" charset="0"/>
              <a:buChar char="•"/>
            </a:pPr>
            <a:r>
              <a:rPr lang="en-US" dirty="0" smtClean="0"/>
              <a:t>Then bring the full group together and elicit responses. Points should include the following: Tables and figures can serve as evidence to support the findings being presented. They also can help readers to understand the paper.</a:t>
            </a:r>
          </a:p>
          <a:p>
            <a:pPr marL="171450" indent="-171450">
              <a:buFont typeface="Arial" panose="020B0604020202020204" pitchFamily="34" charset="0"/>
              <a:buChar char="•"/>
            </a:pPr>
            <a:r>
              <a:rPr lang="en-US" dirty="0" smtClean="0"/>
              <a:t>Identify, or ask the group to identify, implications of these purposes. One implication is that the evidence being presented should be clear from the table or figure.  Another implication is that figures and tables should be designed in ways that make it easy for readers to grasp the point being made.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113562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“pyramid technique” can work well for discussion of this question. In this technique, participants discuss the question in pairs; then two pairs join together for further discussion; and, if desired, two groups of four then combine for additional discussion. Finally, the full group discusses the question.</a:t>
            </a:r>
          </a:p>
          <a:p>
            <a:pPr marL="171450" indent="-171450">
              <a:buFont typeface="Arial" panose="020B0604020202020204" pitchFamily="34" charset="0"/>
              <a:buChar char="•"/>
            </a:pPr>
            <a:r>
              <a:rPr lang="en-US" dirty="0" smtClean="0"/>
              <a:t>Major points to take away from this discussion are the following: If specific data (such as numbers) are important to present, a table tends to be more suitable. However, if “the shape of the data” is the main message (for example, if points fall on an S-shaped curve), a figure is preferable. Rarely is it worthwhile to present the same data in both a table and a figure.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2867893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Both because types of tables and figures differ somewhat among disciplines and because of time constraints, providing detailed advice on tables and figures is not feasible in a session such as this one. In part for this reason, encourage participants to use relevant published tables and figures as models.</a:t>
            </a:r>
          </a:p>
          <a:p>
            <a:pPr marL="171450" indent="-171450">
              <a:buFont typeface="Arial" panose="020B0604020202020204" pitchFamily="34" charset="0"/>
              <a:buChar char="•"/>
            </a:pPr>
            <a:r>
              <a:rPr lang="en-US" dirty="0" smtClean="0"/>
              <a:t>If most or all of the participants are from the same field, now can be a good time to present some examples of well-designed tables and figures of types common in that field that might serve as models and to point out strengths (or, better yet, have participants do so).</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3508837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these openly available sources of guidance on tables and figures, and encourage participants to consult them.</a:t>
            </a:r>
          </a:p>
          <a:p>
            <a:pPr marL="171450" indent="-171450">
              <a:buFont typeface="Arial" panose="020B0604020202020204" pitchFamily="34" charset="0"/>
              <a:buChar char="•"/>
            </a:pPr>
            <a:r>
              <a:rPr lang="en-US" dirty="0" smtClean="0"/>
              <a:t>See whether participants have comments on any of these resources or have any other resources on this topic to suggest.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2444287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a:t>
            </a:r>
          </a:p>
          <a:p>
            <a:pPr marL="171450" indent="-171450">
              <a:buFont typeface="Arial" panose="020B0604020202020204" pitchFamily="34" charset="0"/>
              <a:buChar char="•"/>
            </a:pPr>
            <a:r>
              <a:rPr lang="en-US" dirty="0" smtClean="0"/>
              <a:t>Then bring the full group together for discussion.</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1675528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most or all of the participants have brought some figures, tables, or both that they have drafted, do this exercise. </a:t>
            </a:r>
          </a:p>
          <a:p>
            <a:pPr marL="171450" indent="-171450">
              <a:buFont typeface="Arial" panose="020B0604020202020204" pitchFamily="34" charset="0"/>
              <a:buChar char="•"/>
            </a:pPr>
            <a:r>
              <a:rPr lang="en-US" dirty="0" smtClean="0"/>
              <a:t>Another option is to have participants draft some of their tables and figures after this module and then do this exercise at a later session.</a:t>
            </a:r>
          </a:p>
          <a:p>
            <a:pPr marL="171450" indent="-171450">
              <a:buFont typeface="Arial" panose="020B0604020202020204" pitchFamily="34" charset="0"/>
              <a:buChar char="•"/>
            </a:pPr>
            <a:r>
              <a:rPr lang="en-US" dirty="0" smtClean="0"/>
              <a:t>This exercise is well suited for groups of about three or four members.</a:t>
            </a:r>
          </a:p>
          <a:p>
            <a:pPr marL="171450" indent="-171450">
              <a:buFont typeface="Arial" panose="020B0604020202020204" pitchFamily="34" charset="0"/>
              <a:buChar char="•"/>
            </a:pPr>
            <a:r>
              <a:rPr lang="en-US" dirty="0" smtClean="0"/>
              <a:t>If feasible, have the full group come together for discussion at the end of this exercise. One option is to proceed as follows: (1) Have participants note some strengths that they observed in other group members’ figures and tables. (2) Have participants wishing to do so identify some helpful guidance that they received during the exercise.  (3) Answer any questions, either along the way or at the end.</a:t>
            </a:r>
          </a:p>
          <a:p>
            <a:pPr marL="171450" indent="-171450">
              <a:buFont typeface="Arial" panose="020B0604020202020204" pitchFamily="34" charset="0"/>
              <a:buChar char="•"/>
            </a:pPr>
            <a:r>
              <a:rPr lang="en-US" dirty="0" smtClean="0"/>
              <a:t>If this session will be the first one in which participants provide feedback on each other’s work, perhaps precede this exercise with some discussion of giving feedback. Suggestions for giving feedback appear at http://www.authoraid.info/en/news/details/1058/, http://www.authoraid.info/en/news/details/649/, and http://www.authoraid.info/en/news/details/302/. Also, suggestions for receiving feedback appear at http://www.authoraid.info/en/news/details/1059/. Of course, some facilitators might need to adapt the advice on giving feedback to the cultural context.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119364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US" dirty="0" smtClean="0"/>
          </a:p>
          <a:p>
            <a:pPr marL="171450" lvl="0" indent="-171450">
              <a:buFont typeface="Arial" panose="020B0604020202020204" pitchFamily="34" charset="0"/>
              <a:buChar char="•"/>
            </a:pPr>
            <a:r>
              <a:rPr lang="en-US" dirty="0" smtClean="0"/>
              <a:t>If time permits, include a question-and-answer session before ending.</a:t>
            </a:r>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note points to remember.</a:t>
            </a:r>
          </a:p>
          <a:p>
            <a:pPr marL="628650" lvl="1" indent="-171450">
              <a:buFont typeface="Arial" panose="020B0604020202020204" pitchFamily="34" charset="0"/>
              <a:buChar char="•"/>
            </a:pPr>
            <a:r>
              <a:rPr lang="en-US" dirty="0" smtClean="0"/>
              <a:t>Summarize the session.</a:t>
            </a:r>
          </a:p>
          <a:p>
            <a:pPr marL="171450" lvl="0" indent="-171450">
              <a:buFont typeface="Arial" panose="020B0604020202020204" pitchFamily="34" charset="0"/>
              <a:buChar char="•"/>
            </a:pPr>
            <a:r>
              <a:rPr lang="en-US" dirty="0" smtClean="0"/>
              <a:t>If the workshop or course will include later modules, note the topic of the next module. Perhaps also note more generally what will follow.</a:t>
            </a:r>
          </a:p>
          <a:p>
            <a:pPr marL="171450" lvl="0" indent="-171450">
              <a:buFont typeface="Arial" panose="020B0604020202020204" pitchFamily="34" charset="0"/>
              <a:buChar char="•"/>
            </a:pPr>
            <a:r>
              <a:rPr lang="en-US" dirty="0" smtClean="0"/>
              <a:t>Perhaps encourage group members to share points from this session with others.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12</a:t>
            </a:fld>
            <a:endParaRPr lang="en-US"/>
          </a:p>
        </p:txBody>
      </p:sp>
    </p:spTree>
    <p:extLst>
      <p:ext uri="{BB962C8B-B14F-4D97-AF65-F5344CB8AC3E}">
        <p14:creationId xmlns:p14="http://schemas.microsoft.com/office/powerpoint/2010/main" val="3472070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02/10/2016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02/10/2016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02/10/2016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02/10/2016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abacus.bates.edu/~ganderso/biology/resources/writing/HTWtablefigs.htm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hyperlink" Target="http://www.authoraid.info/en/resources/?topic=Preparing+tables+and+figures" TargetMode="External"/><Relationship Id="rId4" Type="http://schemas.openxmlformats.org/officeDocument/2006/relationships/hyperlink" Target="http://www.authoraid.info/en/resources/details/1065/"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fontScale="90000"/>
          </a:bodyPr>
          <a:lstStyle/>
          <a:p>
            <a:pPr algn="l"/>
            <a:r>
              <a:rPr lang="en-US" b="1" dirty="0" smtClean="0">
                <a:solidFill>
                  <a:srgbClr val="5784CC"/>
                </a:solidFill>
              </a:rPr>
              <a:t>Preparing Tables and Figures: Some Basics</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exercise</a:t>
            </a:r>
            <a:endParaRPr lang="en-US" dirty="0"/>
          </a:p>
        </p:txBody>
      </p:sp>
      <p:sp>
        <p:nvSpPr>
          <p:cNvPr id="3" name="Content Placeholder 2"/>
          <p:cNvSpPr>
            <a:spLocks noGrp="1"/>
          </p:cNvSpPr>
          <p:nvPr>
            <p:ph idx="1"/>
          </p:nvPr>
        </p:nvSpPr>
        <p:spPr>
          <a:xfrm>
            <a:off x="457200" y="1912388"/>
            <a:ext cx="8446886" cy="4305532"/>
          </a:xfrm>
        </p:spPr>
        <p:txBody>
          <a:bodyPr>
            <a:noAutofit/>
          </a:bodyPr>
          <a:lstStyle/>
          <a:p>
            <a:r>
              <a:rPr lang="en-US" sz="2800" dirty="0" smtClean="0"/>
              <a:t>Share </a:t>
            </a:r>
            <a:r>
              <a:rPr lang="en-US" sz="2800" dirty="0" smtClean="0"/>
              <a:t>drafts of one or more of your tables, figures, or both </a:t>
            </a:r>
            <a:r>
              <a:rPr lang="en-US" sz="2800" dirty="0" smtClean="0"/>
              <a:t>with the rest of your small group. </a:t>
            </a:r>
          </a:p>
          <a:p>
            <a:r>
              <a:rPr lang="en-US" sz="2800" dirty="0" smtClean="0"/>
              <a:t>Write comments on each other’s drafts. Both identify strengths and suggest improvements.</a:t>
            </a:r>
          </a:p>
          <a:p>
            <a:r>
              <a:rPr lang="en-US" sz="2800" dirty="0" smtClean="0"/>
              <a:t>Discuss each member’s </a:t>
            </a:r>
            <a:r>
              <a:rPr lang="en-US" sz="2800" dirty="0" smtClean="0"/>
              <a:t>drafts, </a:t>
            </a:r>
            <a:r>
              <a:rPr lang="en-US" sz="2800" dirty="0" smtClean="0"/>
              <a:t>first noting strengths and then suggesting potential improvements. </a:t>
            </a:r>
            <a:endParaRPr lang="en-US" sz="2800" dirty="0" smtClean="0"/>
          </a:p>
          <a:p>
            <a:r>
              <a:rPr lang="en-US" sz="2800" dirty="0" smtClean="0"/>
              <a:t>Share </a:t>
            </a:r>
            <a:r>
              <a:rPr lang="en-US" sz="2800" dirty="0" smtClean="0"/>
              <a:t>the commented-on copies with the authors.</a:t>
            </a:r>
            <a:endParaRPr lang="en-US" sz="2800"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3847306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spTree>
    <p:extLst>
      <p:ext uri="{BB962C8B-B14F-4D97-AF65-F5344CB8AC3E}">
        <p14:creationId xmlns:p14="http://schemas.microsoft.com/office/powerpoint/2010/main" val="110535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12</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Purposes of </a:t>
            </a:r>
            <a:r>
              <a:rPr lang="en-US" altLang="en-US" dirty="0" smtClean="0"/>
              <a:t>tables and figures</a:t>
            </a:r>
            <a:endParaRPr lang="en-US" altLang="en-US" dirty="0" smtClean="0"/>
          </a:p>
          <a:p>
            <a:pPr eaLnBrk="1" hangingPunct="1"/>
            <a:r>
              <a:rPr lang="en-US" altLang="en-US" dirty="0" smtClean="0"/>
              <a:t>Suggestions regarding tables</a:t>
            </a:r>
          </a:p>
          <a:p>
            <a:pPr eaLnBrk="1" hangingPunct="1"/>
            <a:r>
              <a:rPr lang="en-US" altLang="en-US" dirty="0" smtClean="0"/>
              <a:t>Suggestions regarding figures</a:t>
            </a:r>
          </a:p>
          <a:p>
            <a:pPr eaLnBrk="1" hangingPunct="1"/>
            <a:r>
              <a:rPr lang="en-US" altLang="en-US" dirty="0" smtClean="0"/>
              <a:t>Sources of further guidance</a:t>
            </a:r>
            <a:endParaRPr lang="en-US" altLang="en-US" dirty="0" smtClean="0"/>
          </a:p>
          <a:p>
            <a:pPr eaLnBrk="1" hangingPunct="1"/>
            <a:endParaRPr lang="en-US" altLang="en-US" dirty="0" smtClean="0"/>
          </a:p>
        </p:txBody>
      </p:sp>
      <p:sp>
        <p:nvSpPr>
          <p:cNvPr id="2" name="Rectangle 1"/>
          <p:cNvSpPr/>
          <p:nvPr/>
        </p:nvSpPr>
        <p:spPr>
          <a:xfrm>
            <a:off x="2286000" y="29673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95794" y="2130425"/>
            <a:ext cx="8078189" cy="1470025"/>
          </a:xfrm>
        </p:spPr>
        <p:txBody>
          <a:bodyPr/>
          <a:lstStyle/>
          <a:p>
            <a:r>
              <a:rPr lang="en-US" dirty="0" smtClean="0"/>
              <a:t>Why include tables and figures?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3</a:t>
            </a:fld>
            <a:endParaRPr lang="en-US"/>
          </a:p>
        </p:txBody>
      </p:sp>
    </p:spTree>
    <p:extLst>
      <p:ext uri="{BB962C8B-B14F-4D97-AF65-F5344CB8AC3E}">
        <p14:creationId xmlns:p14="http://schemas.microsoft.com/office/powerpoint/2010/main" val="376492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dirty="0" smtClean="0">
                <a:latin typeface="Georgia" panose="02040502050405020303" pitchFamily="18" charset="0"/>
              </a:rPr>
              <a:t>Tables: A Few Suggestions</a:t>
            </a:r>
          </a:p>
        </p:txBody>
      </p:sp>
      <p:sp>
        <p:nvSpPr>
          <p:cNvPr id="34819" name="Rectangle 3"/>
          <p:cNvSpPr>
            <a:spLocks noGrp="1" noChangeArrowheads="1"/>
          </p:cNvSpPr>
          <p:nvPr>
            <p:ph type="body" idx="1"/>
          </p:nvPr>
        </p:nvSpPr>
        <p:spPr/>
        <p:txBody>
          <a:bodyPr>
            <a:normAutofit lnSpcReduction="10000"/>
          </a:bodyPr>
          <a:lstStyle/>
          <a:p>
            <a:pPr eaLnBrk="1" hangingPunct="1"/>
            <a:r>
              <a:rPr lang="en-US" altLang="en-US" dirty="0" smtClean="0"/>
              <a:t>Use tables only if text will not suffice.</a:t>
            </a:r>
          </a:p>
          <a:p>
            <a:pPr eaLnBrk="1" hangingPunct="1"/>
            <a:r>
              <a:rPr lang="en-US" altLang="en-US" dirty="0" smtClean="0"/>
              <a:t>Design tables to be understandable without the text.</a:t>
            </a:r>
          </a:p>
          <a:p>
            <a:pPr eaLnBrk="1" hangingPunct="1"/>
            <a:r>
              <a:rPr lang="en-US" altLang="en-US" dirty="0" smtClean="0"/>
              <a:t>Organize each table in a logical way.</a:t>
            </a:r>
          </a:p>
          <a:p>
            <a:pPr eaLnBrk="1" hangingPunct="1"/>
            <a:r>
              <a:rPr lang="en-US" altLang="en-US" dirty="0" smtClean="0"/>
              <a:t>If a paper includes a series of tables, use the same format for each.</a:t>
            </a:r>
          </a:p>
          <a:p>
            <a:pPr eaLnBrk="1" hangingPunct="1"/>
            <a:r>
              <a:rPr lang="en-US" altLang="en-US" dirty="0" smtClean="0"/>
              <a:t>Be sure to follow the instructions to authors. </a:t>
            </a:r>
          </a:p>
        </p:txBody>
      </p:sp>
    </p:spTree>
    <p:extLst>
      <p:ext uri="{BB962C8B-B14F-4D97-AF65-F5344CB8AC3E}">
        <p14:creationId xmlns:p14="http://schemas.microsoft.com/office/powerpoint/2010/main" val="410788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smtClean="0">
                <a:latin typeface="Georgia" panose="02040502050405020303" pitchFamily="18" charset="0"/>
              </a:rPr>
              <a:t>Figures: A Few Suggestions</a:t>
            </a:r>
          </a:p>
        </p:txBody>
      </p:sp>
      <p:sp>
        <p:nvSpPr>
          <p:cNvPr id="35843" name="Rectangle 3"/>
          <p:cNvSpPr>
            <a:spLocks noGrp="1" noChangeArrowheads="1"/>
          </p:cNvSpPr>
          <p:nvPr>
            <p:ph type="body" idx="1"/>
          </p:nvPr>
        </p:nvSpPr>
        <p:spPr/>
        <p:txBody>
          <a:bodyPr/>
          <a:lstStyle/>
          <a:p>
            <a:pPr eaLnBrk="1" hangingPunct="1"/>
            <a:r>
              <a:rPr lang="en-US" altLang="en-US" dirty="0" smtClean="0"/>
              <a:t>Use figures (graphs, diagrams, maps, photographs, </a:t>
            </a:r>
            <a:r>
              <a:rPr lang="en-US" altLang="en-US" dirty="0" err="1" smtClean="0"/>
              <a:t>etc</a:t>
            </a:r>
            <a:r>
              <a:rPr lang="en-US" altLang="en-US" dirty="0" smtClean="0"/>
              <a:t>) only if they will help convey your information.</a:t>
            </a:r>
          </a:p>
          <a:p>
            <a:pPr eaLnBrk="1" hangingPunct="1"/>
            <a:r>
              <a:rPr lang="en-US" altLang="en-US" dirty="0" smtClean="0"/>
              <a:t>Avoid including too much information in one figure.</a:t>
            </a:r>
          </a:p>
          <a:p>
            <a:pPr eaLnBrk="1" hangingPunct="1"/>
            <a:r>
              <a:rPr lang="en-US" altLang="en-US" dirty="0" smtClean="0"/>
              <a:t>Make sure that any lettering will be large enough once published.</a:t>
            </a:r>
          </a:p>
          <a:p>
            <a:pPr eaLnBrk="1" hangingPunct="1"/>
            <a:r>
              <a:rPr lang="en-US" altLang="en-US" dirty="0" smtClean="0"/>
              <a:t>Follow the journal’s instructions.</a:t>
            </a:r>
          </a:p>
        </p:txBody>
      </p:sp>
    </p:spTree>
    <p:extLst>
      <p:ext uri="{BB962C8B-B14F-4D97-AF65-F5344CB8AC3E}">
        <p14:creationId xmlns:p14="http://schemas.microsoft.com/office/powerpoint/2010/main" val="1329012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dirty="0" smtClean="0">
                <a:latin typeface="Georgia" panose="02040502050405020303" pitchFamily="18" charset="0"/>
              </a:rPr>
              <a:t>Discussion Question</a:t>
            </a:r>
          </a:p>
        </p:txBody>
      </p:sp>
      <p:sp>
        <p:nvSpPr>
          <p:cNvPr id="36867" name="Rectangle 3"/>
          <p:cNvSpPr>
            <a:spLocks noGrp="1" noChangeArrowheads="1"/>
          </p:cNvSpPr>
          <p:nvPr>
            <p:ph type="body" idx="1"/>
          </p:nvPr>
        </p:nvSpPr>
        <p:spPr/>
        <p:txBody>
          <a:bodyPr/>
          <a:lstStyle/>
          <a:p>
            <a:pPr eaLnBrk="1" hangingPunct="1"/>
            <a:r>
              <a:rPr lang="en-US" altLang="en-US" dirty="0" smtClean="0"/>
              <a:t>If you have data that could be presented in either a table or a figure, how do you decide which one to use?</a:t>
            </a:r>
          </a:p>
        </p:txBody>
      </p:sp>
    </p:spTree>
    <p:extLst>
      <p:ext uri="{BB962C8B-B14F-4D97-AF65-F5344CB8AC3E}">
        <p14:creationId xmlns:p14="http://schemas.microsoft.com/office/powerpoint/2010/main" val="1779297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dirty="0" smtClean="0">
                <a:latin typeface="Georgia" panose="02040502050405020303" pitchFamily="18" charset="0"/>
              </a:rPr>
              <a:t>A General Suggestion</a:t>
            </a:r>
          </a:p>
        </p:txBody>
      </p:sp>
      <p:sp>
        <p:nvSpPr>
          <p:cNvPr id="37891" name="Rectangle 3"/>
          <p:cNvSpPr>
            <a:spLocks noGrp="1" noChangeArrowheads="1"/>
          </p:cNvSpPr>
          <p:nvPr>
            <p:ph type="body" idx="1"/>
          </p:nvPr>
        </p:nvSpPr>
        <p:spPr/>
        <p:txBody>
          <a:bodyPr/>
          <a:lstStyle/>
          <a:p>
            <a:pPr eaLnBrk="1" hangingPunct="1"/>
            <a:r>
              <a:rPr lang="en-US" altLang="en-US" dirty="0" smtClean="0"/>
              <a:t>Look at tables and figures in journal articles presenting research similar to yours</a:t>
            </a:r>
          </a:p>
          <a:p>
            <a:pPr lvl="1" eaLnBrk="1" hangingPunct="1"/>
            <a:r>
              <a:rPr lang="en-US" altLang="en-US" dirty="0" smtClean="0"/>
              <a:t>In your target journal</a:t>
            </a:r>
          </a:p>
          <a:p>
            <a:pPr lvl="1" eaLnBrk="1" hangingPunct="1"/>
            <a:r>
              <a:rPr lang="en-US" altLang="en-US" dirty="0" smtClean="0"/>
              <a:t>In other good journals</a:t>
            </a:r>
          </a:p>
          <a:p>
            <a:pPr eaLnBrk="1" hangingPunct="1"/>
            <a:r>
              <a:rPr lang="en-US" altLang="en-US" dirty="0" smtClean="0"/>
              <a:t>Use these tables and figures as models when designing your own tables and figures.</a:t>
            </a:r>
          </a:p>
        </p:txBody>
      </p:sp>
    </p:spTree>
    <p:extLst>
      <p:ext uri="{BB962C8B-B14F-4D97-AF65-F5344CB8AC3E}">
        <p14:creationId xmlns:p14="http://schemas.microsoft.com/office/powerpoint/2010/main" val="183990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dirty="0" smtClean="0">
                <a:latin typeface="Georgia" panose="02040502050405020303" pitchFamily="18" charset="0"/>
              </a:rPr>
              <a:t>Sources of Further Information</a:t>
            </a:r>
          </a:p>
        </p:txBody>
      </p:sp>
      <p:sp>
        <p:nvSpPr>
          <p:cNvPr id="38915" name="Rectangle 3"/>
          <p:cNvSpPr>
            <a:spLocks noGrp="1" noChangeArrowheads="1"/>
          </p:cNvSpPr>
          <p:nvPr>
            <p:ph type="body" idx="1"/>
          </p:nvPr>
        </p:nvSpPr>
        <p:spPr/>
        <p:txBody>
          <a:bodyPr>
            <a:normAutofit fontScale="85000" lnSpcReduction="10000"/>
          </a:bodyPr>
          <a:lstStyle/>
          <a:p>
            <a:pPr eaLnBrk="1" hangingPunct="1"/>
            <a:r>
              <a:rPr lang="en-US" altLang="en-US" sz="2800" dirty="0" smtClean="0"/>
              <a:t>“</a:t>
            </a:r>
            <a:r>
              <a:rPr lang="en-US" altLang="en-US" sz="2800" i="1" dirty="0" smtClean="0"/>
              <a:t>Almost</a:t>
            </a:r>
            <a:r>
              <a:rPr lang="en-US" altLang="en-US" sz="2800" dirty="0" smtClean="0"/>
              <a:t> Everything You Wanted to Know About Making Tables and Figures,” Department of Biology, Bates College (</a:t>
            </a:r>
            <a:r>
              <a:rPr lang="en-US" altLang="en-US" sz="2800" dirty="0" smtClean="0">
                <a:hlinkClick r:id="rId3"/>
              </a:rPr>
              <a:t>http://abacus.bates.edu/~ganderso/biology/resources/writing/HTWtablefigs.html</a:t>
            </a:r>
            <a:r>
              <a:rPr lang="en-US" altLang="en-US" sz="2800" dirty="0" smtClean="0"/>
              <a:t>) </a:t>
            </a:r>
          </a:p>
          <a:p>
            <a:pPr eaLnBrk="1" hangingPunct="1"/>
            <a:r>
              <a:rPr lang="en-US" altLang="en-US" sz="2800" dirty="0" smtClean="0"/>
              <a:t>Writing and Publishing Scientific Papers, Part 2 (from China Medical Board course, </a:t>
            </a:r>
            <a:r>
              <a:rPr lang="en-US" altLang="en-US" sz="2800" dirty="0" smtClean="0"/>
              <a:t>at </a:t>
            </a:r>
            <a:r>
              <a:rPr lang="en-US" altLang="en-US" sz="2800" dirty="0" smtClean="0">
                <a:hlinkClick r:id="rId4"/>
              </a:rPr>
              <a:t>http://www.authoraid.info/en/resources/details/1065/</a:t>
            </a:r>
            <a:r>
              <a:rPr lang="en-US" altLang="en-US" sz="2800" dirty="0" smtClean="0"/>
              <a:t>) </a:t>
            </a:r>
            <a:endParaRPr lang="en-US" altLang="en-US" sz="2800" dirty="0" smtClean="0"/>
          </a:p>
          <a:p>
            <a:r>
              <a:rPr lang="en-US" altLang="en-US" sz="2800" dirty="0" smtClean="0"/>
              <a:t>Other relevant resources in the </a:t>
            </a:r>
            <a:r>
              <a:rPr lang="en-US" altLang="en-US" sz="2800" dirty="0" err="1" smtClean="0"/>
              <a:t>AuthorAID</a:t>
            </a:r>
            <a:r>
              <a:rPr lang="en-US" altLang="en-US" sz="2800" dirty="0" smtClean="0"/>
              <a:t> </a:t>
            </a:r>
            <a:r>
              <a:rPr lang="en-US" altLang="en-US" sz="2800" dirty="0"/>
              <a:t>Resource Library (see </a:t>
            </a:r>
            <a:r>
              <a:rPr lang="en-US" altLang="en-US" sz="2800" dirty="0">
                <a:hlinkClick r:id="rId5"/>
              </a:rPr>
              <a:t>http://www.authoraid.info/en/resources/?</a:t>
            </a:r>
            <a:r>
              <a:rPr lang="en-US" altLang="en-US" sz="2800" dirty="0" smtClean="0">
                <a:hlinkClick r:id="rId5"/>
              </a:rPr>
              <a:t>topic=Preparing+tables+and+figures</a:t>
            </a:r>
            <a:r>
              <a:rPr lang="en-US" altLang="en-US" sz="2800" dirty="0" smtClean="0"/>
              <a:t>) </a:t>
            </a:r>
            <a:endParaRPr lang="en-US" altLang="en-US" sz="2800" dirty="0" smtClean="0"/>
          </a:p>
        </p:txBody>
      </p:sp>
    </p:spTree>
    <p:extLst>
      <p:ext uri="{BB962C8B-B14F-4D97-AF65-F5344CB8AC3E}">
        <p14:creationId xmlns:p14="http://schemas.microsoft.com/office/powerpoint/2010/main" val="767859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9608" y="730793"/>
            <a:ext cx="8229600" cy="1143000"/>
          </a:xfrm>
        </p:spPr>
        <p:txBody>
          <a:bodyPr>
            <a:normAutofit/>
          </a:bodyPr>
          <a:lstStyle/>
          <a:p>
            <a:r>
              <a:rPr lang="en-US" altLang="en-US" dirty="0" smtClean="0">
                <a:latin typeface="Georgia" panose="02040502050405020303" pitchFamily="18" charset="0"/>
              </a:rPr>
              <a:t>Exercise</a:t>
            </a:r>
            <a:endParaRPr lang="en-US" altLang="en-US" dirty="0" smtClean="0">
              <a:latin typeface="Georgia" panose="02040502050405020303" pitchFamily="18" charset="0"/>
            </a:endParaRPr>
          </a:p>
        </p:txBody>
      </p:sp>
      <p:sp>
        <p:nvSpPr>
          <p:cNvPr id="190467" name="Content Placeholder 2"/>
          <p:cNvSpPr>
            <a:spLocks noGrp="1"/>
          </p:cNvSpPr>
          <p:nvPr>
            <p:ph idx="1"/>
          </p:nvPr>
        </p:nvSpPr>
        <p:spPr/>
        <p:txBody>
          <a:bodyPr>
            <a:normAutofit fontScale="92500" lnSpcReduction="10000"/>
          </a:bodyPr>
          <a:lstStyle/>
          <a:p>
            <a:pPr>
              <a:defRPr/>
            </a:pPr>
            <a:r>
              <a:rPr lang="en-US" sz="2800" dirty="0" smtClean="0"/>
              <a:t>Look at the instructions to authors from your target journal.  What, if anything, do they say about tables and figures?</a:t>
            </a:r>
          </a:p>
          <a:p>
            <a:pPr>
              <a:defRPr/>
            </a:pPr>
            <a:r>
              <a:rPr lang="en-US" sz="2800" dirty="0" smtClean="0"/>
              <a:t>Look at the tables and figures in your model paper and any other tables and figures you brought. </a:t>
            </a:r>
          </a:p>
          <a:p>
            <a:pPr lvl="1">
              <a:defRPr/>
            </a:pPr>
            <a:r>
              <a:rPr lang="en-US" dirty="0" smtClean="0"/>
              <a:t>What are some strengths of these tables and figures?</a:t>
            </a:r>
          </a:p>
          <a:p>
            <a:pPr lvl="1">
              <a:defRPr/>
            </a:pPr>
            <a:r>
              <a:rPr lang="en-US" dirty="0" smtClean="0"/>
              <a:t>What do you think could have been improved?</a:t>
            </a:r>
          </a:p>
          <a:p>
            <a:pPr lvl="1">
              <a:defRPr/>
            </a:pPr>
            <a:r>
              <a:rPr lang="en-US" dirty="0" smtClean="0"/>
              <a:t>What other observations or questions do you have?</a:t>
            </a:r>
          </a:p>
          <a:p>
            <a:pPr>
              <a:defRPr/>
            </a:pPr>
            <a:endParaRPr lang="en-US" dirty="0" smtClean="0"/>
          </a:p>
          <a:p>
            <a:pPr marL="0" indent="0">
              <a:buFontTx/>
              <a:buNone/>
              <a:defRPr/>
            </a:pPr>
            <a:endParaRPr lang="en-US" dirty="0" smtClean="0"/>
          </a:p>
        </p:txBody>
      </p:sp>
    </p:spTree>
    <p:extLst>
      <p:ext uri="{BB962C8B-B14F-4D97-AF65-F5344CB8AC3E}">
        <p14:creationId xmlns:p14="http://schemas.microsoft.com/office/powerpoint/2010/main" val="1285520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855</TotalTime>
  <Words>1412</Words>
  <Application>Microsoft Office PowerPoint</Application>
  <PresentationFormat>On-screen Show (4:3)</PresentationFormat>
  <Paragraphs>102</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INASP 2016 Presentation</vt:lpstr>
      <vt:lpstr>Preparing Tables and Figures: Some Basics</vt:lpstr>
      <vt:lpstr>Overview</vt:lpstr>
      <vt:lpstr>Why include tables and figures?</vt:lpstr>
      <vt:lpstr>Tables: A Few Suggestions</vt:lpstr>
      <vt:lpstr>Figures: A Few Suggestions</vt:lpstr>
      <vt:lpstr>Discussion Question</vt:lpstr>
      <vt:lpstr>A General Suggestion</vt:lpstr>
      <vt:lpstr>Sources of Further Information</vt:lpstr>
      <vt:lpstr>Exercise</vt:lpstr>
      <vt:lpstr>Another exercise</vt:lpstr>
      <vt:lpstr>In Conclusion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43</cp:revision>
  <dcterms:created xsi:type="dcterms:W3CDTF">2016-07-21T09:15:55Z</dcterms:created>
  <dcterms:modified xsi:type="dcterms:W3CDTF">2016-10-02T22:03:47Z</dcterms:modified>
</cp:coreProperties>
</file>