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1" r:id="rId4"/>
    <p:sldId id="262" r:id="rId5"/>
    <p:sldId id="263" r:id="rId6"/>
    <p:sldId id="269" r:id="rId7"/>
    <p:sldId id="267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5784CC"/>
    <a:srgbClr val="1AFFFF"/>
    <a:srgbClr val="FFFFFF"/>
    <a:srgbClr val="E5E5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4" autoAdjust="0"/>
    <p:restoredTop sz="97869" autoAdjust="0"/>
  </p:normalViewPr>
  <p:slideViewPr>
    <p:cSldViewPr snapToGrid="0" snapToObjects="1">
      <p:cViewPr>
        <p:scale>
          <a:sx n="94" d="100"/>
          <a:sy n="94" d="100"/>
        </p:scale>
        <p:origin x="-209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-1446" y="33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85EE-53BF-8142-88AE-B1ADA6DC59E8}" type="datetimeFigureOut">
              <a:rPr lang="en-US" smtClean="0"/>
              <a:t>20/04/2017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22211"/>
            <a:ext cx="6313018" cy="4958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z="1000" dirty="0" smtClean="0"/>
              <a:t>This </a:t>
            </a:r>
            <a:r>
              <a:rPr lang="en-GB" sz="1000" dirty="0"/>
              <a:t>work is licensed under a Creative Commons Attribution-</a:t>
            </a:r>
            <a:r>
              <a:rPr lang="en-GB" sz="1000" dirty="0" err="1"/>
              <a:t>ShareAlike</a:t>
            </a:r>
            <a:r>
              <a:rPr lang="en-GB" sz="1000" dirty="0"/>
              <a:t> 3.0 </a:t>
            </a:r>
            <a:r>
              <a:rPr lang="en-GB" sz="1000" dirty="0" err="1"/>
              <a:t>Unported</a:t>
            </a:r>
            <a:r>
              <a:rPr lang="en-GB" sz="1000" dirty="0"/>
              <a:t> License</a:t>
            </a:r>
            <a:r>
              <a:rPr lang="en-GB" sz="1000" dirty="0" smtClean="0"/>
              <a:t>.</a:t>
            </a:r>
          </a:p>
          <a:p>
            <a:r>
              <a:rPr lang="en-GB" sz="1000" dirty="0"/>
              <a:t>http://creativecommons.org/licenses/by-sa/3.0</a:t>
            </a:r>
            <a:r>
              <a:rPr lang="en-GB" sz="1000" dirty="0" smtClean="0"/>
              <a:t>/</a:t>
            </a:r>
            <a:endParaRPr lang="en-GB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13017" y="8524283"/>
            <a:ext cx="54339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BA4F4-B25B-A641-B63E-5F84226EF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28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D8533-B7A0-3247-9F7E-05C10199060A}" type="datetimeFigureOut">
              <a:rPr lang="en-US" smtClean="0"/>
              <a:t>20/04/2017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34008"/>
            <a:ext cx="6232549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aseline="0"/>
            </a:lvl1pPr>
          </a:lstStyle>
          <a:p>
            <a:r>
              <a:rPr lang="en-GB" dirty="0" smtClean="0"/>
              <a:t>This work is licensed under a Creative Commons Attribution-</a:t>
            </a:r>
            <a:r>
              <a:rPr lang="en-GB" dirty="0" err="1" smtClean="0"/>
              <a:t>ShareAlike</a:t>
            </a:r>
            <a:r>
              <a:rPr lang="en-GB" dirty="0" smtClean="0"/>
              <a:t> 3.0 </a:t>
            </a:r>
            <a:r>
              <a:rPr lang="en-GB" dirty="0" err="1" smtClean="0"/>
              <a:t>Unported</a:t>
            </a:r>
            <a:r>
              <a:rPr lang="en-GB" dirty="0" smtClean="0"/>
              <a:t> License.</a:t>
            </a:r>
          </a:p>
          <a:p>
            <a:r>
              <a:rPr lang="en-GB" dirty="0" smtClean="0"/>
              <a:t>http://creativecommons.org/licenses/by-sa/3.0/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232549" y="8641323"/>
            <a:ext cx="62386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B231-3D70-2A4C-A0C2-A57463CF5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22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are free to: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copy and redistribute the material in any medium or format </a:t>
            </a: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remix, transform, and build upon the material for any purpose, even commercially.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licensor cannot revoke these freedoms as long as you follow the license terms.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the following terms: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Attribution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You must give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appropriate credit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provide a link to the license, and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indicate if changes were made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You may do so in any reasonable manner, but not in any way that suggests the licensor endorses you or your use. </a:t>
            </a:r>
          </a:p>
          <a:p>
            <a:pPr lvl="0"/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ShareAlike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If you remix, transform, or build upon the material, you must distribute your contributions under the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same license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the original. </a:t>
            </a: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additional restrictions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You may not apply legal terms or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technological measures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legally restrict others from doing anything the license permits.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Notices: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do not have to comply with the license for elements of the material in the public domain or where your use is permitted by an applicable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exception or limitation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warranties are given. The license may not give you all of the permissions necessary for your intended use. For example, other rights such as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publicity, privacy, or moral rights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 limit how you use the material. </a:t>
            </a:r>
          </a:p>
          <a:p>
            <a:endParaRPr lang="en-GB" dirty="0" smtClean="0"/>
          </a:p>
          <a:p>
            <a:r>
              <a:rPr lang="en-GB" dirty="0" smtClean="0"/>
              <a:t>https://creativecommons.org/licenses/by-sa/4.0/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B231-3D70-2A4C-A0C2-A57463CF59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7649-C105-F645-A7D2-78524A18A7C0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5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02639"/>
            <a:ext cx="5486400" cy="39249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E9C1-73B9-D640-B60D-1D40C8CE46B7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164"/>
            <a:ext cx="8229600" cy="849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608" y="1912388"/>
            <a:ext cx="8229600" cy="430553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BF5-B5F0-6F4C-9383-67EE262C153F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4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92480"/>
            <a:ext cx="2057400" cy="533368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92480"/>
            <a:ext cx="6019800" cy="5333683"/>
          </a:xfrm>
          <a:prstGeom prst="rect">
            <a:avLst/>
          </a:prstGeom>
        </p:spPr>
        <p:txBody>
          <a:bodyPr vert="eaVert"/>
          <a:lstStyle>
            <a:lvl1pPr>
              <a:defRPr b="0"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0B7-A939-1F40-A9CB-C349DD62A6BA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1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577-C91D-3E47-9087-B82B92BEEFC7}" type="datetime1">
              <a:rPr lang="en-GB" smtClean="0"/>
              <a:pPr/>
              <a:t>20/04/2017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6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164"/>
            <a:ext cx="8229600" cy="84950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912388"/>
            <a:ext cx="8229600" cy="43055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32E-74DB-E24B-9EAB-2535BABDB41E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4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7284"/>
            <a:ext cx="8229600" cy="849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6666"/>
                </a:solidFill>
              </a:defRPr>
            </a:lvl1pPr>
            <a:lvl2pPr>
              <a:defRPr sz="24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6666"/>
                </a:solidFill>
              </a:defRPr>
            </a:lvl1pPr>
            <a:lvl2pPr>
              <a:defRPr sz="24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78E2-23A5-694E-9E68-C2DB70D40063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40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6640"/>
            <a:ext cx="4040188" cy="11182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784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6640"/>
            <a:ext cx="4041775" cy="11182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784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951C-878C-A942-B133-AA84357AF460}" type="datetime1">
              <a:rPr lang="en-GB" smtClean="0"/>
              <a:t>20/04/2017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1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164"/>
            <a:ext cx="8229600" cy="849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8DA0-3256-8447-85C7-9D17E5BDDE40}" type="datetime1">
              <a:rPr lang="en-GB" smtClean="0"/>
              <a:t>20/04/2017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EF5-55F0-FA41-94DB-5ED6A0765696}" type="datetime1">
              <a:rPr lang="en-GB" smtClean="0"/>
              <a:t>20/04/2017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9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295"/>
            <a:ext cx="3008313" cy="76602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92480"/>
            <a:ext cx="5111750" cy="533368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66666"/>
                </a:solidFill>
              </a:defRPr>
            </a:lvl1pPr>
            <a:lvl2pPr>
              <a:defRPr sz="2800">
                <a:solidFill>
                  <a:srgbClr val="666666"/>
                </a:solidFill>
              </a:defRPr>
            </a:lvl2pPr>
            <a:lvl3pPr>
              <a:defRPr sz="24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4321"/>
            <a:ext cx="3008313" cy="45818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9CB5-4D37-9B4B-B96A-BB8701A24712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93" y="147187"/>
            <a:ext cx="6697137" cy="9047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0800" y="64727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fld id="{20CB5577-C91D-3E47-9087-B82B92BEEFC7}" type="datetime1">
              <a:rPr lang="en-GB" smtClean="0"/>
              <a:pPr/>
              <a:t>20/04/2017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8228" y="64727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2574" y="6472763"/>
            <a:ext cx="684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fld id="{61D33979-82CC-6440-B758-3F4758057F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67" y="6576892"/>
            <a:ext cx="549953" cy="1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29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784CC"/>
          </a:solidFill>
          <a:latin typeface="Georgi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67" y="6576892"/>
            <a:ext cx="549953" cy="1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20"/>
          <p:cNvSpPr>
            <a:spLocks noGrp="1"/>
          </p:cNvSpPr>
          <p:nvPr>
            <p:ph type="ctrTitle"/>
          </p:nvPr>
        </p:nvSpPr>
        <p:spPr>
          <a:xfrm>
            <a:off x="690880" y="1843036"/>
            <a:ext cx="5586687" cy="74776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Training of </a:t>
            </a:r>
            <a:r>
              <a:rPr lang="en-US" sz="4000" b="1" dirty="0" smtClean="0">
                <a:solidFill>
                  <a:srgbClr val="5784CC"/>
                </a:solidFill>
              </a:rPr>
              <a:t>Trainers Workshop</a:t>
            </a:r>
            <a:endParaRPr lang="en-US" sz="4000" b="1" dirty="0">
              <a:solidFill>
                <a:srgbClr val="5784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3793" y="3793272"/>
            <a:ext cx="23732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400" i="1" dirty="0">
                <a:solidFill>
                  <a:srgbClr val="333333"/>
                </a:solidFill>
              </a:rPr>
              <a:t>Insert an image of your choice</a:t>
            </a:r>
            <a:endParaRPr lang="en-US" sz="1400" i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198"/>
            <a:ext cx="8229600" cy="660082"/>
          </a:xfrm>
        </p:spPr>
        <p:txBody>
          <a:bodyPr/>
          <a:lstStyle/>
          <a:p>
            <a:pPr algn="ctr"/>
            <a:r>
              <a:rPr lang="en-GB" sz="2800" b="1" dirty="0" smtClean="0"/>
              <a:t>Introduction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577-C91D-3E47-9087-B82B92BEEFC7}" type="datetime1">
              <a:rPr lang="en-GB" smtClean="0"/>
              <a:pPr/>
              <a:t>20/04/2017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400" y="1513840"/>
            <a:ext cx="8503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M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odelling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active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learning - requires your full participation;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Y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our responsibility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to decide what and how much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you learn;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N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eed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to be active learners who take responsibility for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your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learning and that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trainer/s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facilitate learning rather than ‘teach’ in the traditional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sense;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C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onfirm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what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you already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know and areas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for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your further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investigation </a:t>
            </a:r>
            <a:r>
              <a:rPr lang="en-GB" sz="2800" dirty="0" smtClean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after </a:t>
            </a:r>
            <a:r>
              <a:rPr lang="en-GB" sz="2800" dirty="0">
                <a:solidFill>
                  <a:srgbClr val="666666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the workshop. </a:t>
            </a:r>
            <a:endParaRPr lang="en-US" sz="2800" dirty="0">
              <a:solidFill>
                <a:srgbClr val="666666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5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076960"/>
            <a:ext cx="8229600" cy="531368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8600" b="1" dirty="0" smtClean="0">
                <a:solidFill>
                  <a:srgbClr val="5784CC"/>
                </a:solidFill>
                <a:latin typeface="Georgia" panose="02040502050405020303" pitchFamily="18" charset="0"/>
              </a:rPr>
              <a:t>Learning Contract</a:t>
            </a:r>
          </a:p>
          <a:p>
            <a:pPr>
              <a:spcAft>
                <a:spcPts val="500"/>
              </a:spcAft>
            </a:pPr>
            <a:r>
              <a:rPr lang="en-GB" sz="9200" dirty="0" smtClean="0"/>
              <a:t>Arrive on time and keep to time</a:t>
            </a:r>
            <a:r>
              <a:rPr lang="en-GB" sz="9200" dirty="0"/>
              <a:t>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Attend </a:t>
            </a:r>
            <a:r>
              <a:rPr lang="en-GB" sz="9200" dirty="0"/>
              <a:t>all sessions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Cell phones on silent - calls made on breaks</a:t>
            </a:r>
            <a:endParaRPr lang="en-GB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Respectful </a:t>
            </a:r>
            <a:r>
              <a:rPr lang="en-GB" sz="9200" dirty="0"/>
              <a:t>c</a:t>
            </a:r>
            <a:r>
              <a:rPr lang="en-GB" sz="9200" dirty="0" smtClean="0"/>
              <a:t>hallenge</a:t>
            </a:r>
            <a:r>
              <a:rPr lang="en-GB" sz="9200" dirty="0"/>
              <a:t>	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Actively participate </a:t>
            </a:r>
            <a:r>
              <a:rPr lang="en-GB" sz="9200" dirty="0"/>
              <a:t>in activities	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Listen when others are speaking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Be responsible for our own </a:t>
            </a:r>
            <a:r>
              <a:rPr lang="en-GB" sz="9200" dirty="0" smtClean="0"/>
              <a:t>learning</a:t>
            </a:r>
            <a:r>
              <a:rPr lang="en-GB" sz="9200" dirty="0"/>
              <a:t>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Respect confidentiality </a:t>
            </a:r>
            <a:r>
              <a:rPr lang="en-GB" sz="9200" dirty="0"/>
              <a:t>	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Support the learning of </a:t>
            </a:r>
            <a:r>
              <a:rPr lang="en-GB" sz="9200" dirty="0" smtClean="0"/>
              <a:t>others</a:t>
            </a:r>
            <a:r>
              <a:rPr lang="en-GB" sz="9200" dirty="0"/>
              <a:t>	</a:t>
            </a:r>
            <a:r>
              <a:rPr lang="en-GB" sz="8000" dirty="0"/>
              <a:t>	</a:t>
            </a:r>
            <a:r>
              <a:rPr lang="en-GB" sz="5800" b="1" dirty="0"/>
              <a:t>		</a:t>
            </a:r>
            <a:endParaRPr lang="en-US" sz="5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368112"/>
              </p:ext>
            </p:extLst>
          </p:nvPr>
        </p:nvGraphicFramePr>
        <p:xfrm>
          <a:off x="317500" y="1551939"/>
          <a:ext cx="8407399" cy="481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1641225"/>
                <a:gridCol w="1419475"/>
                <a:gridCol w="1930400"/>
                <a:gridCol w="1549400"/>
                <a:gridCol w="1435099"/>
              </a:tblGrid>
              <a:tr h="72545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666666"/>
                          </a:solidFill>
                        </a:rPr>
                        <a:t>Starting Point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666666"/>
                          </a:solidFill>
                        </a:rPr>
                        <a:t>Role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666666"/>
                          </a:solidFill>
                        </a:rPr>
                        <a:t>Material to be studied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666666"/>
                          </a:solidFill>
                        </a:rPr>
                        <a:t>Problems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666666"/>
                          </a:solidFill>
                        </a:rPr>
                        <a:t>Blame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2417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666666"/>
                          </a:solidFill>
                        </a:rPr>
                        <a:t>1.</a:t>
                      </a:r>
                      <a:endParaRPr lang="en-US" sz="2000" b="1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 and training</a:t>
                      </a:r>
                      <a:r>
                        <a:rPr lang="en-GB" sz="2000" kern="1200" baseline="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materials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Transmit information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of knowledge/facts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Shrug of the shoulders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Learner/ system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7263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666666"/>
                          </a:solidFill>
                        </a:rPr>
                        <a:t>2.</a:t>
                      </a:r>
                      <a:endParaRPr lang="en-US" sz="2000" b="1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Trainer and what I do</a:t>
                      </a:r>
                      <a:endParaRPr lang="en-US" sz="2000" kern="1200" dirty="0" smtClean="0">
                        <a:solidFill>
                          <a:srgbClr val="6666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 on knowledge and engage the learner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of knowledge and understandings/</a:t>
                      </a:r>
                      <a:endParaRPr lang="en-US" sz="2000" kern="1200" dirty="0" smtClean="0">
                        <a:solidFill>
                          <a:srgbClr val="6666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principles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Trainer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8171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666666"/>
                          </a:solidFill>
                        </a:rPr>
                        <a:t>3.</a:t>
                      </a:r>
                      <a:endParaRPr lang="en-US" sz="2000" b="1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the learner does</a:t>
                      </a:r>
                      <a:endParaRPr lang="en-US" sz="2000" kern="1200" dirty="0" smtClean="0">
                        <a:solidFill>
                          <a:srgbClr val="6666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Facilitate a learning experience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Holistic learning experience including attitudes and values</a:t>
                      </a:r>
                      <a:endParaRPr lang="en-US" sz="2000" kern="1200" dirty="0" smtClean="0">
                        <a:solidFill>
                          <a:srgbClr val="6666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with them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 smtClean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blame but seeks to make sense of the situation</a:t>
                      </a:r>
                      <a:endParaRPr lang="en-US" sz="2000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937260"/>
            <a:ext cx="6819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GB" sz="2000" b="1" dirty="0" smtClean="0">
                <a:solidFill>
                  <a:srgbClr val="5784CC"/>
                </a:solidFill>
                <a:latin typeface="Georgia" panose="02040502050405020303" pitchFamily="18" charset="0"/>
              </a:rPr>
              <a:t>What sort of trainer is she?</a:t>
            </a:r>
            <a:endParaRPr lang="en-GB" sz="2000" b="1" dirty="0">
              <a:solidFill>
                <a:srgbClr val="5784CC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pPr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5800" y="2058183"/>
            <a:ext cx="7772400" cy="28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784CC"/>
                </a:solidFill>
                <a:latin typeface="Georgia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‘There is nothing more practical than a good theory’ (Lewin, 1952:169)</a:t>
            </a:r>
            <a:endParaRPr lang="en-US" sz="4000" b="1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2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1924"/>
            <a:ext cx="8229600" cy="849501"/>
          </a:xfrm>
        </p:spPr>
        <p:txBody>
          <a:bodyPr/>
          <a:lstStyle/>
          <a:p>
            <a:r>
              <a:rPr lang="en-GB" b="1" dirty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2167231"/>
            <a:ext cx="8229600" cy="4305532"/>
          </a:xfrm>
        </p:spPr>
        <p:txBody>
          <a:bodyPr/>
          <a:lstStyle/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en-GB" sz="4000" dirty="0" smtClean="0"/>
              <a:t>What are the different </a:t>
            </a:r>
            <a:r>
              <a:rPr lang="en-GB" sz="4000" dirty="0" smtClean="0">
                <a:solidFill>
                  <a:srgbClr val="00B050"/>
                </a:solidFill>
              </a:rPr>
              <a:t>attitudes</a:t>
            </a:r>
            <a:r>
              <a:rPr lang="en-GB" sz="4000" dirty="0" smtClean="0"/>
              <a:t> and </a:t>
            </a:r>
            <a:r>
              <a:rPr lang="en-GB" sz="4000" dirty="0" smtClean="0">
                <a:solidFill>
                  <a:srgbClr val="00B050"/>
                </a:solidFill>
              </a:rPr>
              <a:t>behaviours</a:t>
            </a:r>
            <a:r>
              <a:rPr lang="en-GB" sz="4000" dirty="0" smtClean="0"/>
              <a:t> of an active and self-directed learner and what kind of </a:t>
            </a:r>
            <a:r>
              <a:rPr lang="en-GB" sz="4000" dirty="0" smtClean="0">
                <a:solidFill>
                  <a:srgbClr val="00B050"/>
                </a:solidFill>
              </a:rPr>
              <a:t>strategies</a:t>
            </a:r>
            <a:r>
              <a:rPr lang="en-GB" sz="4000" dirty="0" smtClean="0"/>
              <a:t> do they adopt within and outside the training space?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922548"/>
            <a:ext cx="8229600" cy="3645132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b="1" dirty="0"/>
              <a:t>Learning takes place through the active behaviour of the student: it is what he (sic) does that he learns, not what the teacher does</a:t>
            </a:r>
            <a:r>
              <a:rPr lang="en-GB" sz="4000" b="1" dirty="0" smtClean="0"/>
              <a:t>’ </a:t>
            </a:r>
            <a:r>
              <a:rPr lang="en-GB" sz="4000" b="1" dirty="0"/>
              <a:t>Based on Biggs (1996)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8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865"/>
            <a:ext cx="8229600" cy="61685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End of day review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981200"/>
            <a:ext cx="8229600" cy="3779520"/>
          </a:xfrm>
        </p:spPr>
        <p:txBody>
          <a:bodyPr/>
          <a:lstStyle/>
          <a:p>
            <a:r>
              <a:rPr lang="en-GB" sz="3600" dirty="0" smtClean="0"/>
              <a:t>One thing that you have learned from today </a:t>
            </a:r>
            <a:r>
              <a:rPr lang="en-GB" sz="3600" smtClean="0"/>
              <a:t>(green)</a:t>
            </a:r>
            <a:endParaRPr lang="en-GB" sz="3600" dirty="0" smtClean="0"/>
          </a:p>
          <a:p>
            <a:r>
              <a:rPr lang="en-GB" sz="3600" dirty="0" smtClean="0"/>
              <a:t>One question that you have from today (orange)</a:t>
            </a:r>
          </a:p>
          <a:p>
            <a:r>
              <a:rPr lang="en-GB" sz="3600" dirty="0" smtClean="0"/>
              <a:t>One suggestion as to how the training or logistics can be improved (yellow)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4410393"/>
            <a:ext cx="7772400" cy="1500187"/>
          </a:xfrm>
        </p:spPr>
        <p:txBody>
          <a:bodyPr/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/>
              <a:t>This work is licensed under a </a:t>
            </a:r>
            <a:r>
              <a:rPr lang="en-GB" dirty="0">
                <a:hlinkClick r:id="rId3"/>
              </a:rPr>
              <a:t>Creative Commons Attribution </a:t>
            </a:r>
            <a:r>
              <a:rPr lang="en-GB" dirty="0" err="1">
                <a:hlinkClick r:id="rId3"/>
              </a:rPr>
              <a:t>ShareAlike</a:t>
            </a:r>
            <a:r>
              <a:rPr lang="en-GB" dirty="0">
                <a:hlinkClick r:id="rId3"/>
              </a:rPr>
              <a:t> 4.0 </a:t>
            </a:r>
            <a:r>
              <a:rPr lang="en-GB" dirty="0" smtClean="0">
                <a:hlinkClick r:id="rId3"/>
              </a:rPr>
              <a:t>International licence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073" y="4521201"/>
            <a:ext cx="129785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67" y="6576892"/>
            <a:ext cx="549953" cy="1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26033" y="2756952"/>
            <a:ext cx="23732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400" i="1" dirty="0">
                <a:solidFill>
                  <a:srgbClr val="333333"/>
                </a:solidFill>
              </a:rPr>
              <a:t>Insert an image of your choice</a:t>
            </a:r>
            <a:endParaRPr lang="en-US" sz="1400" i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ASP 2016 Presentation">
  <a:themeElements>
    <a:clrScheme name="Custom 2">
      <a:dk1>
        <a:srgbClr val="333333"/>
      </a:dk1>
      <a:lt1>
        <a:srgbClr val="FFFFFF"/>
      </a:lt1>
      <a:dk2>
        <a:srgbClr val="333333"/>
      </a:dk2>
      <a:lt2>
        <a:srgbClr val="E5E5E5"/>
      </a:lt2>
      <a:accent1>
        <a:srgbClr val="00808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INASP 2016 Presentation</Template>
  <TotalTime>721</TotalTime>
  <Words>541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INASP 2016 Presentation</vt:lpstr>
      <vt:lpstr>Training of Trainers Workshop</vt:lpstr>
      <vt:lpstr>Introduction</vt:lpstr>
      <vt:lpstr>PowerPoint Presentation</vt:lpstr>
      <vt:lpstr>PowerPoint Presentation</vt:lpstr>
      <vt:lpstr>PowerPoint Presentation</vt:lpstr>
      <vt:lpstr>Task</vt:lpstr>
      <vt:lpstr>PowerPoint Presentation</vt:lpstr>
      <vt:lpstr>End of day review</vt:lpstr>
      <vt:lpstr>PowerPoint Presentation</vt:lpstr>
    </vt:vector>
  </TitlesOfParts>
  <Company>INASP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of Trainers Workshop</dc:title>
  <dc:creator>Annelise Dennis</dc:creator>
  <cp:lastModifiedBy>Annelise Dennis</cp:lastModifiedBy>
  <cp:revision>26</cp:revision>
  <dcterms:created xsi:type="dcterms:W3CDTF">2016-10-26T10:34:56Z</dcterms:created>
  <dcterms:modified xsi:type="dcterms:W3CDTF">2017-04-20T09:08:57Z</dcterms:modified>
</cp:coreProperties>
</file>