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5"/>
  </p:notesMasterIdLst>
  <p:handoutMasterIdLst>
    <p:handoutMasterId r:id="rId76"/>
  </p:handoutMasterIdLst>
  <p:sldIdLst>
    <p:sldId id="256" r:id="rId2"/>
    <p:sldId id="282" r:id="rId3"/>
    <p:sldId id="262" r:id="rId4"/>
    <p:sldId id="259" r:id="rId5"/>
    <p:sldId id="337" r:id="rId6"/>
    <p:sldId id="261" r:id="rId7"/>
    <p:sldId id="336" r:id="rId8"/>
    <p:sldId id="338" r:id="rId9"/>
    <p:sldId id="263" r:id="rId10"/>
    <p:sldId id="341" r:id="rId11"/>
    <p:sldId id="264" r:id="rId12"/>
    <p:sldId id="265" r:id="rId13"/>
    <p:sldId id="266" r:id="rId14"/>
    <p:sldId id="267" r:id="rId15"/>
    <p:sldId id="268" r:id="rId16"/>
    <p:sldId id="269" r:id="rId17"/>
    <p:sldId id="270" r:id="rId18"/>
    <p:sldId id="271" r:id="rId19"/>
    <p:sldId id="281" r:id="rId20"/>
    <p:sldId id="272" r:id="rId21"/>
    <p:sldId id="273" r:id="rId22"/>
    <p:sldId id="274" r:id="rId23"/>
    <p:sldId id="283" r:id="rId24"/>
    <p:sldId id="275" r:id="rId25"/>
    <p:sldId id="276" r:id="rId26"/>
    <p:sldId id="277" r:id="rId27"/>
    <p:sldId id="278" r:id="rId28"/>
    <p:sldId id="279" r:id="rId29"/>
    <p:sldId id="284" r:id="rId30"/>
    <p:sldId id="285" r:id="rId31"/>
    <p:sldId id="303" r:id="rId32"/>
    <p:sldId id="286" r:id="rId33"/>
    <p:sldId id="304" r:id="rId34"/>
    <p:sldId id="305" r:id="rId35"/>
    <p:sldId id="306" r:id="rId36"/>
    <p:sldId id="307" r:id="rId37"/>
    <p:sldId id="289" r:id="rId38"/>
    <p:sldId id="290" r:id="rId39"/>
    <p:sldId id="291" r:id="rId40"/>
    <p:sldId id="292" r:id="rId41"/>
    <p:sldId id="309" r:id="rId42"/>
    <p:sldId id="308" r:id="rId43"/>
    <p:sldId id="293" r:id="rId44"/>
    <p:sldId id="294" r:id="rId45"/>
    <p:sldId id="310" r:id="rId46"/>
    <p:sldId id="311" r:id="rId47"/>
    <p:sldId id="312" r:id="rId48"/>
    <p:sldId id="314" r:id="rId49"/>
    <p:sldId id="313" r:id="rId50"/>
    <p:sldId id="295" r:id="rId51"/>
    <p:sldId id="296" r:id="rId52"/>
    <p:sldId id="339" r:id="rId53"/>
    <p:sldId id="315" r:id="rId54"/>
    <p:sldId id="297" r:id="rId55"/>
    <p:sldId id="316" r:id="rId56"/>
    <p:sldId id="317" r:id="rId57"/>
    <p:sldId id="318" r:id="rId58"/>
    <p:sldId id="319" r:id="rId59"/>
    <p:sldId id="320" r:id="rId60"/>
    <p:sldId id="321" r:id="rId61"/>
    <p:sldId id="323" r:id="rId62"/>
    <p:sldId id="324" r:id="rId63"/>
    <p:sldId id="325" r:id="rId64"/>
    <p:sldId id="326" r:id="rId65"/>
    <p:sldId id="328" r:id="rId66"/>
    <p:sldId id="329" r:id="rId67"/>
    <p:sldId id="330" r:id="rId68"/>
    <p:sldId id="331" r:id="rId69"/>
    <p:sldId id="332" r:id="rId70"/>
    <p:sldId id="333" r:id="rId71"/>
    <p:sldId id="334" r:id="rId72"/>
    <p:sldId id="335" r:id="rId73"/>
    <p:sldId id="257"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lise Dennis" initials="A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5784CC"/>
    <a:srgbClr val="1AFFFF"/>
    <a:srgbClr val="FFFFFF"/>
    <a:srgbClr val="E5E5E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0053" autoAdjust="0"/>
  </p:normalViewPr>
  <p:slideViewPr>
    <p:cSldViewPr snapToGrid="0" snapToObjects="1">
      <p:cViewPr varScale="1">
        <p:scale>
          <a:sx n="72" d="100"/>
          <a:sy n="72" d="100"/>
        </p:scale>
        <p:origin x="7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30" d="100"/>
          <a:sy n="130" d="100"/>
        </p:scale>
        <p:origin x="-1446" y="33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3B85EE-53BF-8142-88AE-B1ADA6DC59E8}" type="datetimeFigureOut">
              <a:rPr lang="en-US" smtClean="0"/>
              <a:t>05-Dec-17</a:t>
            </a:fld>
            <a:endParaRPr lang="en-US"/>
          </a:p>
        </p:txBody>
      </p:sp>
      <p:sp>
        <p:nvSpPr>
          <p:cNvPr id="4" name="Footer Placeholder 3"/>
          <p:cNvSpPr>
            <a:spLocks noGrp="1"/>
          </p:cNvSpPr>
          <p:nvPr>
            <p:ph type="ftr" sz="quarter" idx="2"/>
          </p:nvPr>
        </p:nvSpPr>
        <p:spPr>
          <a:xfrm>
            <a:off x="0" y="8522211"/>
            <a:ext cx="6313018" cy="495847"/>
          </a:xfrm>
          <a:prstGeom prst="rect">
            <a:avLst/>
          </a:prstGeom>
        </p:spPr>
        <p:txBody>
          <a:bodyPr vert="horz" lIns="91440" tIns="45720" rIns="91440" bIns="45720" rtlCol="0" anchor="b"/>
          <a:lstStyle>
            <a:lvl1pPr algn="l">
              <a:defRPr sz="1200"/>
            </a:lvl1pPr>
          </a:lstStyle>
          <a:p>
            <a:r>
              <a:rPr lang="en-GB" sz="1000" dirty="0" smtClean="0"/>
              <a:t>This </a:t>
            </a:r>
            <a:r>
              <a:rPr lang="en-GB" sz="1000" dirty="0"/>
              <a:t>work is licensed under a Creative Commons Attribution-</a:t>
            </a:r>
            <a:r>
              <a:rPr lang="en-GB" sz="1000" dirty="0" err="1"/>
              <a:t>ShareAlike</a:t>
            </a:r>
            <a:r>
              <a:rPr lang="en-GB" sz="1000" dirty="0"/>
              <a:t> 3.0 </a:t>
            </a:r>
            <a:r>
              <a:rPr lang="en-GB" sz="1000" dirty="0" err="1"/>
              <a:t>Unported</a:t>
            </a:r>
            <a:r>
              <a:rPr lang="en-GB" sz="1000" dirty="0"/>
              <a:t> License</a:t>
            </a:r>
            <a:r>
              <a:rPr lang="en-GB" sz="1000" dirty="0" smtClean="0"/>
              <a:t>.</a:t>
            </a:r>
          </a:p>
          <a:p>
            <a:r>
              <a:rPr lang="en-GB" sz="1000" dirty="0"/>
              <a:t>http://creativecommons.org/licenses/by-sa/3.0</a:t>
            </a:r>
            <a:r>
              <a:rPr lang="en-GB" sz="1000" dirty="0" smtClean="0"/>
              <a:t>/</a:t>
            </a:r>
            <a:endParaRPr lang="en-GB" sz="1000" dirty="0"/>
          </a:p>
        </p:txBody>
      </p:sp>
      <p:sp>
        <p:nvSpPr>
          <p:cNvPr id="5" name="Slide Number Placeholder 4"/>
          <p:cNvSpPr>
            <a:spLocks noGrp="1"/>
          </p:cNvSpPr>
          <p:nvPr>
            <p:ph type="sldNum" sz="quarter" idx="3"/>
          </p:nvPr>
        </p:nvSpPr>
        <p:spPr>
          <a:xfrm>
            <a:off x="6313017" y="8524283"/>
            <a:ext cx="543395" cy="457200"/>
          </a:xfrm>
          <a:prstGeom prst="rect">
            <a:avLst/>
          </a:prstGeom>
        </p:spPr>
        <p:txBody>
          <a:bodyPr vert="horz" lIns="91440" tIns="45720" rIns="91440" bIns="45720" rtlCol="0" anchor="b"/>
          <a:lstStyle>
            <a:lvl1pPr algn="r">
              <a:defRPr sz="1200"/>
            </a:lvl1pPr>
          </a:lstStyle>
          <a:p>
            <a:fld id="{043BA4F4-B25B-A641-B63E-5F84226EF5BC}" type="slidenum">
              <a:rPr lang="en-US" smtClean="0"/>
              <a:t>‹#›</a:t>
            </a:fld>
            <a:endParaRPr lang="en-US" dirty="0"/>
          </a:p>
        </p:txBody>
      </p:sp>
    </p:spTree>
    <p:extLst>
      <p:ext uri="{BB962C8B-B14F-4D97-AF65-F5344CB8AC3E}">
        <p14:creationId xmlns:p14="http://schemas.microsoft.com/office/powerpoint/2010/main" val="2222628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D8533-B7A0-3247-9F7E-05C10199060A}" type="datetimeFigureOut">
              <a:rPr lang="en-US" smtClean="0"/>
              <a:t>05-Dec-17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8634008"/>
            <a:ext cx="6232549" cy="457200"/>
          </a:xfrm>
          <a:prstGeom prst="rect">
            <a:avLst/>
          </a:prstGeom>
        </p:spPr>
        <p:txBody>
          <a:bodyPr vert="horz" lIns="91440" tIns="45720" rIns="91440" bIns="45720" rtlCol="0" anchor="b"/>
          <a:lstStyle>
            <a:lvl1pPr algn="l">
              <a:defRPr sz="1000" baseline="0"/>
            </a:lvl1pPr>
          </a:lstStyle>
          <a:p>
            <a:r>
              <a:rPr lang="en-GB" dirty="0" smtClean="0"/>
              <a:t>This work is licensed under a Creative Commons Attribution-</a:t>
            </a:r>
            <a:r>
              <a:rPr lang="en-GB" dirty="0" err="1" smtClean="0"/>
              <a:t>ShareAlike</a:t>
            </a:r>
            <a:r>
              <a:rPr lang="en-GB" dirty="0" smtClean="0"/>
              <a:t> 3.0 </a:t>
            </a:r>
            <a:r>
              <a:rPr lang="en-GB" dirty="0" err="1" smtClean="0"/>
              <a:t>Unported</a:t>
            </a:r>
            <a:r>
              <a:rPr lang="en-GB" dirty="0" smtClean="0"/>
              <a:t> License.</a:t>
            </a:r>
          </a:p>
          <a:p>
            <a:r>
              <a:rPr lang="en-GB" dirty="0" smtClean="0"/>
              <a:t>http://creativecommons.org/licenses/by-sa/3.0/</a:t>
            </a:r>
          </a:p>
        </p:txBody>
      </p:sp>
      <p:sp>
        <p:nvSpPr>
          <p:cNvPr id="7" name="Slide Number Placeholder 6"/>
          <p:cNvSpPr>
            <a:spLocks noGrp="1"/>
          </p:cNvSpPr>
          <p:nvPr>
            <p:ph type="sldNum" sz="quarter" idx="5"/>
          </p:nvPr>
        </p:nvSpPr>
        <p:spPr>
          <a:xfrm>
            <a:off x="6232549" y="8641323"/>
            <a:ext cx="623863" cy="457200"/>
          </a:xfrm>
          <a:prstGeom prst="rect">
            <a:avLst/>
          </a:prstGeom>
        </p:spPr>
        <p:txBody>
          <a:bodyPr vert="horz" lIns="91440" tIns="45720" rIns="91440" bIns="45720" rtlCol="0" anchor="b"/>
          <a:lstStyle>
            <a:lvl1pPr algn="r">
              <a:defRPr sz="1200"/>
            </a:lvl1pPr>
          </a:lstStyle>
          <a:p>
            <a:fld id="{C623B231-3D70-2A4C-A0C2-A57463CF59EC}" type="slidenum">
              <a:rPr lang="en-US" smtClean="0"/>
              <a:t>‹#›</a:t>
            </a:fld>
            <a:endParaRPr lang="en-US" dirty="0"/>
          </a:p>
        </p:txBody>
      </p:sp>
    </p:spTree>
    <p:extLst>
      <p:ext uri="{BB962C8B-B14F-4D97-AF65-F5344CB8AC3E}">
        <p14:creationId xmlns:p14="http://schemas.microsoft.com/office/powerpoint/2010/main" val="296382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37F2DC-DB45-49BD-9BDF-3E7214CE0A85}" type="slidenum">
              <a:rPr lang="en-US" altLang="en-US"/>
              <a:pPr eaLnBrk="1" hangingPunct="1"/>
              <a:t>42</a:t>
            </a:fld>
            <a:endParaRPr lang="en-US" altLang="en-US"/>
          </a:p>
        </p:txBody>
      </p:sp>
    </p:spTree>
    <p:extLst>
      <p:ext uri="{BB962C8B-B14F-4D97-AF65-F5344CB8AC3E}">
        <p14:creationId xmlns:p14="http://schemas.microsoft.com/office/powerpoint/2010/main" val="113286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37F2DC-DB45-49BD-9BDF-3E7214CE0A85}" type="slidenum">
              <a:rPr lang="en-US" altLang="en-US"/>
              <a:pPr eaLnBrk="1" hangingPunct="1"/>
              <a:t>47</a:t>
            </a:fld>
            <a:endParaRPr lang="en-US" altLang="en-US"/>
          </a:p>
        </p:txBody>
      </p:sp>
    </p:spTree>
    <p:extLst>
      <p:ext uri="{BB962C8B-B14F-4D97-AF65-F5344CB8AC3E}">
        <p14:creationId xmlns:p14="http://schemas.microsoft.com/office/powerpoint/2010/main" val="344440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fld id="{FC755648-D348-4AED-810C-DF740038FF6F}" type="slidenum">
              <a:rPr lang="en-US" altLang="en-US"/>
              <a:pPr eaLnBrk="1" hangingPunct="1"/>
              <a:t>49</a:t>
            </a:fld>
            <a:endParaRPr lang="en-US" altLang="en-US"/>
          </a:p>
        </p:txBody>
      </p:sp>
    </p:spTree>
    <p:extLst>
      <p:ext uri="{BB962C8B-B14F-4D97-AF65-F5344CB8AC3E}">
        <p14:creationId xmlns:p14="http://schemas.microsoft.com/office/powerpoint/2010/main" val="136064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3B231-3D70-2A4C-A0C2-A57463CF59EC}" type="slidenum">
              <a:rPr lang="en-US" smtClean="0"/>
              <a:t>73</a:t>
            </a:fld>
            <a:endParaRPr lang="en-US"/>
          </a:p>
        </p:txBody>
      </p:sp>
    </p:spTree>
    <p:extLst>
      <p:ext uri="{BB962C8B-B14F-4D97-AF65-F5344CB8AC3E}">
        <p14:creationId xmlns:p14="http://schemas.microsoft.com/office/powerpoint/2010/main" val="347207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5784CC"/>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357649-C105-F645-A7D2-78524A18A7C0}"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a:t>
            </a:fld>
            <a:endParaRPr lang="en-US"/>
          </a:p>
        </p:txBody>
      </p:sp>
    </p:spTree>
    <p:extLst>
      <p:ext uri="{BB962C8B-B14F-4D97-AF65-F5344CB8AC3E}">
        <p14:creationId xmlns:p14="http://schemas.microsoft.com/office/powerpoint/2010/main" val="31778534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84CC"/>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CA1BF5-B5F0-6F4C-9383-67EE262C153F}" type="datetime1">
              <a:rPr lang="en-GB" smtClean="0"/>
              <a:t>05/12/2017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3979-82CC-6440-B758-3F4758057F14}" type="slidenum">
              <a:rPr lang="en-US" smtClean="0"/>
              <a:t>‹#›</a:t>
            </a:fld>
            <a:endParaRPr lang="en-US"/>
          </a:p>
        </p:txBody>
      </p:sp>
    </p:spTree>
    <p:extLst>
      <p:ext uri="{BB962C8B-B14F-4D97-AF65-F5344CB8AC3E}">
        <p14:creationId xmlns:p14="http://schemas.microsoft.com/office/powerpoint/2010/main" val="29052349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92480"/>
            <a:ext cx="2057400" cy="5333683"/>
          </a:xfrm>
        </p:spPr>
        <p:txBody>
          <a:bodyPr vert="eaVert"/>
          <a:lstStyle>
            <a:lvl1pPr>
              <a:defRPr>
                <a:solidFill>
                  <a:srgbClr val="5784CC"/>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92480"/>
            <a:ext cx="6019800" cy="5333683"/>
          </a:xfrm>
        </p:spPr>
        <p:txBody>
          <a:bodyPr vert="eaVert"/>
          <a:lstStyle>
            <a:lvl1pPr>
              <a:defRPr b="0">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6DE0B7-A939-1F40-A9CB-C349DD62A6BA}" type="datetime1">
              <a:rPr lang="en-GB" smtClean="0"/>
              <a:t>05/12/2017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3979-82CC-6440-B758-3F4758057F14}" type="slidenum">
              <a:rPr lang="en-US" smtClean="0"/>
              <a:t>‹#›</a:t>
            </a:fld>
            <a:endParaRPr lang="en-US"/>
          </a:p>
        </p:txBody>
      </p:sp>
    </p:spTree>
    <p:extLst>
      <p:ext uri="{BB962C8B-B14F-4D97-AF65-F5344CB8AC3E}">
        <p14:creationId xmlns:p14="http://schemas.microsoft.com/office/powerpoint/2010/main" val="20715123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5784CC"/>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a:t>
            </a:fld>
            <a:endParaRPr lang="en-US"/>
          </a:p>
        </p:txBody>
      </p:sp>
    </p:spTree>
    <p:extLst>
      <p:ext uri="{BB962C8B-B14F-4D97-AF65-F5344CB8AC3E}">
        <p14:creationId xmlns:p14="http://schemas.microsoft.com/office/powerpoint/2010/main" val="34355963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784C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9B232E-74DB-E24B-9EAB-2535BABDB41E}" type="datetime1">
              <a:rPr lang="en-GB" smtClean="0"/>
              <a:t>05/12/2017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3979-82CC-6440-B758-3F4758057F14}" type="slidenum">
              <a:rPr lang="en-US" smtClean="0"/>
              <a:t>‹#›</a:t>
            </a:fld>
            <a:endParaRPr lang="en-US"/>
          </a:p>
        </p:txBody>
      </p:sp>
    </p:spTree>
    <p:extLst>
      <p:ext uri="{BB962C8B-B14F-4D97-AF65-F5344CB8AC3E}">
        <p14:creationId xmlns:p14="http://schemas.microsoft.com/office/powerpoint/2010/main" val="4820446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57284"/>
            <a:ext cx="8229600" cy="849501"/>
          </a:xfrm>
        </p:spPr>
        <p:txBody>
          <a:bodyPr/>
          <a:lstStyle>
            <a:lvl1pPr>
              <a:defRPr>
                <a:solidFill>
                  <a:srgbClr val="5784CC"/>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666666"/>
                </a:solidFill>
              </a:defRPr>
            </a:lvl1pPr>
            <a:lvl2pPr>
              <a:defRPr sz="24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666666"/>
                </a:solidFill>
              </a:defRPr>
            </a:lvl1pPr>
            <a:lvl2pPr>
              <a:defRPr sz="24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1778E2-23A5-694E-9E68-C2DB70D40063}" type="datetime1">
              <a:rPr lang="en-GB" smtClean="0"/>
              <a:t>05/12/2017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33979-82CC-6440-B758-3F4758057F14}" type="slidenum">
              <a:rPr lang="en-US" smtClean="0"/>
              <a:t>‹#›</a:t>
            </a:fld>
            <a:endParaRPr lang="en-US"/>
          </a:p>
        </p:txBody>
      </p:sp>
    </p:spTree>
    <p:extLst>
      <p:ext uri="{BB962C8B-B14F-4D97-AF65-F5344CB8AC3E}">
        <p14:creationId xmlns:p14="http://schemas.microsoft.com/office/powerpoint/2010/main" val="1889840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6640"/>
            <a:ext cx="4040188"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56640"/>
            <a:ext cx="4041775"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DE951C-878C-A942-B133-AA84357AF460}" type="datetime1">
              <a:rPr lang="en-GB" smtClean="0"/>
              <a:t>05/12/2017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33979-82CC-6440-B758-3F4758057F14}" type="slidenum">
              <a:rPr lang="en-US" smtClean="0"/>
              <a:t>‹#›</a:t>
            </a:fld>
            <a:endParaRPr lang="en-US"/>
          </a:p>
        </p:txBody>
      </p:sp>
    </p:spTree>
    <p:extLst>
      <p:ext uri="{BB962C8B-B14F-4D97-AF65-F5344CB8AC3E}">
        <p14:creationId xmlns:p14="http://schemas.microsoft.com/office/powerpoint/2010/main" val="1402631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84CC"/>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438DA0-3256-8447-85C7-9D17E5BDDE40}" type="datetime1">
              <a:rPr lang="en-GB" smtClean="0"/>
              <a:t>05/12/2017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33979-82CC-6440-B758-3F4758057F14}" type="slidenum">
              <a:rPr lang="en-US" smtClean="0"/>
              <a:t>‹#›</a:t>
            </a:fld>
            <a:endParaRPr lang="en-US"/>
          </a:p>
        </p:txBody>
      </p:sp>
    </p:spTree>
    <p:extLst>
      <p:ext uri="{BB962C8B-B14F-4D97-AF65-F5344CB8AC3E}">
        <p14:creationId xmlns:p14="http://schemas.microsoft.com/office/powerpoint/2010/main" val="1705955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03EF5-55F0-FA41-94DB-5ED6A0765696}" type="datetime1">
              <a:rPr lang="en-GB" smtClean="0"/>
              <a:t>05/12/2017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33979-82CC-6440-B758-3F4758057F14}" type="slidenum">
              <a:rPr lang="en-US" smtClean="0"/>
              <a:t>‹#›</a:t>
            </a:fld>
            <a:endParaRPr lang="en-US"/>
          </a:p>
        </p:txBody>
      </p:sp>
    </p:spTree>
    <p:extLst>
      <p:ext uri="{BB962C8B-B14F-4D97-AF65-F5344CB8AC3E}">
        <p14:creationId xmlns:p14="http://schemas.microsoft.com/office/powerpoint/2010/main" val="27636969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8295"/>
            <a:ext cx="3008313" cy="766025"/>
          </a:xfrm>
        </p:spPr>
        <p:txBody>
          <a:bodyPr anchor="b"/>
          <a:lstStyle>
            <a:lvl1pPr algn="l">
              <a:defRPr sz="2000" b="1">
                <a:solidFill>
                  <a:srgbClr val="5784CC"/>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792480"/>
            <a:ext cx="5111750" cy="5333683"/>
          </a:xfrm>
        </p:spPr>
        <p:txBody>
          <a:bodyPr/>
          <a:lstStyle>
            <a:lvl1pPr>
              <a:defRPr sz="3200">
                <a:solidFill>
                  <a:srgbClr val="666666"/>
                </a:solidFill>
              </a:defRPr>
            </a:lvl1pPr>
            <a:lvl2pPr>
              <a:defRPr sz="2800">
                <a:solidFill>
                  <a:srgbClr val="666666"/>
                </a:solidFill>
              </a:defRPr>
            </a:lvl2pPr>
            <a:lvl3pPr>
              <a:defRPr sz="2400">
                <a:solidFill>
                  <a:srgbClr val="666666"/>
                </a:solidFill>
              </a:defRPr>
            </a:lvl3pPr>
            <a:lvl4pPr>
              <a:defRPr sz="2000">
                <a:solidFill>
                  <a:srgbClr val="666666"/>
                </a:solidFill>
              </a:defRPr>
            </a:lvl4pPr>
            <a:lvl5pPr>
              <a:defRPr sz="2000">
                <a:solidFill>
                  <a:srgbClr val="666666"/>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544321"/>
            <a:ext cx="3008313" cy="4581842"/>
          </a:xfr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E9CB5-4D37-9B4B-B96A-BB8701A24712}" type="datetime1">
              <a:rPr lang="en-GB" smtClean="0"/>
              <a:t>05/12/2017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33979-82CC-6440-B758-3F4758057F14}" type="slidenum">
              <a:rPr lang="en-US" smtClean="0"/>
              <a:t>‹#›</a:t>
            </a:fld>
            <a:endParaRPr lang="en-US"/>
          </a:p>
        </p:txBody>
      </p:sp>
    </p:spTree>
    <p:extLst>
      <p:ext uri="{BB962C8B-B14F-4D97-AF65-F5344CB8AC3E}">
        <p14:creationId xmlns:p14="http://schemas.microsoft.com/office/powerpoint/2010/main" val="1351038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5784CC"/>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02639"/>
            <a:ext cx="5486400" cy="39249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0E9C1-73B9-D640-B60D-1D40C8CE46B7}" type="datetime1">
              <a:rPr lang="en-GB" smtClean="0"/>
              <a:t>05/12/2017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33979-82CC-6440-B758-3F4758057F14}" type="slidenum">
              <a:rPr lang="en-US" smtClean="0"/>
              <a:t>‹#›</a:t>
            </a:fld>
            <a:endParaRPr lang="en-US"/>
          </a:p>
        </p:txBody>
      </p:sp>
    </p:spTree>
    <p:extLst>
      <p:ext uri="{BB962C8B-B14F-4D97-AF65-F5344CB8AC3E}">
        <p14:creationId xmlns:p14="http://schemas.microsoft.com/office/powerpoint/2010/main" val="23617765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creativecommons.org/licenses/by-sa/4.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48093" y="147187"/>
            <a:ext cx="6697137" cy="904737"/>
          </a:xfrm>
          <a:prstGeom prst="rect">
            <a:avLst/>
          </a:prstGeom>
        </p:spPr>
      </p:pic>
      <p:sp>
        <p:nvSpPr>
          <p:cNvPr id="2" name="Title Placeholder 1"/>
          <p:cNvSpPr>
            <a:spLocks noGrp="1"/>
          </p:cNvSpPr>
          <p:nvPr>
            <p:ph type="title"/>
          </p:nvPr>
        </p:nvSpPr>
        <p:spPr>
          <a:xfrm>
            <a:off x="457200" y="940164"/>
            <a:ext cx="8229600" cy="849501"/>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9608" y="1912388"/>
            <a:ext cx="8229600" cy="4305532"/>
          </a:xfrm>
          <a:prstGeom prst="rect">
            <a:avLst/>
          </a:prstGeom>
          <a:solidFill>
            <a:srgbClr val="FFFFFF"/>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90800" y="6472763"/>
            <a:ext cx="2133600" cy="365125"/>
          </a:xfrm>
          <a:prstGeom prst="rect">
            <a:avLst/>
          </a:prstGeom>
        </p:spPr>
        <p:txBody>
          <a:bodyPr vert="horz" lIns="91440" tIns="45720" rIns="91440" bIns="45720" rtlCol="0" anchor="ctr"/>
          <a:lstStyle>
            <a:lvl1pPr algn="l">
              <a:defRPr sz="900">
                <a:solidFill>
                  <a:schemeClr val="tx1">
                    <a:tint val="75000"/>
                  </a:schemeClr>
                </a:solidFill>
                <a:latin typeface="Georgia"/>
              </a:defRPr>
            </a:lvl1pPr>
          </a:lstStyle>
          <a:p>
            <a:fld id="{20CB5577-C91D-3E47-9087-B82B92BEEFC7}" type="datetime1">
              <a:rPr lang="en-GB" smtClean="0"/>
              <a:pPr/>
              <a:t>05/12/2017</a:t>
            </a:fld>
            <a:endParaRPr lang="en-US" dirty="0"/>
          </a:p>
        </p:txBody>
      </p:sp>
      <p:sp>
        <p:nvSpPr>
          <p:cNvPr id="5" name="Footer Placeholder 4"/>
          <p:cNvSpPr>
            <a:spLocks noGrp="1"/>
          </p:cNvSpPr>
          <p:nvPr>
            <p:ph type="ftr" sz="quarter" idx="3"/>
          </p:nvPr>
        </p:nvSpPr>
        <p:spPr>
          <a:xfrm>
            <a:off x="4918228" y="6472763"/>
            <a:ext cx="2895600" cy="365125"/>
          </a:xfrm>
          <a:prstGeom prst="rect">
            <a:avLst/>
          </a:prstGeom>
        </p:spPr>
        <p:txBody>
          <a:bodyPr vert="horz" lIns="91440" tIns="45720" rIns="91440" bIns="45720" rtlCol="0" anchor="ctr"/>
          <a:lstStyle>
            <a:lvl1pPr algn="ctr">
              <a:defRPr sz="900">
                <a:solidFill>
                  <a:schemeClr val="tx1">
                    <a:tint val="75000"/>
                  </a:schemeClr>
                </a:solidFill>
                <a:latin typeface="Georgia"/>
              </a:defRPr>
            </a:lvl1pPr>
          </a:lstStyle>
          <a:p>
            <a:endParaRPr lang="en-US" dirty="0"/>
          </a:p>
        </p:txBody>
      </p:sp>
      <p:sp>
        <p:nvSpPr>
          <p:cNvPr id="6" name="Slide Number Placeholder 5"/>
          <p:cNvSpPr>
            <a:spLocks noGrp="1"/>
          </p:cNvSpPr>
          <p:nvPr>
            <p:ph type="sldNum" sz="quarter" idx="4"/>
          </p:nvPr>
        </p:nvSpPr>
        <p:spPr>
          <a:xfrm>
            <a:off x="8002574" y="6472763"/>
            <a:ext cx="684225" cy="365125"/>
          </a:xfrm>
          <a:prstGeom prst="rect">
            <a:avLst/>
          </a:prstGeom>
        </p:spPr>
        <p:txBody>
          <a:bodyPr vert="horz" lIns="91440" tIns="45720" rIns="91440" bIns="45720" rtlCol="0" anchor="ctr"/>
          <a:lstStyle>
            <a:lvl1pPr algn="r">
              <a:defRPr sz="900">
                <a:solidFill>
                  <a:schemeClr val="tx1">
                    <a:tint val="75000"/>
                  </a:schemeClr>
                </a:solidFill>
                <a:latin typeface="Georgia"/>
              </a:defRPr>
            </a:lvl1pPr>
          </a:lstStyle>
          <a:p>
            <a:fld id="{61D33979-82CC-6440-B758-3F4758057F14}" type="slidenum">
              <a:rPr lang="en-US" smtClean="0"/>
              <a:pPr/>
              <a:t>‹#›</a:t>
            </a:fld>
            <a:endParaRPr lang="en-US" dirty="0"/>
          </a:p>
        </p:txBody>
      </p:sp>
      <p:pic>
        <p:nvPicPr>
          <p:cNvPr id="8" name="Picture 2">
            <a:hlinkClick r:id="rId14"/>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175967" y="6576892"/>
            <a:ext cx="549953" cy="19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290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457200" rtl="0" eaLnBrk="1" latinLnBrk="0" hangingPunct="1">
        <a:spcBef>
          <a:spcPct val="0"/>
        </a:spcBef>
        <a:buNone/>
        <a:defRPr sz="4400" kern="1200">
          <a:solidFill>
            <a:srgbClr val="5784CC"/>
          </a:solidFill>
          <a:latin typeface="Georgia"/>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666666"/>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rgbClr val="666666"/>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rgbClr val="666666"/>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666666"/>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commons.wikimedia.org/" TargetMode="Externa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www.authoraid.info/en/resources/details/648/"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Mind_map#/media/File:Tennis-mindmap.pn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creativecommons.org/licenses/by-sa/4.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p:txBody>
          <a:bodyPr>
            <a:normAutofit/>
          </a:bodyPr>
          <a:lstStyle/>
          <a:p>
            <a:pPr algn="ctr"/>
            <a:r>
              <a:rPr lang="en-US" b="1" dirty="0" smtClean="0"/>
              <a:t>AuthorAID Research Writing Workshop</a:t>
            </a:r>
            <a:endParaRPr lang="en-US" b="1" dirty="0">
              <a:solidFill>
                <a:srgbClr val="5784CC"/>
              </a:solidFill>
            </a:endParaRPr>
          </a:p>
        </p:txBody>
      </p:sp>
      <p:sp>
        <p:nvSpPr>
          <p:cNvPr id="22" name="Subtitle 21"/>
          <p:cNvSpPr>
            <a:spLocks noGrp="1"/>
          </p:cNvSpPr>
          <p:nvPr>
            <p:ph type="subTitle" idx="1"/>
          </p:nvPr>
        </p:nvSpPr>
        <p:spPr/>
        <p:txBody>
          <a:bodyPr>
            <a:normAutofit/>
          </a:bodyPr>
          <a:lstStyle/>
          <a:p>
            <a:r>
              <a:rPr lang="en-US" i="1" dirty="0" smtClean="0">
                <a:solidFill>
                  <a:srgbClr val="5784CC"/>
                </a:solidFill>
              </a:rPr>
              <a:t>Slides to support the activities</a:t>
            </a:r>
          </a:p>
          <a:p>
            <a:endParaRPr lang="en-US" i="1" dirty="0">
              <a:solidFill>
                <a:srgbClr val="5784CC"/>
              </a:solidFill>
            </a:endParaRPr>
          </a:p>
        </p:txBody>
      </p:sp>
      <p:pic>
        <p:nvPicPr>
          <p:cNvPr id="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967" y="6576892"/>
            <a:ext cx="549953" cy="19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130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Fixed vs growth </a:t>
            </a:r>
            <a:r>
              <a:rPr lang="en-GB" sz="2400" dirty="0" smtClean="0"/>
              <a:t>mindset (derived from </a:t>
            </a:r>
            <a:r>
              <a:rPr lang="en-GB" sz="2400" dirty="0" err="1" smtClean="0"/>
              <a:t>Dweck’s</a:t>
            </a:r>
            <a:r>
              <a:rPr lang="en-GB" sz="2400" dirty="0" smtClean="0"/>
              <a:t> work)</a:t>
            </a:r>
            <a:endParaRPr lang="en-GB"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32692702"/>
              </p:ext>
            </p:extLst>
          </p:nvPr>
        </p:nvGraphicFramePr>
        <p:xfrm>
          <a:off x="460375" y="1912938"/>
          <a:ext cx="7968008" cy="3134360"/>
        </p:xfrm>
        <a:graphic>
          <a:graphicData uri="http://schemas.openxmlformats.org/drawingml/2006/table">
            <a:tbl>
              <a:tblPr firstRow="1" bandRow="1">
                <a:tableStyleId>{5C22544A-7EE6-4342-B048-85BDC9FD1C3A}</a:tableStyleId>
              </a:tblPr>
              <a:tblGrid>
                <a:gridCol w="1341921"/>
                <a:gridCol w="3538330"/>
                <a:gridCol w="3087757"/>
              </a:tblGrid>
              <a:tr h="370840">
                <a:tc>
                  <a:txBody>
                    <a:bodyPr/>
                    <a:lstStyle/>
                    <a:p>
                      <a:pPr algn="ctr"/>
                      <a:endParaRPr lang="en-GB" dirty="0"/>
                    </a:p>
                  </a:txBody>
                  <a:tcPr/>
                </a:tc>
                <a:tc>
                  <a:txBody>
                    <a:bodyPr/>
                    <a:lstStyle/>
                    <a:p>
                      <a:pPr algn="ctr"/>
                      <a:r>
                        <a:rPr lang="en-GB" dirty="0" smtClean="0"/>
                        <a:t>Fixed mindset</a:t>
                      </a:r>
                      <a:endParaRPr lang="en-GB" dirty="0"/>
                    </a:p>
                  </a:txBody>
                  <a:tcPr/>
                </a:tc>
                <a:tc>
                  <a:txBody>
                    <a:bodyPr/>
                    <a:lstStyle/>
                    <a:p>
                      <a:pPr algn="ctr"/>
                      <a:r>
                        <a:rPr lang="en-GB" dirty="0" smtClean="0"/>
                        <a:t>Growth mindset</a:t>
                      </a:r>
                      <a:endParaRPr lang="en-GB" dirty="0"/>
                    </a:p>
                  </a:txBody>
                  <a:tcPr/>
                </a:tc>
              </a:tr>
              <a:tr h="370840">
                <a:tc>
                  <a:txBody>
                    <a:bodyPr/>
                    <a:lstStyle/>
                    <a:p>
                      <a:pPr algn="ctr"/>
                      <a:r>
                        <a:rPr lang="en-GB" dirty="0" smtClean="0"/>
                        <a:t>Challenges</a:t>
                      </a:r>
                      <a:endParaRPr lang="en-GB" dirty="0"/>
                    </a:p>
                  </a:txBody>
                  <a:tcPr/>
                </a:tc>
                <a:tc>
                  <a:txBody>
                    <a:bodyPr/>
                    <a:lstStyle/>
                    <a:p>
                      <a:pPr algn="ctr"/>
                      <a:r>
                        <a:rPr lang="en-GB" dirty="0" smtClean="0"/>
                        <a:t>Avoid</a:t>
                      </a:r>
                      <a:endParaRPr lang="en-GB" dirty="0"/>
                    </a:p>
                  </a:txBody>
                  <a:tcPr/>
                </a:tc>
                <a:tc>
                  <a:txBody>
                    <a:bodyPr/>
                    <a:lstStyle/>
                    <a:p>
                      <a:pPr algn="ctr"/>
                      <a:r>
                        <a:rPr lang="en-GB" dirty="0" smtClean="0"/>
                        <a:t>Embrace</a:t>
                      </a:r>
                      <a:endParaRPr lang="en-GB" dirty="0"/>
                    </a:p>
                  </a:txBody>
                  <a:tcPr/>
                </a:tc>
              </a:tr>
              <a:tr h="370840">
                <a:tc>
                  <a:txBody>
                    <a:bodyPr/>
                    <a:lstStyle/>
                    <a:p>
                      <a:pPr algn="ctr"/>
                      <a:r>
                        <a:rPr lang="en-GB" dirty="0" smtClean="0"/>
                        <a:t>Obstacles</a:t>
                      </a:r>
                      <a:endParaRPr lang="en-GB" dirty="0"/>
                    </a:p>
                  </a:txBody>
                  <a:tcPr/>
                </a:tc>
                <a:tc>
                  <a:txBody>
                    <a:bodyPr/>
                    <a:lstStyle/>
                    <a:p>
                      <a:pPr algn="ctr"/>
                      <a:r>
                        <a:rPr lang="en-GB" dirty="0" smtClean="0"/>
                        <a:t>Give up easily</a:t>
                      </a:r>
                      <a:endParaRPr lang="en-GB" dirty="0"/>
                    </a:p>
                  </a:txBody>
                  <a:tcPr/>
                </a:tc>
                <a:tc>
                  <a:txBody>
                    <a:bodyPr/>
                    <a:lstStyle/>
                    <a:p>
                      <a:pPr algn="ctr"/>
                      <a:r>
                        <a:rPr lang="en-GB" dirty="0" smtClean="0"/>
                        <a:t>Persist</a:t>
                      </a:r>
                      <a:r>
                        <a:rPr lang="en-GB" baseline="0" dirty="0" smtClean="0"/>
                        <a:t> in the face of setbacks</a:t>
                      </a:r>
                      <a:endParaRPr lang="en-GB" dirty="0"/>
                    </a:p>
                  </a:txBody>
                  <a:tcPr/>
                </a:tc>
              </a:tr>
              <a:tr h="370840">
                <a:tc>
                  <a:txBody>
                    <a:bodyPr/>
                    <a:lstStyle/>
                    <a:p>
                      <a:pPr algn="ctr"/>
                      <a:r>
                        <a:rPr lang="en-GB" dirty="0" smtClean="0"/>
                        <a:t>Effort</a:t>
                      </a:r>
                      <a:endParaRPr lang="en-GB" dirty="0"/>
                    </a:p>
                  </a:txBody>
                  <a:tcPr/>
                </a:tc>
                <a:tc>
                  <a:txBody>
                    <a:bodyPr/>
                    <a:lstStyle/>
                    <a:p>
                      <a:pPr algn="ctr"/>
                      <a:r>
                        <a:rPr lang="en-GB" dirty="0" smtClean="0"/>
                        <a:t>See effort as fruitles</a:t>
                      </a:r>
                      <a:r>
                        <a:rPr lang="en-GB" baseline="0" dirty="0" smtClean="0"/>
                        <a:t>s or worse</a:t>
                      </a:r>
                      <a:endParaRPr lang="en-GB" dirty="0"/>
                    </a:p>
                  </a:txBody>
                  <a:tcPr/>
                </a:tc>
                <a:tc>
                  <a:txBody>
                    <a:bodyPr/>
                    <a:lstStyle/>
                    <a:p>
                      <a:pPr algn="ctr"/>
                      <a:r>
                        <a:rPr lang="en-GB" dirty="0" smtClean="0"/>
                        <a:t>See effort as the path</a:t>
                      </a:r>
                      <a:r>
                        <a:rPr lang="en-GB" baseline="0" dirty="0" smtClean="0"/>
                        <a:t> to mastery</a:t>
                      </a:r>
                      <a:endParaRPr lang="en-GB" dirty="0"/>
                    </a:p>
                  </a:txBody>
                  <a:tcPr/>
                </a:tc>
              </a:tr>
              <a:tr h="370840">
                <a:tc>
                  <a:txBody>
                    <a:bodyPr/>
                    <a:lstStyle/>
                    <a:p>
                      <a:pPr algn="ctr"/>
                      <a:r>
                        <a:rPr lang="en-GB" dirty="0" smtClean="0"/>
                        <a:t>Criticism</a:t>
                      </a:r>
                      <a:endParaRPr lang="en-GB" dirty="0"/>
                    </a:p>
                  </a:txBody>
                  <a:tcPr/>
                </a:tc>
                <a:tc>
                  <a:txBody>
                    <a:bodyPr/>
                    <a:lstStyle/>
                    <a:p>
                      <a:pPr algn="ctr"/>
                      <a:r>
                        <a:rPr lang="en-GB" dirty="0" smtClean="0"/>
                        <a:t>Ignore</a:t>
                      </a:r>
                      <a:r>
                        <a:rPr lang="en-GB" baseline="0" dirty="0" smtClean="0"/>
                        <a:t> useful negative feedback</a:t>
                      </a:r>
                      <a:endParaRPr lang="en-GB" dirty="0"/>
                    </a:p>
                  </a:txBody>
                  <a:tcPr/>
                </a:tc>
                <a:tc>
                  <a:txBody>
                    <a:bodyPr/>
                    <a:lstStyle/>
                    <a:p>
                      <a:pPr algn="ctr"/>
                      <a:r>
                        <a:rPr lang="en-GB" dirty="0" smtClean="0"/>
                        <a:t>Learn from criticism</a:t>
                      </a:r>
                      <a:endParaRPr lang="en-GB" dirty="0"/>
                    </a:p>
                  </a:txBody>
                  <a:tcPr/>
                </a:tc>
              </a:tr>
              <a:tr h="370840">
                <a:tc>
                  <a:txBody>
                    <a:bodyPr/>
                    <a:lstStyle/>
                    <a:p>
                      <a:pPr algn="ctr"/>
                      <a:r>
                        <a:rPr lang="en-GB" dirty="0" smtClean="0"/>
                        <a:t>Success</a:t>
                      </a:r>
                      <a:r>
                        <a:rPr lang="en-GB" baseline="0" dirty="0" smtClean="0"/>
                        <a:t> of others</a:t>
                      </a:r>
                      <a:endParaRPr lang="en-GB" dirty="0"/>
                    </a:p>
                  </a:txBody>
                  <a:tcPr/>
                </a:tc>
                <a:tc>
                  <a:txBody>
                    <a:bodyPr/>
                    <a:lstStyle/>
                    <a:p>
                      <a:pPr algn="ctr"/>
                      <a:r>
                        <a:rPr lang="en-GB" dirty="0" smtClean="0"/>
                        <a:t>Feel threatened by the success of others</a:t>
                      </a:r>
                      <a:endParaRPr lang="en-GB" dirty="0"/>
                    </a:p>
                  </a:txBody>
                  <a:tcPr/>
                </a:tc>
                <a:tc>
                  <a:txBody>
                    <a:bodyPr/>
                    <a:lstStyle/>
                    <a:p>
                      <a:pPr algn="ctr"/>
                      <a:r>
                        <a:rPr lang="en-GB" dirty="0" smtClean="0"/>
                        <a:t>Find</a:t>
                      </a:r>
                      <a:r>
                        <a:rPr lang="en-GB" baseline="0" dirty="0" smtClean="0"/>
                        <a:t> lessons and inspiration in the success of others</a:t>
                      </a:r>
                      <a:endParaRPr lang="en-GB" dirty="0"/>
                    </a:p>
                  </a:txBody>
                  <a:tcPr/>
                </a:tc>
              </a:tr>
              <a:tr h="370840">
                <a:tc>
                  <a:txBody>
                    <a:bodyPr/>
                    <a:lstStyle/>
                    <a:p>
                      <a:pPr algn="ctr"/>
                      <a:endParaRPr lang="en-GB" dirty="0"/>
                    </a:p>
                  </a:txBody>
                  <a:tcPr/>
                </a:tc>
                <a:tc>
                  <a:txBody>
                    <a:bodyPr/>
                    <a:lstStyle/>
                    <a:p>
                      <a:pPr algn="ctr"/>
                      <a:r>
                        <a:rPr lang="en-GB" b="1" dirty="0" smtClean="0"/>
                        <a:t>Deterministic view of the world</a:t>
                      </a:r>
                      <a:endParaRPr lang="en-GB" b="1" dirty="0"/>
                    </a:p>
                  </a:txBody>
                  <a:tcPr/>
                </a:tc>
                <a:tc>
                  <a:txBody>
                    <a:bodyPr/>
                    <a:lstStyle/>
                    <a:p>
                      <a:pPr algn="ctr"/>
                      <a:r>
                        <a:rPr lang="en-GB" b="1" dirty="0" smtClean="0"/>
                        <a:t>Greater</a:t>
                      </a:r>
                      <a:r>
                        <a:rPr lang="en-GB" b="1" baseline="0" dirty="0" smtClean="0"/>
                        <a:t> sense of free will</a:t>
                      </a:r>
                      <a:endParaRPr lang="en-GB" b="1" dirty="0"/>
                    </a:p>
                  </a:txBody>
                  <a:tcPr/>
                </a:tc>
              </a:tr>
            </a:tbl>
          </a:graphicData>
        </a:graphic>
      </p:graphicFrame>
      <p:sp>
        <p:nvSpPr>
          <p:cNvPr id="4" name="Date Placeholder 3"/>
          <p:cNvSpPr>
            <a:spLocks noGrp="1"/>
          </p:cNvSpPr>
          <p:nvPr>
            <p:ph type="dt" sz="half" idx="10"/>
          </p:nvPr>
        </p:nvSpPr>
        <p:spPr/>
        <p:txBody>
          <a:bodyPr/>
          <a:lstStyle/>
          <a:p>
            <a:r>
              <a:rPr lang="en-US" smtClean="0"/>
              <a:t>May 2017. DRAFT.</a:t>
            </a:r>
            <a:endParaRPr lang="en-US" dirty="0"/>
          </a:p>
        </p:txBody>
      </p:sp>
      <p:sp>
        <p:nvSpPr>
          <p:cNvPr id="5" name="Slide Number Placeholder 4"/>
          <p:cNvSpPr>
            <a:spLocks noGrp="1"/>
          </p:cNvSpPr>
          <p:nvPr>
            <p:ph type="sldNum" sz="quarter" idx="12"/>
          </p:nvPr>
        </p:nvSpPr>
        <p:spPr/>
        <p:txBody>
          <a:bodyPr/>
          <a:lstStyle/>
          <a:p>
            <a:fld id="{61D33979-82CC-6440-B758-3F4758057F14}" type="slidenum">
              <a:rPr lang="en-US" smtClean="0"/>
              <a:t>10</a:t>
            </a:fld>
            <a:endParaRPr lang="en-US"/>
          </a:p>
        </p:txBody>
      </p:sp>
    </p:spTree>
    <p:extLst>
      <p:ext uri="{BB962C8B-B14F-4D97-AF65-F5344CB8AC3E}">
        <p14:creationId xmlns:p14="http://schemas.microsoft.com/office/powerpoint/2010/main" val="3887766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buNone/>
            </a:pPr>
            <a:endParaRPr lang="en-GB" sz="2400" dirty="0" smtClean="0"/>
          </a:p>
          <a:p>
            <a:pPr marL="0" indent="0">
              <a:buNone/>
            </a:pPr>
            <a:r>
              <a:rPr lang="en-GB" sz="2400" b="1" u="sng" dirty="0" smtClean="0"/>
              <a:t>Part 1:</a:t>
            </a:r>
            <a:r>
              <a:rPr lang="en-GB" sz="2400" dirty="0" smtClean="0"/>
              <a:t> Work with your group members to come up with at least one example or behaviour </a:t>
            </a:r>
            <a:r>
              <a:rPr lang="en-GB" sz="2400" u="sng" dirty="0" smtClean="0"/>
              <a:t>in a research authorship context</a:t>
            </a:r>
            <a:r>
              <a:rPr lang="en-GB" sz="2400" dirty="0" smtClean="0"/>
              <a:t> for each point in (a) the fixed mindset </a:t>
            </a:r>
            <a:r>
              <a:rPr lang="en-GB" sz="2400" dirty="0" smtClean="0"/>
              <a:t>column </a:t>
            </a:r>
            <a:r>
              <a:rPr lang="en-GB" sz="2400" dirty="0" smtClean="0"/>
              <a:t>and (b) the growth mindset </a:t>
            </a:r>
            <a:r>
              <a:rPr lang="en-GB" sz="2400" dirty="0" smtClean="0"/>
              <a:t>column.</a:t>
            </a:r>
            <a:endParaRPr lang="en-GB" sz="2400" dirty="0" smtClean="0"/>
          </a:p>
          <a:p>
            <a:pPr marL="0" indent="0">
              <a:buNone/>
            </a:pPr>
            <a:endParaRPr lang="en-GB" sz="2400" dirty="0" smtClean="0"/>
          </a:p>
          <a:p>
            <a:pPr marL="0" indent="0">
              <a:buNone/>
            </a:pPr>
            <a:r>
              <a:rPr lang="en-GB" sz="2400" b="1" u="sng" dirty="0" smtClean="0"/>
              <a:t>Part 2:</a:t>
            </a:r>
            <a:r>
              <a:rPr lang="en-GB" sz="2400" dirty="0" smtClean="0"/>
              <a:t> One person from each group to present some of the examples they thought of</a:t>
            </a:r>
          </a:p>
          <a:p>
            <a:pPr marL="514350" indent="-514350">
              <a:buFont typeface="+mj-lt"/>
              <a:buAutoNum type="arabicPeriod"/>
            </a:pPr>
            <a:endParaRPr lang="en-GB" sz="2400"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11</a:t>
            </a:fld>
            <a:endParaRPr lang="en-US"/>
          </a:p>
        </p:txBody>
      </p:sp>
    </p:spTree>
    <p:extLst>
      <p:ext uri="{BB962C8B-B14F-4D97-AF65-F5344CB8AC3E}">
        <p14:creationId xmlns:p14="http://schemas.microsoft.com/office/powerpoint/2010/main" val="376553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D1-S3</a:t>
            </a:r>
            <a:endParaRPr lang="en-GB" dirty="0"/>
          </a:p>
        </p:txBody>
      </p:sp>
      <p:sp>
        <p:nvSpPr>
          <p:cNvPr id="8" name="Subtitle 7"/>
          <p:cNvSpPr>
            <a:spLocks noGrp="1"/>
          </p:cNvSpPr>
          <p:nvPr>
            <p:ph type="subTitle" idx="1"/>
          </p:nvPr>
        </p:nvSpPr>
        <p:spPr/>
        <p:txBody>
          <a:bodyPr/>
          <a:lstStyle/>
          <a:p>
            <a:r>
              <a:rPr lang="en-GB" dirty="0"/>
              <a:t>Research and publishing </a:t>
            </a:r>
            <a:r>
              <a:rPr lang="en-GB" dirty="0" smtClean="0"/>
              <a:t>ethics</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12</a:t>
            </a:fld>
            <a:endParaRPr lang="en-US"/>
          </a:p>
        </p:txBody>
      </p:sp>
    </p:spTree>
    <p:extLst>
      <p:ext uri="{BB962C8B-B14F-4D97-AF65-F5344CB8AC3E}">
        <p14:creationId xmlns:p14="http://schemas.microsoft.com/office/powerpoint/2010/main" val="321234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2800" dirty="0" smtClean="0"/>
              <a:t>What do you </a:t>
            </a:r>
            <a:r>
              <a:rPr lang="en-GB" sz="2800" dirty="0"/>
              <a:t>know </a:t>
            </a:r>
            <a:r>
              <a:rPr lang="en-GB" sz="2800" dirty="0" smtClean="0"/>
              <a:t>about </a:t>
            </a:r>
            <a:r>
              <a:rPr lang="en-GB" sz="2800" dirty="0"/>
              <a:t>research </a:t>
            </a:r>
            <a:r>
              <a:rPr lang="en-GB" sz="2800" dirty="0" smtClean="0"/>
              <a:t>and publication ethics? Concepts, terminology, etc.</a:t>
            </a:r>
          </a:p>
          <a:p>
            <a:r>
              <a:rPr lang="en-GB" sz="2800" dirty="0" smtClean="0"/>
              <a:t>Have you witnessed or heard of any ethical violations in doing or reporting research?</a:t>
            </a:r>
          </a:p>
          <a:p>
            <a:r>
              <a:rPr lang="en-GB" sz="2800" dirty="0" smtClean="0"/>
              <a:t>Write the concepts and examples you’ve come up with on sticky notes (use one big sticky note per concept/example)</a:t>
            </a:r>
          </a:p>
          <a:p>
            <a:r>
              <a:rPr lang="en-GB" sz="2800" dirty="0" smtClean="0"/>
              <a:t>Stick your notes on the wall</a:t>
            </a:r>
          </a:p>
          <a:p>
            <a:endParaRPr lang="en-GB" sz="2800"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13</a:t>
            </a:fld>
            <a:endParaRPr lang="en-US"/>
          </a:p>
        </p:txBody>
      </p:sp>
    </p:spTree>
    <p:extLst>
      <p:ext uri="{BB962C8B-B14F-4D97-AF65-F5344CB8AC3E}">
        <p14:creationId xmlns:p14="http://schemas.microsoft.com/office/powerpoint/2010/main" val="20701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D1-S4</a:t>
            </a:r>
            <a:endParaRPr lang="en-GB" dirty="0"/>
          </a:p>
        </p:txBody>
      </p:sp>
      <p:sp>
        <p:nvSpPr>
          <p:cNvPr id="8" name="Subtitle 7"/>
          <p:cNvSpPr>
            <a:spLocks noGrp="1"/>
          </p:cNvSpPr>
          <p:nvPr>
            <p:ph type="subTitle" idx="1"/>
          </p:nvPr>
        </p:nvSpPr>
        <p:spPr/>
        <p:txBody>
          <a:bodyPr/>
          <a:lstStyle/>
          <a:p>
            <a:r>
              <a:rPr lang="en-GB" dirty="0" smtClean="0"/>
              <a:t>Defining the focus and contribution of your paper</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14</a:t>
            </a:fld>
            <a:endParaRPr lang="en-US"/>
          </a:p>
        </p:txBody>
      </p:sp>
    </p:spTree>
    <p:extLst>
      <p:ext uri="{BB962C8B-B14F-4D97-AF65-F5344CB8AC3E}">
        <p14:creationId xmlns:p14="http://schemas.microsoft.com/office/powerpoint/2010/main" val="222755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Pre-writing</a:t>
            </a:r>
            <a:endParaRPr lang="en-GB" dirty="0"/>
          </a:p>
        </p:txBody>
      </p:sp>
      <p:sp>
        <p:nvSpPr>
          <p:cNvPr id="3" name="Content Placeholder 2"/>
          <p:cNvSpPr>
            <a:spLocks noGrp="1"/>
          </p:cNvSpPr>
          <p:nvPr>
            <p:ph idx="1"/>
          </p:nvPr>
        </p:nvSpPr>
        <p:spPr/>
        <p:txBody>
          <a:bodyPr>
            <a:normAutofit/>
          </a:bodyPr>
          <a:lstStyle/>
          <a:p>
            <a:r>
              <a:rPr lang="en-GB" sz="2800" dirty="0" smtClean="0"/>
              <a:t>Writing a research manuscript is a project, not a simple task</a:t>
            </a:r>
          </a:p>
          <a:p>
            <a:r>
              <a:rPr lang="en-GB" sz="2800" dirty="0" smtClean="0"/>
              <a:t>Useful to do some ‘pre-writing’ before actually starting to write your manuscript</a:t>
            </a:r>
          </a:p>
          <a:p>
            <a:pPr lvl="1"/>
            <a:r>
              <a:rPr lang="en-GB" sz="2400" dirty="0" smtClean="0"/>
              <a:t>To develop focus</a:t>
            </a:r>
          </a:p>
          <a:p>
            <a:pPr lvl="1"/>
            <a:r>
              <a:rPr lang="en-GB" sz="2400" dirty="0" smtClean="0"/>
              <a:t>Gather key points to include in the paper</a:t>
            </a:r>
          </a:p>
          <a:p>
            <a:pPr lvl="1"/>
            <a:r>
              <a:rPr lang="en-GB" sz="2400" dirty="0" smtClean="0"/>
              <a:t>Develop a rough outline</a:t>
            </a:r>
          </a:p>
          <a:p>
            <a:pPr lvl="1"/>
            <a:r>
              <a:rPr lang="en-GB" sz="2400" dirty="0" smtClean="0"/>
              <a:t>Anything else?</a:t>
            </a:r>
          </a:p>
          <a:p>
            <a:pPr lvl="1"/>
            <a:endParaRPr lang="en-GB" sz="2400" dirty="0" smtClean="0"/>
          </a:p>
          <a:p>
            <a:pPr lvl="1"/>
            <a:endParaRPr lang="en-GB" sz="2400"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15</a:t>
            </a:fld>
            <a:endParaRPr lang="en-US"/>
          </a:p>
        </p:txBody>
      </p:sp>
    </p:spTree>
    <p:extLst>
      <p:ext uri="{BB962C8B-B14F-4D97-AF65-F5344CB8AC3E}">
        <p14:creationId xmlns:p14="http://schemas.microsoft.com/office/powerpoint/2010/main" val="255104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Pre-writing task today</a:t>
            </a:r>
            <a:endParaRPr lang="en-GB" dirty="0"/>
          </a:p>
        </p:txBody>
      </p:sp>
      <p:sp>
        <p:nvSpPr>
          <p:cNvPr id="3" name="Content Placeholder 2"/>
          <p:cNvSpPr>
            <a:spLocks noGrp="1"/>
          </p:cNvSpPr>
          <p:nvPr>
            <p:ph idx="1"/>
          </p:nvPr>
        </p:nvSpPr>
        <p:spPr/>
        <p:txBody>
          <a:bodyPr>
            <a:normAutofit/>
          </a:bodyPr>
          <a:lstStyle/>
          <a:p>
            <a:r>
              <a:rPr lang="en-GB" sz="2400" dirty="0" smtClean="0"/>
              <a:t>Write a short essay that clearly describes the </a:t>
            </a:r>
            <a:r>
              <a:rPr lang="en-GB" sz="2400" u="sng" dirty="0" smtClean="0"/>
              <a:t>focus of your research</a:t>
            </a:r>
            <a:r>
              <a:rPr lang="en-GB" sz="2400" dirty="0" smtClean="0"/>
              <a:t> and the </a:t>
            </a:r>
            <a:r>
              <a:rPr lang="en-GB" sz="2400" u="sng" dirty="0" smtClean="0"/>
              <a:t>contribution of your research manuscript</a:t>
            </a:r>
            <a:r>
              <a:rPr lang="en-GB" sz="2400" dirty="0" smtClean="0"/>
              <a:t> in advancing knowledge</a:t>
            </a:r>
          </a:p>
          <a:p>
            <a:r>
              <a:rPr lang="en-GB" sz="2400" dirty="0"/>
              <a:t>300 to 400 words </a:t>
            </a:r>
            <a:r>
              <a:rPr lang="en-GB" sz="2400" dirty="0" smtClean="0"/>
              <a:t>long</a:t>
            </a:r>
          </a:p>
          <a:p>
            <a:r>
              <a:rPr lang="en-GB" sz="2400" dirty="0" smtClean="0"/>
              <a:t>Don’t worry…</a:t>
            </a:r>
            <a:endParaRPr lang="en-GB" sz="2000" dirty="0" smtClean="0"/>
          </a:p>
          <a:p>
            <a:pPr lvl="1"/>
            <a:r>
              <a:rPr lang="en-GB" sz="2000" dirty="0" smtClean="0"/>
              <a:t>About the stage of your actual manuscript: Completed, work in progress, or hardly begun</a:t>
            </a:r>
          </a:p>
          <a:p>
            <a:pPr lvl="1"/>
            <a:r>
              <a:rPr lang="en-GB" sz="2000" dirty="0" smtClean="0"/>
              <a:t>If your research is not yet complete; just write about what you’ve done so far</a:t>
            </a:r>
          </a:p>
          <a:p>
            <a:r>
              <a:rPr lang="en-GB" sz="2800" dirty="0" smtClean="0"/>
              <a:t>Further instructions in the participant handbook</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16</a:t>
            </a:fld>
            <a:endParaRPr lang="en-US"/>
          </a:p>
        </p:txBody>
      </p:sp>
    </p:spTree>
    <p:extLst>
      <p:ext uri="{BB962C8B-B14F-4D97-AF65-F5344CB8AC3E}">
        <p14:creationId xmlns:p14="http://schemas.microsoft.com/office/powerpoint/2010/main" val="347606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phase </a:t>
            </a:r>
            <a:endParaRPr lang="en-GB"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GB" sz="2400" dirty="0" smtClean="0"/>
              <a:t>Come up to the front and pick a chit at random to find out who you are going to assess and who will assess you</a:t>
            </a:r>
          </a:p>
          <a:p>
            <a:pPr marL="457200" indent="-457200">
              <a:buFont typeface="+mj-lt"/>
              <a:buAutoNum type="arabicPeriod"/>
            </a:pPr>
            <a:r>
              <a:rPr lang="en-GB" sz="2400" dirty="0" smtClean="0"/>
              <a:t>Email your essay to your assessor</a:t>
            </a:r>
          </a:p>
          <a:p>
            <a:pPr marL="457200" indent="-457200">
              <a:buFont typeface="+mj-lt"/>
              <a:buAutoNum type="arabicPeriod"/>
            </a:pPr>
            <a:r>
              <a:rPr lang="en-GB" sz="2400" dirty="0" smtClean="0"/>
              <a:t>Check your inbox for (1) the essay you’ve been assigned to evaluate and (2) the assessment form from the facilitator</a:t>
            </a:r>
          </a:p>
          <a:p>
            <a:pPr marL="457200" indent="-457200">
              <a:buFont typeface="+mj-lt"/>
              <a:buAutoNum type="arabicPeriod"/>
            </a:pPr>
            <a:r>
              <a:rPr lang="en-GB" sz="2400" dirty="0" smtClean="0"/>
              <a:t>Use this form to evaluate the essay you’ve received</a:t>
            </a:r>
          </a:p>
          <a:p>
            <a:pPr marL="457200" indent="-457200">
              <a:buFont typeface="+mj-lt"/>
              <a:buAutoNum type="arabicPeriod"/>
            </a:pPr>
            <a:r>
              <a:rPr lang="en-GB" sz="2400" dirty="0" smtClean="0"/>
              <a:t>Email the completed form to your peer and the facilitator</a:t>
            </a:r>
          </a:p>
          <a:p>
            <a:pPr marL="457200" indent="-457200">
              <a:buFont typeface="+mj-lt"/>
              <a:buAutoNum type="arabicPeriod"/>
            </a:pPr>
            <a:endParaRPr lang="en-GB" sz="2400"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17</a:t>
            </a:fld>
            <a:endParaRPr lang="en-US"/>
          </a:p>
        </p:txBody>
      </p:sp>
    </p:spTree>
    <p:extLst>
      <p:ext uri="{BB962C8B-B14F-4D97-AF65-F5344CB8AC3E}">
        <p14:creationId xmlns:p14="http://schemas.microsoft.com/office/powerpoint/2010/main" val="136179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GB" dirty="0" smtClean="0"/>
              <a:t>D1-S5</a:t>
            </a:r>
            <a:endParaRPr lang="en-GB" dirty="0"/>
          </a:p>
        </p:txBody>
      </p:sp>
      <p:sp>
        <p:nvSpPr>
          <p:cNvPr id="8" name="Subtitle 7"/>
          <p:cNvSpPr>
            <a:spLocks noGrp="1"/>
          </p:cNvSpPr>
          <p:nvPr>
            <p:ph type="subTitle" idx="1"/>
          </p:nvPr>
        </p:nvSpPr>
        <p:spPr/>
        <p:txBody>
          <a:bodyPr/>
          <a:lstStyle/>
          <a:p>
            <a:r>
              <a:rPr lang="en-GB" dirty="0"/>
              <a:t>Identifying appropriate target journals</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18</a:t>
            </a:fld>
            <a:endParaRPr lang="en-US"/>
          </a:p>
        </p:txBody>
      </p:sp>
    </p:spTree>
    <p:extLst>
      <p:ext uri="{BB962C8B-B14F-4D97-AF65-F5344CB8AC3E}">
        <p14:creationId xmlns:p14="http://schemas.microsoft.com/office/powerpoint/2010/main" val="71333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GB"/>
          </a:p>
        </p:txBody>
      </p:sp>
      <p:sp>
        <p:nvSpPr>
          <p:cNvPr id="10" name="Content Placeholder 9"/>
          <p:cNvSpPr>
            <a:spLocks noGrp="1"/>
          </p:cNvSpPr>
          <p:nvPr>
            <p:ph idx="1"/>
          </p:nvPr>
        </p:nvSpPr>
        <p:spPr/>
        <p:txBody>
          <a:bodyPr/>
          <a:lstStyle/>
          <a:p>
            <a:pPr marL="0" indent="0">
              <a:buNone/>
            </a:pPr>
            <a:endParaRPr lang="en-GB" dirty="0" smtClean="0"/>
          </a:p>
          <a:p>
            <a:pPr marL="0" indent="0">
              <a:buNone/>
            </a:pPr>
            <a:r>
              <a:rPr lang="en-GB" dirty="0" smtClean="0"/>
              <a:t>What are the characteristics that you would look for in a journal to decide whether it is suitable for your manuscript?</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19</a:t>
            </a:fld>
            <a:endParaRPr lang="en-US"/>
          </a:p>
        </p:txBody>
      </p:sp>
    </p:spTree>
    <p:extLst>
      <p:ext uri="{BB962C8B-B14F-4D97-AF65-F5344CB8AC3E}">
        <p14:creationId xmlns:p14="http://schemas.microsoft.com/office/powerpoint/2010/main" val="79300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Day 1</a:t>
            </a:r>
            <a:endParaRPr lang="en-GB" dirty="0"/>
          </a:p>
        </p:txBody>
      </p:sp>
      <p:sp>
        <p:nvSpPr>
          <p:cNvPr id="8" name="Subtitle 7"/>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2</a:t>
            </a:fld>
            <a:endParaRPr lang="en-US"/>
          </a:p>
        </p:txBody>
      </p:sp>
    </p:spTree>
    <p:extLst>
      <p:ext uri="{BB962C8B-B14F-4D97-AF65-F5344CB8AC3E}">
        <p14:creationId xmlns:p14="http://schemas.microsoft.com/office/powerpoint/2010/main" val="3669756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factors to consider</a:t>
            </a:r>
            <a:endParaRPr lang="en-GB" dirty="0"/>
          </a:p>
        </p:txBody>
      </p:sp>
      <p:sp>
        <p:nvSpPr>
          <p:cNvPr id="3" name="Content Placeholder 2"/>
          <p:cNvSpPr>
            <a:spLocks noGrp="1"/>
          </p:cNvSpPr>
          <p:nvPr>
            <p:ph idx="1"/>
          </p:nvPr>
        </p:nvSpPr>
        <p:spPr/>
        <p:txBody>
          <a:bodyPr/>
          <a:lstStyle/>
          <a:p>
            <a:r>
              <a:rPr lang="en-US" altLang="en-US" dirty="0"/>
              <a:t>Audience</a:t>
            </a:r>
          </a:p>
          <a:p>
            <a:r>
              <a:rPr lang="en-US" altLang="en-US" dirty="0"/>
              <a:t>Prestige</a:t>
            </a:r>
          </a:p>
          <a:p>
            <a:r>
              <a:rPr lang="en-US" altLang="en-US" dirty="0" smtClean="0"/>
              <a:t>Access (open access / subscription)</a:t>
            </a:r>
            <a:endParaRPr lang="en-US" altLang="en-US" dirty="0"/>
          </a:p>
          <a:p>
            <a:r>
              <a:rPr lang="en-US" altLang="en-US" dirty="0" smtClean="0"/>
              <a:t>Potential impact</a:t>
            </a:r>
            <a:endParaRPr lang="en-US" altLang="en-US" dirty="0"/>
          </a:p>
          <a:p>
            <a:r>
              <a:rPr lang="en-US" altLang="en-US" dirty="0"/>
              <a:t>Publication time</a:t>
            </a:r>
          </a:p>
          <a:p>
            <a:r>
              <a:rPr lang="en-US" altLang="en-US" dirty="0" smtClean="0"/>
              <a:t>Likelihood </a:t>
            </a:r>
            <a:r>
              <a:rPr lang="en-US" altLang="en-US" dirty="0"/>
              <a:t>of </a:t>
            </a:r>
            <a:r>
              <a:rPr lang="en-US" altLang="en-US" dirty="0" smtClean="0"/>
              <a:t>acceptance</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20</a:t>
            </a:fld>
            <a:endParaRPr lang="en-US"/>
          </a:p>
        </p:txBody>
      </p:sp>
    </p:spTree>
    <p:extLst>
      <p:ext uri="{BB962C8B-B14F-4D97-AF65-F5344CB8AC3E}">
        <p14:creationId xmlns:p14="http://schemas.microsoft.com/office/powerpoint/2010/main" val="378290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Day 1 end-of-day reflection</a:t>
            </a:r>
            <a:endParaRPr lang="en-GB" dirty="0"/>
          </a:p>
        </p:txBody>
      </p:sp>
      <p:sp>
        <p:nvSpPr>
          <p:cNvPr id="8" name="Subtitle 7"/>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21</a:t>
            </a:fld>
            <a:endParaRPr lang="en-US"/>
          </a:p>
        </p:txBody>
      </p:sp>
    </p:spTree>
    <p:extLst>
      <p:ext uri="{BB962C8B-B14F-4D97-AF65-F5344CB8AC3E}">
        <p14:creationId xmlns:p14="http://schemas.microsoft.com/office/powerpoint/2010/main" val="3562251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 your thoughts…</a:t>
            </a:r>
            <a:endParaRPr lang="en-GB" dirty="0"/>
          </a:p>
        </p:txBody>
      </p:sp>
      <p:sp>
        <p:nvSpPr>
          <p:cNvPr id="3" name="Content Placeholder 2"/>
          <p:cNvSpPr>
            <a:spLocks noGrp="1"/>
          </p:cNvSpPr>
          <p:nvPr>
            <p:ph idx="1"/>
          </p:nvPr>
        </p:nvSpPr>
        <p:spPr/>
        <p:txBody>
          <a:bodyPr/>
          <a:lstStyle/>
          <a:p>
            <a:r>
              <a:rPr lang="en-GB" dirty="0" smtClean="0"/>
              <a:t>What you learnt today (green sticky note)</a:t>
            </a:r>
          </a:p>
          <a:p>
            <a:r>
              <a:rPr lang="en-GB" dirty="0" smtClean="0"/>
              <a:t>Questions you have (yellow sticky note)</a:t>
            </a:r>
          </a:p>
          <a:p>
            <a:r>
              <a:rPr lang="en-GB" dirty="0" smtClean="0"/>
              <a:t>Things that were unclear or difficult (red sticky note)</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22</a:t>
            </a:fld>
            <a:endParaRPr lang="en-US"/>
          </a:p>
        </p:txBody>
      </p:sp>
    </p:spTree>
    <p:extLst>
      <p:ext uri="{BB962C8B-B14F-4D97-AF65-F5344CB8AC3E}">
        <p14:creationId xmlns:p14="http://schemas.microsoft.com/office/powerpoint/2010/main" val="1084758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smtClean="0"/>
              <a:t>Day 2</a:t>
            </a:r>
            <a:endParaRPr lang="en-GB" dirty="0"/>
          </a:p>
        </p:txBody>
      </p:sp>
      <p:sp>
        <p:nvSpPr>
          <p:cNvPr id="8" name="Subtitle 7"/>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23</a:t>
            </a:fld>
            <a:endParaRPr lang="en-US"/>
          </a:p>
        </p:txBody>
      </p:sp>
    </p:spTree>
    <p:extLst>
      <p:ext uri="{BB962C8B-B14F-4D97-AF65-F5344CB8AC3E}">
        <p14:creationId xmlns:p14="http://schemas.microsoft.com/office/powerpoint/2010/main" val="2468325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GB" dirty="0" smtClean="0"/>
              <a:t>D2-S1</a:t>
            </a:r>
            <a:endParaRPr lang="en-GB" dirty="0"/>
          </a:p>
        </p:txBody>
      </p:sp>
      <p:sp>
        <p:nvSpPr>
          <p:cNvPr id="8" name="Subtitle 7"/>
          <p:cNvSpPr>
            <a:spLocks noGrp="1"/>
          </p:cNvSpPr>
          <p:nvPr>
            <p:ph type="subTitle" idx="1"/>
          </p:nvPr>
        </p:nvSpPr>
        <p:spPr/>
        <p:txBody>
          <a:bodyPr/>
          <a:lstStyle/>
          <a:p>
            <a:r>
              <a:rPr lang="en-GB" dirty="0"/>
              <a:t>Identifying appropriate target </a:t>
            </a:r>
            <a:r>
              <a:rPr lang="en-GB" dirty="0" smtClean="0"/>
              <a:t>journals</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24</a:t>
            </a:fld>
            <a:endParaRPr lang="en-US"/>
          </a:p>
        </p:txBody>
      </p:sp>
    </p:spTree>
    <p:extLst>
      <p:ext uri="{BB962C8B-B14F-4D97-AF65-F5344CB8AC3E}">
        <p14:creationId xmlns:p14="http://schemas.microsoft.com/office/powerpoint/2010/main" val="4082212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Do you find </a:t>
            </a:r>
            <a:r>
              <a:rPr lang="en-GB" dirty="0" smtClean="0"/>
              <a:t>it exciting to read and follow manuscript guidelines given by journals?</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25</a:t>
            </a:fld>
            <a:endParaRPr lang="en-US"/>
          </a:p>
        </p:txBody>
      </p:sp>
    </p:spTree>
    <p:extLst>
      <p:ext uri="{BB962C8B-B14F-4D97-AF65-F5344CB8AC3E}">
        <p14:creationId xmlns:p14="http://schemas.microsoft.com/office/powerpoint/2010/main" val="1676728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Reading two sets of instructions</a:t>
            </a:r>
            <a:endParaRPr lang="en-GB" dirty="0"/>
          </a:p>
        </p:txBody>
      </p:sp>
      <p:sp>
        <p:nvSpPr>
          <p:cNvPr id="3" name="Content Placeholder 2"/>
          <p:cNvSpPr>
            <a:spLocks noGrp="1"/>
          </p:cNvSpPr>
          <p:nvPr>
            <p:ph idx="1"/>
          </p:nvPr>
        </p:nvSpPr>
        <p:spPr/>
        <p:txBody>
          <a:bodyPr>
            <a:noAutofit/>
          </a:bodyPr>
          <a:lstStyle/>
          <a:p>
            <a:r>
              <a:rPr lang="en-GB" sz="2400" dirty="0" smtClean="0"/>
              <a:t>Read and discuss each document in your group (10 min per document)</a:t>
            </a:r>
          </a:p>
          <a:p>
            <a:pPr lvl="1"/>
            <a:r>
              <a:rPr lang="en-GB" sz="2000" dirty="0" smtClean="0"/>
              <a:t>Use green highlight for excerpts </a:t>
            </a:r>
            <a:r>
              <a:rPr lang="en-GB" sz="2000" dirty="0"/>
              <a:t>that contain interesting </a:t>
            </a:r>
            <a:r>
              <a:rPr lang="en-GB" sz="2000" dirty="0" smtClean="0"/>
              <a:t>information</a:t>
            </a:r>
          </a:p>
          <a:p>
            <a:pPr lvl="1"/>
            <a:r>
              <a:rPr lang="en-GB" sz="2000" dirty="0" smtClean="0"/>
              <a:t>Use yellow highlight for excerpts </a:t>
            </a:r>
            <a:r>
              <a:rPr lang="en-GB" sz="2000" dirty="0"/>
              <a:t>that </a:t>
            </a:r>
            <a:r>
              <a:rPr lang="en-GB" sz="2000" dirty="0" smtClean="0"/>
              <a:t>are </a:t>
            </a:r>
            <a:r>
              <a:rPr lang="en-GB" sz="2000" dirty="0"/>
              <a:t>unclear or confusing </a:t>
            </a:r>
            <a:r>
              <a:rPr lang="en-GB" sz="2000" dirty="0" smtClean="0"/>
              <a:t>information</a:t>
            </a:r>
          </a:p>
          <a:p>
            <a:pPr lvl="1"/>
            <a:r>
              <a:rPr lang="en-GB" sz="2000" dirty="0" smtClean="0"/>
              <a:t>Make notes with your reasoning or comments on the excerpts you’ve highlighted</a:t>
            </a:r>
          </a:p>
          <a:p>
            <a:pPr lvl="1"/>
            <a:r>
              <a:rPr lang="en-GB" sz="2000" dirty="0" smtClean="0"/>
              <a:t>Think about the similarities and differences between the two sets of instructions</a:t>
            </a:r>
          </a:p>
          <a:p>
            <a:r>
              <a:rPr lang="en-GB" sz="2400" dirty="0" smtClean="0"/>
              <a:t>Share your thoughts with the whole group (5 min per group)</a:t>
            </a:r>
          </a:p>
          <a:p>
            <a:pPr lvl="1"/>
            <a:endParaRPr lang="en-GB" sz="2000"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26</a:t>
            </a:fld>
            <a:endParaRPr lang="en-US"/>
          </a:p>
        </p:txBody>
      </p:sp>
    </p:spTree>
    <p:extLst>
      <p:ext uri="{BB962C8B-B14F-4D97-AF65-F5344CB8AC3E}">
        <p14:creationId xmlns:p14="http://schemas.microsoft.com/office/powerpoint/2010/main" val="1733210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GB"/>
          </a:p>
        </p:txBody>
      </p:sp>
      <p:sp>
        <p:nvSpPr>
          <p:cNvPr id="10" name="Content Placeholder 9"/>
          <p:cNvSpPr>
            <a:spLocks noGrp="1"/>
          </p:cNvSpPr>
          <p:nvPr>
            <p:ph idx="1"/>
          </p:nvPr>
        </p:nvSpPr>
        <p:spPr/>
        <p:txBody>
          <a:bodyPr/>
          <a:lstStyle/>
          <a:p>
            <a:pPr marL="0" indent="0">
              <a:buNone/>
            </a:pPr>
            <a:endParaRPr lang="en-GB" dirty="0" smtClean="0"/>
          </a:p>
          <a:p>
            <a:pPr marL="0" indent="0">
              <a:buNone/>
            </a:pPr>
            <a:r>
              <a:rPr lang="en-GB" dirty="0" smtClean="0"/>
              <a:t>Why should you read manuscript guidelines </a:t>
            </a:r>
            <a:r>
              <a:rPr lang="en-GB" u="sng" dirty="0" smtClean="0"/>
              <a:t>before</a:t>
            </a:r>
            <a:r>
              <a:rPr lang="en-GB" dirty="0" smtClean="0"/>
              <a:t> you start writing your paper?</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27</a:t>
            </a:fld>
            <a:endParaRPr lang="en-US"/>
          </a:p>
        </p:txBody>
      </p:sp>
    </p:spTree>
    <p:extLst>
      <p:ext uri="{BB962C8B-B14F-4D97-AF65-F5344CB8AC3E}">
        <p14:creationId xmlns:p14="http://schemas.microsoft.com/office/powerpoint/2010/main" val="501255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reasons…</a:t>
            </a:r>
            <a:endParaRPr lang="en-GB" dirty="0"/>
          </a:p>
        </p:txBody>
      </p:sp>
      <p:sp>
        <p:nvSpPr>
          <p:cNvPr id="3" name="Content Placeholder 2"/>
          <p:cNvSpPr>
            <a:spLocks noGrp="1"/>
          </p:cNvSpPr>
          <p:nvPr>
            <p:ph idx="1"/>
          </p:nvPr>
        </p:nvSpPr>
        <p:spPr/>
        <p:txBody>
          <a:bodyPr>
            <a:normAutofit/>
          </a:bodyPr>
          <a:lstStyle/>
          <a:p>
            <a:r>
              <a:rPr lang="en-GB" sz="2400" dirty="0" smtClean="0"/>
              <a:t>To note guidelines concerning the </a:t>
            </a:r>
            <a:r>
              <a:rPr lang="en-GB" sz="2400" u="sng" dirty="0" smtClean="0"/>
              <a:t>doing</a:t>
            </a:r>
            <a:r>
              <a:rPr lang="en-GB" sz="2400" dirty="0" smtClean="0"/>
              <a:t> of research (such as ethical clearance)</a:t>
            </a:r>
          </a:p>
          <a:p>
            <a:r>
              <a:rPr lang="en-GB" sz="2400" dirty="0" smtClean="0"/>
              <a:t>To make sure that the kind of article you plan to write is suitable for the journal</a:t>
            </a:r>
          </a:p>
          <a:p>
            <a:r>
              <a:rPr lang="en-GB" sz="2400" dirty="0" smtClean="0"/>
              <a:t>To look up any recommended style manuals</a:t>
            </a:r>
          </a:p>
          <a:p>
            <a:r>
              <a:rPr lang="en-GB" sz="2400" dirty="0" smtClean="0"/>
              <a:t>To learn about the expected structure and length of the article</a:t>
            </a:r>
          </a:p>
          <a:p>
            <a:r>
              <a:rPr lang="en-GB" sz="2400" dirty="0" smtClean="0"/>
              <a:t>To start writing your paper with any template provided or with the formatting expected – this will save you time later</a:t>
            </a:r>
            <a:endParaRPr lang="en-GB" sz="2400"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28</a:t>
            </a:fld>
            <a:endParaRPr lang="en-US"/>
          </a:p>
        </p:txBody>
      </p:sp>
    </p:spTree>
    <p:extLst>
      <p:ext uri="{BB962C8B-B14F-4D97-AF65-F5344CB8AC3E}">
        <p14:creationId xmlns:p14="http://schemas.microsoft.com/office/powerpoint/2010/main" val="3758410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GB" dirty="0" smtClean="0"/>
              <a:t>D2-S2</a:t>
            </a:r>
            <a:endParaRPr lang="en-GB" dirty="0"/>
          </a:p>
        </p:txBody>
      </p:sp>
      <p:sp>
        <p:nvSpPr>
          <p:cNvPr id="8" name="Subtitle 7"/>
          <p:cNvSpPr>
            <a:spLocks noGrp="1"/>
          </p:cNvSpPr>
          <p:nvPr>
            <p:ph type="subTitle" idx="1"/>
          </p:nvPr>
        </p:nvSpPr>
        <p:spPr/>
        <p:txBody>
          <a:bodyPr/>
          <a:lstStyle/>
          <a:p>
            <a:r>
              <a:rPr lang="en-GB" dirty="0"/>
              <a:t>Structure of a typical scientific journal article</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29</a:t>
            </a:fld>
            <a:endParaRPr lang="en-US"/>
          </a:p>
        </p:txBody>
      </p:sp>
    </p:spTree>
    <p:extLst>
      <p:ext uri="{BB962C8B-B14F-4D97-AF65-F5344CB8AC3E}">
        <p14:creationId xmlns:p14="http://schemas.microsoft.com/office/powerpoint/2010/main" val="168726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Day 1, Session 1 (D1-S1)</a:t>
            </a:r>
            <a:endParaRPr lang="en-GB" dirty="0"/>
          </a:p>
        </p:txBody>
      </p:sp>
      <p:sp>
        <p:nvSpPr>
          <p:cNvPr id="10" name="Subtitle 9"/>
          <p:cNvSpPr>
            <a:spLocks noGrp="1"/>
          </p:cNvSpPr>
          <p:nvPr>
            <p:ph type="subTitle" idx="1"/>
          </p:nvPr>
        </p:nvSpPr>
        <p:spPr/>
        <p:txBody>
          <a:bodyPr/>
          <a:lstStyle/>
          <a:p>
            <a:r>
              <a:rPr lang="en-GB" dirty="0" smtClean="0"/>
              <a:t>Introduction</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3</a:t>
            </a:fld>
            <a:endParaRPr lang="en-US"/>
          </a:p>
        </p:txBody>
      </p:sp>
    </p:spTree>
    <p:extLst>
      <p:ext uri="{BB962C8B-B14F-4D97-AF65-F5344CB8AC3E}">
        <p14:creationId xmlns:p14="http://schemas.microsoft.com/office/powerpoint/2010/main" val="12474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smtClean="0"/>
          </a:p>
          <a:p>
            <a:pPr marL="0" indent="0">
              <a:buNone/>
            </a:pPr>
            <a:r>
              <a:rPr lang="en-GB" dirty="0" smtClean="0"/>
              <a:t>IMRAD</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30</a:t>
            </a:fld>
            <a:endParaRPr lang="en-US"/>
          </a:p>
        </p:txBody>
      </p:sp>
    </p:spTree>
    <p:extLst>
      <p:ext uri="{BB962C8B-B14F-4D97-AF65-F5344CB8AC3E}">
        <p14:creationId xmlns:p14="http://schemas.microsoft.com/office/powerpoint/2010/main" val="746543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Introduction: What is the problem and why is it </a:t>
            </a:r>
            <a:r>
              <a:rPr lang="en-GB" smtClean="0"/>
              <a:t>a problem?</a:t>
            </a:r>
            <a:endParaRPr lang="en-GB" dirty="0" smtClean="0"/>
          </a:p>
          <a:p>
            <a:r>
              <a:rPr lang="en-GB" dirty="0" smtClean="0"/>
              <a:t>Methods: What did you do to solve the problem?</a:t>
            </a:r>
          </a:p>
          <a:p>
            <a:r>
              <a:rPr lang="en-GB" dirty="0" smtClean="0"/>
              <a:t>Results: What did you find?</a:t>
            </a:r>
          </a:p>
          <a:p>
            <a:r>
              <a:rPr lang="en-GB" dirty="0" smtClean="0"/>
              <a:t>Discussion: What do your findings mean?</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31</a:t>
            </a:fld>
            <a:endParaRPr lang="en-US"/>
          </a:p>
        </p:txBody>
      </p:sp>
    </p:spTree>
    <p:extLst>
      <p:ext uri="{BB962C8B-B14F-4D97-AF65-F5344CB8AC3E}">
        <p14:creationId xmlns:p14="http://schemas.microsoft.com/office/powerpoint/2010/main" val="2711726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2800" dirty="0" smtClean="0"/>
              <a:t>Identify a problem / issue / challenge related to your everyday life</a:t>
            </a:r>
          </a:p>
          <a:p>
            <a:r>
              <a:rPr lang="en-GB" sz="2800" dirty="0" smtClean="0"/>
              <a:t>Think of how you could solve it (or have solved it) using the IMRAD approach</a:t>
            </a:r>
            <a:endParaRPr lang="en-GB" sz="2400" dirty="0" smtClean="0"/>
          </a:p>
          <a:p>
            <a:r>
              <a:rPr lang="en-GB" sz="2800" dirty="0" smtClean="0"/>
              <a:t>Write the problem on a yellow sheet</a:t>
            </a:r>
          </a:p>
          <a:p>
            <a:r>
              <a:rPr lang="en-GB" sz="2800" dirty="0" smtClean="0"/>
              <a:t>Document key IMRAD points on 4 green sheets, clearly labelled as ‘Introduction’, ‘Methods’, ‘Results’, ‘Discussion’</a:t>
            </a:r>
          </a:p>
          <a:p>
            <a:r>
              <a:rPr lang="en-GB" sz="2800" dirty="0" smtClean="0"/>
              <a:t>Lay them out on your table once you are done</a:t>
            </a:r>
          </a:p>
          <a:p>
            <a:endParaRPr lang="en-GB" sz="2800" dirty="0" smtClean="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32</a:t>
            </a:fld>
            <a:endParaRPr lang="en-US"/>
          </a:p>
        </p:txBody>
      </p:sp>
    </p:spTree>
    <p:extLst>
      <p:ext uri="{BB962C8B-B14F-4D97-AF65-F5344CB8AC3E}">
        <p14:creationId xmlns:p14="http://schemas.microsoft.com/office/powerpoint/2010/main" val="110864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Day 2 end-of-day reflection</a:t>
            </a:r>
            <a:endParaRPr lang="en-GB" dirty="0"/>
          </a:p>
        </p:txBody>
      </p:sp>
      <p:sp>
        <p:nvSpPr>
          <p:cNvPr id="8" name="Subtitle 7"/>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33</a:t>
            </a:fld>
            <a:endParaRPr lang="en-US"/>
          </a:p>
        </p:txBody>
      </p:sp>
    </p:spTree>
    <p:extLst>
      <p:ext uri="{BB962C8B-B14F-4D97-AF65-F5344CB8AC3E}">
        <p14:creationId xmlns:p14="http://schemas.microsoft.com/office/powerpoint/2010/main" val="3605622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 your thoughts…</a:t>
            </a:r>
            <a:endParaRPr lang="en-GB" dirty="0"/>
          </a:p>
        </p:txBody>
      </p:sp>
      <p:sp>
        <p:nvSpPr>
          <p:cNvPr id="3" name="Content Placeholder 2"/>
          <p:cNvSpPr>
            <a:spLocks noGrp="1"/>
          </p:cNvSpPr>
          <p:nvPr>
            <p:ph idx="1"/>
          </p:nvPr>
        </p:nvSpPr>
        <p:spPr/>
        <p:txBody>
          <a:bodyPr/>
          <a:lstStyle/>
          <a:p>
            <a:r>
              <a:rPr lang="en-GB" dirty="0" smtClean="0"/>
              <a:t>What you learnt today (green sticky note)</a:t>
            </a:r>
          </a:p>
          <a:p>
            <a:r>
              <a:rPr lang="en-GB" dirty="0" smtClean="0"/>
              <a:t>Questions you have (yellow sticky note)</a:t>
            </a:r>
          </a:p>
          <a:p>
            <a:r>
              <a:rPr lang="en-GB" dirty="0" smtClean="0"/>
              <a:t>Things that were unclear or difficult (red sticky note)</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34</a:t>
            </a:fld>
            <a:endParaRPr lang="en-US"/>
          </a:p>
        </p:txBody>
      </p:sp>
    </p:spTree>
    <p:extLst>
      <p:ext uri="{BB962C8B-B14F-4D97-AF65-F5344CB8AC3E}">
        <p14:creationId xmlns:p14="http://schemas.microsoft.com/office/powerpoint/2010/main" val="1766825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Day 3</a:t>
            </a:r>
            <a:endParaRPr lang="en-GB" dirty="0"/>
          </a:p>
        </p:txBody>
      </p:sp>
      <p:sp>
        <p:nvSpPr>
          <p:cNvPr id="8" name="Subtitle 7"/>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35</a:t>
            </a:fld>
            <a:endParaRPr lang="en-US"/>
          </a:p>
        </p:txBody>
      </p:sp>
    </p:spTree>
    <p:extLst>
      <p:ext uri="{BB962C8B-B14F-4D97-AF65-F5344CB8AC3E}">
        <p14:creationId xmlns:p14="http://schemas.microsoft.com/office/powerpoint/2010/main" val="2878785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GB" dirty="0" smtClean="0"/>
              <a:t>D3-S1</a:t>
            </a:r>
            <a:endParaRPr lang="en-GB" dirty="0"/>
          </a:p>
        </p:txBody>
      </p:sp>
      <p:sp>
        <p:nvSpPr>
          <p:cNvPr id="8" name="Subtitle 7"/>
          <p:cNvSpPr>
            <a:spLocks noGrp="1"/>
          </p:cNvSpPr>
          <p:nvPr>
            <p:ph type="subTitle" idx="1"/>
          </p:nvPr>
        </p:nvSpPr>
        <p:spPr/>
        <p:txBody>
          <a:bodyPr/>
          <a:lstStyle/>
          <a:p>
            <a:r>
              <a:rPr lang="en-GB" dirty="0" smtClean="0"/>
              <a:t>Citations and references</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36</a:t>
            </a:fld>
            <a:endParaRPr lang="en-US"/>
          </a:p>
        </p:txBody>
      </p:sp>
    </p:spTree>
    <p:extLst>
      <p:ext uri="{BB962C8B-B14F-4D97-AF65-F5344CB8AC3E}">
        <p14:creationId xmlns:p14="http://schemas.microsoft.com/office/powerpoint/2010/main" val="1662148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 in pairs (10 min)</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What functions do references serve in research writing?</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37</a:t>
            </a:fld>
            <a:endParaRPr lang="en-US"/>
          </a:p>
        </p:txBody>
      </p:sp>
    </p:spTree>
    <p:extLst>
      <p:ext uri="{BB962C8B-B14F-4D97-AF65-F5344CB8AC3E}">
        <p14:creationId xmlns:p14="http://schemas.microsoft.com/office/powerpoint/2010/main" val="1968298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functions of references</a:t>
            </a:r>
            <a:endParaRPr lang="en-GB" dirty="0"/>
          </a:p>
        </p:txBody>
      </p:sp>
      <p:sp>
        <p:nvSpPr>
          <p:cNvPr id="3" name="Content Placeholder 2"/>
          <p:cNvSpPr>
            <a:spLocks noGrp="1"/>
          </p:cNvSpPr>
          <p:nvPr>
            <p:ph idx="1"/>
          </p:nvPr>
        </p:nvSpPr>
        <p:spPr/>
        <p:txBody>
          <a:bodyPr/>
          <a:lstStyle/>
          <a:p>
            <a:r>
              <a:rPr lang="en-US" altLang="en-US" dirty="0"/>
              <a:t>To give credit to others for their work</a:t>
            </a:r>
          </a:p>
          <a:p>
            <a:r>
              <a:rPr lang="en-US" altLang="en-US" dirty="0"/>
              <a:t>To add credibility to your work by showing that you used valid information sources</a:t>
            </a:r>
          </a:p>
          <a:p>
            <a:r>
              <a:rPr lang="en-US" altLang="en-US" dirty="0"/>
              <a:t>To help show how your work is related to previous work</a:t>
            </a:r>
          </a:p>
          <a:p>
            <a:r>
              <a:rPr lang="en-US" altLang="en-US" dirty="0"/>
              <a:t>To help readers find further </a:t>
            </a:r>
            <a:r>
              <a:rPr lang="en-US" altLang="en-US" dirty="0" smtClean="0"/>
              <a:t>information</a:t>
            </a:r>
            <a:endParaRPr lang="en-US" altLang="en-US"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38</a:t>
            </a:fld>
            <a:endParaRPr lang="en-US"/>
          </a:p>
        </p:txBody>
      </p:sp>
    </p:spTree>
    <p:extLst>
      <p:ext uri="{BB962C8B-B14F-4D97-AF65-F5344CB8AC3E}">
        <p14:creationId xmlns:p14="http://schemas.microsoft.com/office/powerpoint/2010/main" val="4103152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activity (15 min)</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Make a checklist of things to do when including references and in-text citations in your paper</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39</a:t>
            </a:fld>
            <a:endParaRPr lang="en-US"/>
          </a:p>
        </p:txBody>
      </p:sp>
    </p:spTree>
    <p:extLst>
      <p:ext uri="{BB962C8B-B14F-4D97-AF65-F5344CB8AC3E}">
        <p14:creationId xmlns:p14="http://schemas.microsoft.com/office/powerpoint/2010/main" val="103802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Intended learning outcomes</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a:t>By participating fully in this workshop, </a:t>
            </a:r>
            <a:r>
              <a:rPr lang="en-GB" dirty="0" smtClean="0"/>
              <a:t>you will </a:t>
            </a:r>
            <a:r>
              <a:rPr lang="en-GB" dirty="0"/>
              <a:t>be able to</a:t>
            </a:r>
          </a:p>
          <a:p>
            <a:pPr lvl="0"/>
            <a:endParaRPr lang="en-GB" dirty="0" smtClean="0"/>
          </a:p>
          <a:p>
            <a:pPr lvl="0"/>
            <a:r>
              <a:rPr lang="en-GB" sz="2600" dirty="0" smtClean="0"/>
              <a:t>Describe </a:t>
            </a:r>
            <a:r>
              <a:rPr lang="en-GB" sz="2600" dirty="0"/>
              <a:t>the key ethical issues in research and publishing</a:t>
            </a:r>
          </a:p>
          <a:p>
            <a:pPr lvl="0"/>
            <a:r>
              <a:rPr lang="en-GB" sz="2600" dirty="0"/>
              <a:t>Balance different factors to select an appropriate target journal for </a:t>
            </a:r>
            <a:r>
              <a:rPr lang="en-GB" sz="2600" dirty="0" smtClean="0"/>
              <a:t>your research </a:t>
            </a:r>
            <a:r>
              <a:rPr lang="en-GB" sz="2600" dirty="0"/>
              <a:t>paper</a:t>
            </a:r>
          </a:p>
          <a:p>
            <a:pPr lvl="0"/>
            <a:r>
              <a:rPr lang="en-GB" sz="2600" dirty="0"/>
              <a:t>Define the focus and contribution of </a:t>
            </a:r>
            <a:r>
              <a:rPr lang="en-GB" sz="2600" dirty="0" smtClean="0"/>
              <a:t>your </a:t>
            </a:r>
            <a:r>
              <a:rPr lang="en-GB" sz="2600" dirty="0"/>
              <a:t>paper</a:t>
            </a:r>
          </a:p>
          <a:p>
            <a:pPr lvl="0"/>
            <a:r>
              <a:rPr lang="en-GB" sz="2600" dirty="0"/>
              <a:t>Write a working title and abstract for </a:t>
            </a:r>
            <a:r>
              <a:rPr lang="en-GB" sz="2600" dirty="0" smtClean="0"/>
              <a:t>your </a:t>
            </a:r>
            <a:r>
              <a:rPr lang="en-GB" sz="2600" dirty="0"/>
              <a:t>paper</a:t>
            </a:r>
          </a:p>
          <a:p>
            <a:pPr lvl="0"/>
            <a:r>
              <a:rPr lang="en-GB" sz="2600" dirty="0" smtClean="0"/>
              <a:t>Develop the body of your paper using an appropriate structure and flow</a:t>
            </a:r>
            <a:endParaRPr lang="en-GB" sz="2600" dirty="0"/>
          </a:p>
          <a:p>
            <a:pPr lvl="0"/>
            <a:r>
              <a:rPr lang="en-GB" sz="2600" dirty="0" smtClean="0"/>
              <a:t>Formulate </a:t>
            </a:r>
            <a:r>
              <a:rPr lang="en-GB" sz="2600" dirty="0"/>
              <a:t>a strategy to achieve publication success</a:t>
            </a:r>
          </a:p>
          <a:p>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3979-82CC-6440-B758-3F4758057F14}" type="slidenum">
              <a:rPr lang="en-US" smtClean="0"/>
              <a:t>4</a:t>
            </a:fld>
            <a:endParaRPr lang="en-US"/>
          </a:p>
        </p:txBody>
      </p:sp>
      <p:pic>
        <p:nvPicPr>
          <p:cNvPr id="7"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967" y="6576892"/>
            <a:ext cx="549953" cy="19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011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D3-S2</a:t>
            </a:r>
            <a:endParaRPr lang="en-GB" dirty="0"/>
          </a:p>
        </p:txBody>
      </p:sp>
      <p:sp>
        <p:nvSpPr>
          <p:cNvPr id="3" name="Content Placeholder 2"/>
          <p:cNvSpPr>
            <a:spLocks noGrp="1"/>
          </p:cNvSpPr>
          <p:nvPr>
            <p:ph type="subTitle" idx="1"/>
          </p:nvPr>
        </p:nvSpPr>
        <p:spPr/>
        <p:txBody>
          <a:bodyPr/>
          <a:lstStyle/>
          <a:p>
            <a:r>
              <a:rPr lang="en-GB" dirty="0" smtClean="0"/>
              <a:t>The </a:t>
            </a:r>
            <a:r>
              <a:rPr lang="en-GB" dirty="0"/>
              <a:t>methods section of a research paper</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40</a:t>
            </a:fld>
            <a:endParaRPr lang="en-US"/>
          </a:p>
        </p:txBody>
      </p:sp>
    </p:spTree>
    <p:extLst>
      <p:ext uri="{BB962C8B-B14F-4D97-AF65-F5344CB8AC3E}">
        <p14:creationId xmlns:p14="http://schemas.microsoft.com/office/powerpoint/2010/main" val="490863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044"/>
            <a:ext cx="8229600" cy="849501"/>
          </a:xfrm>
        </p:spPr>
        <p:txBody>
          <a:bodyPr/>
          <a:lstStyle/>
          <a:p>
            <a:r>
              <a:rPr lang="en-GB" dirty="0" smtClean="0"/>
              <a:t>Discuss in pairs (10 min)</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What purpose does the methods section serve in research writing?</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41</a:t>
            </a:fld>
            <a:endParaRPr lang="en-US"/>
          </a:p>
        </p:txBody>
      </p:sp>
    </p:spTree>
    <p:extLst>
      <p:ext uri="{BB962C8B-B14F-4D97-AF65-F5344CB8AC3E}">
        <p14:creationId xmlns:p14="http://schemas.microsoft.com/office/powerpoint/2010/main" val="3298817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dirty="0" smtClean="0"/>
              <a:t>Purpose of the methods </a:t>
            </a:r>
            <a:r>
              <a:rPr lang="en-US" altLang="en-US" sz="4000" dirty="0"/>
              <a:t>s</a:t>
            </a:r>
            <a:r>
              <a:rPr lang="en-US" altLang="en-US" sz="4000" dirty="0" smtClean="0"/>
              <a:t>ection</a:t>
            </a:r>
          </a:p>
        </p:txBody>
      </p:sp>
      <p:sp>
        <p:nvSpPr>
          <p:cNvPr id="8195" name="Rectangle 3"/>
          <p:cNvSpPr>
            <a:spLocks noGrp="1" noChangeArrowheads="1"/>
          </p:cNvSpPr>
          <p:nvPr>
            <p:ph type="body" idx="1"/>
          </p:nvPr>
        </p:nvSpPr>
        <p:spPr/>
        <p:txBody>
          <a:bodyPr/>
          <a:lstStyle/>
          <a:p>
            <a:pPr eaLnBrk="1" hangingPunct="1"/>
            <a:r>
              <a:rPr lang="en-US" altLang="en-US" dirty="0" smtClean="0"/>
              <a:t>To allow others to replicate what you did</a:t>
            </a:r>
          </a:p>
          <a:p>
            <a:pPr lvl="1" eaLnBrk="1" hangingPunct="1"/>
            <a:r>
              <a:rPr lang="en-US" altLang="en-US" dirty="0" smtClean="0"/>
              <a:t>In order to test it</a:t>
            </a:r>
          </a:p>
          <a:p>
            <a:pPr lvl="1" eaLnBrk="1" hangingPunct="1"/>
            <a:r>
              <a:rPr lang="en-US" altLang="en-US" dirty="0" smtClean="0"/>
              <a:t>In order to do further research</a:t>
            </a:r>
          </a:p>
          <a:p>
            <a:pPr eaLnBrk="1" hangingPunct="1"/>
            <a:r>
              <a:rPr lang="en-US" altLang="en-US" dirty="0" smtClean="0"/>
              <a:t>To allow others to evaluate what you did</a:t>
            </a:r>
          </a:p>
          <a:p>
            <a:pPr lvl="1" eaLnBrk="1" hangingPunct="1"/>
            <a:r>
              <a:rPr lang="en-US" altLang="en-US" dirty="0" smtClean="0"/>
              <a:t>To determine whether the conclusions seem valid</a:t>
            </a:r>
          </a:p>
          <a:p>
            <a:pPr lvl="1" eaLnBrk="1" hangingPunct="1"/>
            <a:r>
              <a:rPr lang="en-US" altLang="en-US" dirty="0" smtClean="0"/>
              <a:t>To determine whether the findings seem applicable to other situations</a:t>
            </a:r>
          </a:p>
        </p:txBody>
      </p:sp>
    </p:spTree>
    <p:extLst>
      <p:ext uri="{BB962C8B-B14F-4D97-AF65-F5344CB8AC3E}">
        <p14:creationId xmlns:p14="http://schemas.microsoft.com/office/powerpoint/2010/main" val="3456731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Documenting directions (15 min)</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A visitor wants to know how to get to this room from the entrance of the building. Work in your group to document the path from the entrance to this room in as much detail as you prefer. Write it down on a sheet of paper.</a:t>
            </a:r>
          </a:p>
          <a:p>
            <a:pPr marL="0" indent="0">
              <a:buNone/>
            </a:pPr>
            <a:endParaRPr lang="en-GB" dirty="0"/>
          </a:p>
          <a:p>
            <a:pPr marL="0" indent="0">
              <a:buNone/>
            </a:pPr>
            <a:r>
              <a:rPr lang="en-GB" dirty="0" smtClean="0"/>
              <a:t>Please be back in this room within 15 minutes with your sheet of paper ready.</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43</a:t>
            </a:fld>
            <a:endParaRPr lang="en-US"/>
          </a:p>
        </p:txBody>
      </p:sp>
    </p:spTree>
    <p:extLst>
      <p:ext uri="{BB962C8B-B14F-4D97-AF65-F5344CB8AC3E}">
        <p14:creationId xmlns:p14="http://schemas.microsoft.com/office/powerpoint/2010/main" val="1810074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Check a methods section for completeness</a:t>
            </a:r>
            <a:endParaRPr lang="en-GB" sz="3200" dirty="0"/>
          </a:p>
        </p:txBody>
      </p:sp>
      <p:sp>
        <p:nvSpPr>
          <p:cNvPr id="3" name="Content Placeholder 2"/>
          <p:cNvSpPr>
            <a:spLocks noGrp="1"/>
          </p:cNvSpPr>
          <p:nvPr>
            <p:ph idx="1"/>
          </p:nvPr>
        </p:nvSpPr>
        <p:spPr/>
        <p:txBody>
          <a:bodyPr/>
          <a:lstStyle/>
          <a:p>
            <a:r>
              <a:rPr lang="en-GB" dirty="0" smtClean="0"/>
              <a:t>Look at the excerpt of a methods section you have been given</a:t>
            </a:r>
          </a:p>
          <a:p>
            <a:r>
              <a:rPr lang="en-GB" dirty="0" smtClean="0"/>
              <a:t>Try to identify the places that have missing, vague or incomplete information</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44</a:t>
            </a:fld>
            <a:endParaRPr lang="en-US"/>
          </a:p>
        </p:txBody>
      </p:sp>
    </p:spTree>
    <p:extLst>
      <p:ext uri="{BB962C8B-B14F-4D97-AF65-F5344CB8AC3E}">
        <p14:creationId xmlns:p14="http://schemas.microsoft.com/office/powerpoint/2010/main" val="2763015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D3-S3</a:t>
            </a:r>
            <a:endParaRPr lang="en-GB" dirty="0"/>
          </a:p>
        </p:txBody>
      </p:sp>
      <p:sp>
        <p:nvSpPr>
          <p:cNvPr id="3" name="Content Placeholder 2"/>
          <p:cNvSpPr>
            <a:spLocks noGrp="1"/>
          </p:cNvSpPr>
          <p:nvPr>
            <p:ph type="subTitle" idx="1"/>
          </p:nvPr>
        </p:nvSpPr>
        <p:spPr/>
        <p:txBody>
          <a:bodyPr/>
          <a:lstStyle/>
          <a:p>
            <a:r>
              <a:rPr lang="en-GB" dirty="0" smtClean="0"/>
              <a:t>The introduction </a:t>
            </a:r>
            <a:r>
              <a:rPr lang="en-GB" dirty="0"/>
              <a:t>section of a research paper</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45</a:t>
            </a:fld>
            <a:endParaRPr lang="en-US"/>
          </a:p>
        </p:txBody>
      </p:sp>
    </p:spTree>
    <p:extLst>
      <p:ext uri="{BB962C8B-B14F-4D97-AF65-F5344CB8AC3E}">
        <p14:creationId xmlns:p14="http://schemas.microsoft.com/office/powerpoint/2010/main" val="2228629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 in pairs (10 min)</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What purpose does the introduction section serve in research writing?</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46</a:t>
            </a:fld>
            <a:endParaRPr lang="en-US"/>
          </a:p>
        </p:txBody>
      </p:sp>
    </p:spTree>
    <p:extLst>
      <p:ext uri="{BB962C8B-B14F-4D97-AF65-F5344CB8AC3E}">
        <p14:creationId xmlns:p14="http://schemas.microsoft.com/office/powerpoint/2010/main" val="3775622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altLang="en-US" sz="4000" dirty="0" smtClean="0"/>
              <a:t>Purposes of the introduction section</a:t>
            </a:r>
          </a:p>
        </p:txBody>
      </p:sp>
      <p:sp>
        <p:nvSpPr>
          <p:cNvPr id="8195" name="Rectangle 3"/>
          <p:cNvSpPr>
            <a:spLocks noGrp="1" noChangeArrowheads="1"/>
          </p:cNvSpPr>
          <p:nvPr>
            <p:ph type="body" idx="1"/>
          </p:nvPr>
        </p:nvSpPr>
        <p:spPr/>
        <p:txBody>
          <a:bodyPr>
            <a:normAutofit/>
          </a:bodyPr>
          <a:lstStyle/>
          <a:p>
            <a:r>
              <a:rPr lang="en-US" altLang="en-US" sz="2800" dirty="0"/>
              <a:t>To provide background</a:t>
            </a:r>
          </a:p>
          <a:p>
            <a:pPr lvl="1"/>
            <a:r>
              <a:rPr lang="en-US" altLang="en-US" sz="2400" dirty="0"/>
              <a:t>In order to help readers understand the paper</a:t>
            </a:r>
          </a:p>
          <a:p>
            <a:pPr lvl="1"/>
            <a:r>
              <a:rPr lang="en-US" altLang="en-US" sz="2400" dirty="0"/>
              <a:t>In order to help readers appreciate the importance of the research</a:t>
            </a:r>
          </a:p>
          <a:p>
            <a:r>
              <a:rPr lang="en-US" altLang="en-US" sz="2800" dirty="0"/>
              <a:t>To identify the question(s) the research addressed</a:t>
            </a:r>
          </a:p>
          <a:p>
            <a:pPr lvl="1"/>
            <a:r>
              <a:rPr lang="en-US" altLang="en-US" sz="2400" dirty="0"/>
              <a:t>Sometimes stated as a hypothesis or </a:t>
            </a:r>
            <a:r>
              <a:rPr lang="en-US" altLang="en-US" sz="2400" dirty="0" smtClean="0"/>
              <a:t>hypotheses</a:t>
            </a:r>
            <a:endParaRPr lang="en-US" altLang="en-US" sz="2400" dirty="0"/>
          </a:p>
        </p:txBody>
      </p:sp>
    </p:spTree>
    <p:extLst>
      <p:ext uri="{BB962C8B-B14F-4D97-AF65-F5344CB8AC3E}">
        <p14:creationId xmlns:p14="http://schemas.microsoft.com/office/powerpoint/2010/main" val="894818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Activity</a:t>
            </a:r>
            <a:endParaRPr lang="en-GB" dirty="0"/>
          </a:p>
        </p:txBody>
      </p:sp>
      <p:sp>
        <p:nvSpPr>
          <p:cNvPr id="10" name="Content Placeholder 9"/>
          <p:cNvSpPr>
            <a:spLocks noGrp="1"/>
          </p:cNvSpPr>
          <p:nvPr>
            <p:ph idx="1"/>
          </p:nvPr>
        </p:nvSpPr>
        <p:spPr/>
        <p:txBody>
          <a:bodyPr/>
          <a:lstStyle/>
          <a:p>
            <a:pPr marL="0" indent="0">
              <a:buNone/>
            </a:pPr>
            <a:endParaRPr lang="en-GB" dirty="0" smtClean="0"/>
          </a:p>
          <a:p>
            <a:pPr marL="0" indent="0">
              <a:buNone/>
            </a:pPr>
            <a:r>
              <a:rPr lang="en-GB" dirty="0" smtClean="0"/>
              <a:t>Order the elements of the introduction section</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48</a:t>
            </a:fld>
            <a:endParaRPr lang="en-US"/>
          </a:p>
        </p:txBody>
      </p:sp>
    </p:spTree>
    <p:extLst>
      <p:ext uri="{BB962C8B-B14F-4D97-AF65-F5344CB8AC3E}">
        <p14:creationId xmlns:p14="http://schemas.microsoft.com/office/powerpoint/2010/main" val="3298755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altLang="en-US" sz="3600" dirty="0" smtClean="0"/>
              <a:t>Typical structure of the introduction</a:t>
            </a:r>
          </a:p>
        </p:txBody>
      </p:sp>
      <p:sp>
        <p:nvSpPr>
          <p:cNvPr id="7171" name="Rectangle 3"/>
          <p:cNvSpPr>
            <a:spLocks noGrp="1" noChangeArrowheads="1"/>
          </p:cNvSpPr>
          <p:nvPr>
            <p:ph type="body" idx="1"/>
          </p:nvPr>
        </p:nvSpPr>
        <p:spPr/>
        <p:txBody>
          <a:bodyPr/>
          <a:lstStyle/>
          <a:p>
            <a:pPr marL="971550" lvl="1" indent="-514350" eaLnBrk="1" hangingPunct="1">
              <a:buFont typeface="+mj-lt"/>
              <a:buAutoNum type="arabicPeriod"/>
            </a:pPr>
            <a:r>
              <a:rPr lang="en-US" altLang="en-US" dirty="0" smtClean="0"/>
              <a:t>Information on importance of topic</a:t>
            </a:r>
          </a:p>
          <a:p>
            <a:pPr marL="971550" lvl="1" indent="-514350" eaLnBrk="1" hangingPunct="1">
              <a:buFont typeface="+mj-lt"/>
              <a:buAutoNum type="arabicPeriod"/>
            </a:pPr>
            <a:r>
              <a:rPr lang="en-US" altLang="en-US" dirty="0" smtClean="0"/>
              <a:t>Highlights of relevant previous research</a:t>
            </a:r>
          </a:p>
          <a:p>
            <a:pPr marL="971550" lvl="1" indent="-514350" eaLnBrk="1" hangingPunct="1">
              <a:buFont typeface="+mj-lt"/>
              <a:buAutoNum type="arabicPeriod"/>
            </a:pPr>
            <a:r>
              <a:rPr lang="en-US" altLang="en-US" dirty="0" smtClean="0"/>
              <a:t>Identification of unanswered question(s)</a:t>
            </a:r>
          </a:p>
          <a:p>
            <a:pPr marL="971550" lvl="1" indent="-514350" eaLnBrk="1" hangingPunct="1">
              <a:buFont typeface="+mj-lt"/>
              <a:buAutoNum type="arabicPeriod"/>
            </a:pPr>
            <a:r>
              <a:rPr lang="en-US" altLang="en-US" dirty="0" smtClean="0"/>
              <a:t>Approach you used to seek the answer(s)</a:t>
            </a:r>
          </a:p>
        </p:txBody>
      </p:sp>
    </p:spTree>
    <p:extLst>
      <p:ext uri="{BB962C8B-B14F-4D97-AF65-F5344CB8AC3E}">
        <p14:creationId xmlns:p14="http://schemas.microsoft.com/office/powerpoint/2010/main" val="2873183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learning</a:t>
            </a:r>
            <a:endParaRPr lang="en-GB" dirty="0"/>
          </a:p>
        </p:txBody>
      </p:sp>
      <p:sp>
        <p:nvSpPr>
          <p:cNvPr id="3" name="Content Placeholder 2"/>
          <p:cNvSpPr>
            <a:spLocks noGrp="1"/>
          </p:cNvSpPr>
          <p:nvPr>
            <p:ph idx="1"/>
          </p:nvPr>
        </p:nvSpPr>
        <p:spPr/>
        <p:txBody>
          <a:bodyPr>
            <a:normAutofit/>
          </a:bodyPr>
          <a:lstStyle/>
          <a:p>
            <a:r>
              <a:rPr lang="en-GB" dirty="0" smtClean="0"/>
              <a:t>We’ll be using active </a:t>
            </a:r>
            <a:r>
              <a:rPr lang="en-GB" dirty="0"/>
              <a:t>learning </a:t>
            </a:r>
            <a:r>
              <a:rPr lang="en-GB" dirty="0" smtClean="0"/>
              <a:t>approaches </a:t>
            </a:r>
            <a:r>
              <a:rPr lang="en-GB" dirty="0"/>
              <a:t>throughout the </a:t>
            </a:r>
            <a:r>
              <a:rPr lang="en-GB" dirty="0" smtClean="0"/>
              <a:t>workshop</a:t>
            </a:r>
          </a:p>
          <a:p>
            <a:r>
              <a:rPr lang="en-GB" dirty="0" smtClean="0"/>
              <a:t>What this means</a:t>
            </a:r>
          </a:p>
          <a:p>
            <a:pPr lvl="1"/>
            <a:r>
              <a:rPr lang="en-GB" dirty="0" smtClean="0"/>
              <a:t>You </a:t>
            </a:r>
            <a:r>
              <a:rPr lang="en-GB" dirty="0"/>
              <a:t>take responsibility for your </a:t>
            </a:r>
            <a:r>
              <a:rPr lang="en-GB" dirty="0" smtClean="0"/>
              <a:t>learning</a:t>
            </a:r>
          </a:p>
          <a:p>
            <a:pPr lvl="1"/>
            <a:r>
              <a:rPr lang="en-GB" dirty="0"/>
              <a:t>You decide what and how much you learn</a:t>
            </a:r>
          </a:p>
          <a:p>
            <a:pPr lvl="1"/>
            <a:r>
              <a:rPr lang="en-GB" dirty="0" smtClean="0"/>
              <a:t>Trainers </a:t>
            </a:r>
            <a:r>
              <a:rPr lang="en-GB" dirty="0"/>
              <a:t>facilitate learning rather than ‘teach’ in the traditional </a:t>
            </a:r>
            <a:r>
              <a:rPr lang="en-GB" dirty="0" smtClean="0"/>
              <a:t>sense</a:t>
            </a:r>
          </a:p>
          <a:p>
            <a:pPr lvl="1"/>
            <a:r>
              <a:rPr lang="en-GB" dirty="0" smtClean="0"/>
              <a:t>Expect a lot of activities!</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5</a:t>
            </a:fld>
            <a:endParaRPr lang="en-US"/>
          </a:p>
        </p:txBody>
      </p:sp>
    </p:spTree>
    <p:extLst>
      <p:ext uri="{BB962C8B-B14F-4D97-AF65-F5344CB8AC3E}">
        <p14:creationId xmlns:p14="http://schemas.microsoft.com/office/powerpoint/2010/main" val="985221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Shape of the introduction?</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50</a:t>
            </a:fld>
            <a:endParaRPr lang="en-US"/>
          </a:p>
        </p:txBody>
      </p:sp>
      <p:sp>
        <p:nvSpPr>
          <p:cNvPr id="10" name="TextBox 9"/>
          <p:cNvSpPr txBox="1"/>
          <p:nvPr/>
        </p:nvSpPr>
        <p:spPr>
          <a:xfrm>
            <a:off x="1190853" y="4500760"/>
            <a:ext cx="824265" cy="369332"/>
          </a:xfrm>
          <a:prstGeom prst="rect">
            <a:avLst/>
          </a:prstGeom>
          <a:noFill/>
        </p:spPr>
        <p:txBody>
          <a:bodyPr wrap="none" rtlCol="0">
            <a:spAutoFit/>
          </a:bodyPr>
          <a:lstStyle/>
          <a:p>
            <a:r>
              <a:rPr lang="en-GB" dirty="0" smtClean="0"/>
              <a:t>Funnel</a:t>
            </a:r>
          </a:p>
        </p:txBody>
      </p:sp>
      <p:sp>
        <p:nvSpPr>
          <p:cNvPr id="11" name="TextBox 10"/>
          <p:cNvSpPr txBox="1"/>
          <p:nvPr/>
        </p:nvSpPr>
        <p:spPr>
          <a:xfrm>
            <a:off x="4035443" y="4512586"/>
            <a:ext cx="667170" cy="369332"/>
          </a:xfrm>
          <a:prstGeom prst="rect">
            <a:avLst/>
          </a:prstGeom>
          <a:noFill/>
        </p:spPr>
        <p:txBody>
          <a:bodyPr wrap="none" rtlCol="0">
            <a:spAutoFit/>
          </a:bodyPr>
          <a:lstStyle/>
          <a:p>
            <a:r>
              <a:rPr lang="en-GB" dirty="0" smtClean="0"/>
              <a:t>Cone</a:t>
            </a:r>
          </a:p>
        </p:txBody>
      </p:sp>
      <p:sp>
        <p:nvSpPr>
          <p:cNvPr id="12" name="TextBox 11"/>
          <p:cNvSpPr txBox="1"/>
          <p:nvPr/>
        </p:nvSpPr>
        <p:spPr>
          <a:xfrm>
            <a:off x="7208654" y="4653160"/>
            <a:ext cx="1101648" cy="369332"/>
          </a:xfrm>
          <a:prstGeom prst="rect">
            <a:avLst/>
          </a:prstGeom>
          <a:noFill/>
        </p:spPr>
        <p:txBody>
          <a:bodyPr wrap="none" rtlCol="0">
            <a:spAutoFit/>
          </a:bodyPr>
          <a:lstStyle/>
          <a:p>
            <a:r>
              <a:rPr lang="en-GB" dirty="0" smtClean="0"/>
              <a:t>Hourglass</a:t>
            </a:r>
            <a:endParaRPr lang="en-GB" dirty="0" smtClean="0"/>
          </a:p>
        </p:txBody>
      </p:sp>
      <p:pic>
        <p:nvPicPr>
          <p:cNvPr id="3" name="Picture 2"/>
          <p:cNvPicPr>
            <a:picLocks noChangeAspect="1"/>
          </p:cNvPicPr>
          <p:nvPr/>
        </p:nvPicPr>
        <p:blipFill>
          <a:blip r:embed="rId2"/>
          <a:stretch>
            <a:fillRect/>
          </a:stretch>
        </p:blipFill>
        <p:spPr>
          <a:xfrm>
            <a:off x="3418285" y="1931925"/>
            <a:ext cx="2238375" cy="24384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31925"/>
            <a:ext cx="2358247" cy="235378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698" y="1861210"/>
            <a:ext cx="1701224" cy="2579830"/>
          </a:xfrm>
          <a:prstGeom prst="rect">
            <a:avLst/>
          </a:prstGeom>
        </p:spPr>
      </p:pic>
      <p:sp>
        <p:nvSpPr>
          <p:cNvPr id="18" name="TextBox 17"/>
          <p:cNvSpPr txBox="1"/>
          <p:nvPr/>
        </p:nvSpPr>
        <p:spPr>
          <a:xfrm>
            <a:off x="821635" y="5666707"/>
            <a:ext cx="6633675" cy="307777"/>
          </a:xfrm>
          <a:prstGeom prst="rect">
            <a:avLst/>
          </a:prstGeom>
          <a:noFill/>
        </p:spPr>
        <p:txBody>
          <a:bodyPr wrap="none" rtlCol="0">
            <a:spAutoFit/>
          </a:bodyPr>
          <a:lstStyle/>
          <a:p>
            <a:r>
              <a:rPr lang="en-GB" sz="1400" dirty="0" smtClean="0"/>
              <a:t>Images obtained from </a:t>
            </a:r>
            <a:r>
              <a:rPr lang="en-GB" sz="1400" dirty="0"/>
              <a:t>Wikimedia Commons (</a:t>
            </a:r>
            <a:r>
              <a:rPr lang="en-GB" sz="1400" dirty="0">
                <a:hlinkClick r:id="rId5"/>
              </a:rPr>
              <a:t>https://</a:t>
            </a:r>
            <a:r>
              <a:rPr lang="en-GB" sz="1400" dirty="0" smtClean="0">
                <a:hlinkClick r:id="rId5"/>
              </a:rPr>
              <a:t>commons.wikimedia.org</a:t>
            </a:r>
            <a:r>
              <a:rPr lang="en-GB" sz="1400" dirty="0" smtClean="0"/>
              <a:t>; CC-BY-SA)</a:t>
            </a:r>
            <a:endParaRPr lang="en-GB" sz="1400" dirty="0"/>
          </a:p>
        </p:txBody>
      </p:sp>
    </p:spTree>
    <p:extLst>
      <p:ext uri="{BB962C8B-B14F-4D97-AF65-F5344CB8AC3E}">
        <p14:creationId xmlns:p14="http://schemas.microsoft.com/office/powerpoint/2010/main" val="3861763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Funnel</a:t>
            </a:r>
            <a:endParaRPr lang="en-GB" dirty="0"/>
          </a:p>
        </p:txBody>
      </p:sp>
      <p:sp>
        <p:nvSpPr>
          <p:cNvPr id="3" name="Content Placeholder 2"/>
          <p:cNvSpPr>
            <a:spLocks noGrp="1"/>
          </p:cNvSpPr>
          <p:nvPr>
            <p:ph sz="half" idx="1"/>
          </p:nvPr>
        </p:nvSpPr>
        <p:spPr/>
        <p:txBody>
          <a:bodyPr>
            <a:normAutofit/>
          </a:bodyPr>
          <a:lstStyle/>
          <a:p>
            <a:endParaRPr lang="en-US" altLang="en-US" sz="2400" dirty="0" smtClean="0"/>
          </a:p>
          <a:p>
            <a:r>
              <a:rPr lang="en-US" altLang="en-US" sz="2400" dirty="0" smtClean="0"/>
              <a:t>Introduction </a:t>
            </a:r>
            <a:r>
              <a:rPr lang="en-US" altLang="en-US" sz="2400" dirty="0"/>
              <a:t>typically should be </a:t>
            </a:r>
            <a:r>
              <a:rPr lang="en-US" altLang="en-US" sz="2400" dirty="0" smtClean="0"/>
              <a:t>funnel-shaped</a:t>
            </a:r>
          </a:p>
          <a:p>
            <a:r>
              <a:rPr lang="en-US" altLang="en-US" sz="2400" dirty="0" smtClean="0"/>
              <a:t>Starts with general information (background to the study) to specific information</a:t>
            </a:r>
            <a:r>
              <a:rPr lang="en-GB" altLang="en-US" sz="2400" dirty="0"/>
              <a:t> </a:t>
            </a:r>
            <a:r>
              <a:rPr lang="en-GB" altLang="en-US" sz="2400" dirty="0" smtClean="0"/>
              <a:t>(research questions/approach)</a:t>
            </a:r>
            <a:endParaRPr lang="en-US" altLang="en-US" sz="2400"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51</a:t>
            </a:fld>
            <a:endParaRPr lang="en-US"/>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6785"/>
            <a:ext cx="4038600" cy="4030965"/>
          </a:xfrm>
          <a:prstGeom prst="rect">
            <a:avLst/>
          </a:prstGeom>
        </p:spPr>
      </p:pic>
    </p:spTree>
    <p:extLst>
      <p:ext uri="{BB962C8B-B14F-4D97-AF65-F5344CB8AC3E}">
        <p14:creationId xmlns:p14="http://schemas.microsoft.com/office/powerpoint/2010/main" val="3933479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Annotated journal article</a:t>
            </a:r>
            <a:endParaRPr lang="en-GB" dirty="0"/>
          </a:p>
        </p:txBody>
      </p:sp>
      <p:sp>
        <p:nvSpPr>
          <p:cNvPr id="9" name="Content Placeholder 8"/>
          <p:cNvSpPr>
            <a:spLocks noGrp="1"/>
          </p:cNvSpPr>
          <p:nvPr>
            <p:ph idx="1"/>
          </p:nvPr>
        </p:nvSpPr>
        <p:spPr/>
        <p:txBody>
          <a:bodyPr/>
          <a:lstStyle/>
          <a:p>
            <a:pPr marL="0" indent="0">
              <a:buNone/>
            </a:pPr>
            <a:endParaRPr lang="en-GB" dirty="0" smtClean="0"/>
          </a:p>
          <a:p>
            <a:pPr marL="0" indent="0">
              <a:buNone/>
            </a:pPr>
            <a:r>
              <a:rPr lang="en-GB" sz="2800" dirty="0">
                <a:hlinkClick r:id="rId2"/>
              </a:rPr>
              <a:t>http://</a:t>
            </a:r>
            <a:r>
              <a:rPr lang="en-GB" sz="2800">
                <a:hlinkClick r:id="rId2"/>
              </a:rPr>
              <a:t>www.authoraid.info/en/resources/details/648</a:t>
            </a:r>
            <a:r>
              <a:rPr lang="en-GB" sz="2800" smtClean="0">
                <a:hlinkClick r:id="rId2"/>
              </a:rPr>
              <a:t>/</a:t>
            </a:r>
            <a:endParaRPr lang="en-GB" sz="2800" smtClean="0"/>
          </a:p>
          <a:p>
            <a:pPr marL="0" indent="0">
              <a:buNone/>
            </a:pPr>
            <a:endParaRPr lang="en-GB" sz="2800" dirty="0"/>
          </a:p>
        </p:txBody>
      </p:sp>
      <p:sp>
        <p:nvSpPr>
          <p:cNvPr id="5" name="Date Placeholder 4"/>
          <p:cNvSpPr>
            <a:spLocks noGrp="1"/>
          </p:cNvSpPr>
          <p:nvPr>
            <p:ph type="dt" sz="half" idx="10"/>
          </p:nvPr>
        </p:nvSpPr>
        <p:spPr/>
        <p:txBody>
          <a:bodyPr/>
          <a:lstStyle/>
          <a:p>
            <a:fld id="{991778E2-23A5-694E-9E68-C2DB70D40063}" type="datetime1">
              <a:rPr lang="en-GB" smtClean="0"/>
              <a:t>05/12/2017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33979-82CC-6440-B758-3F4758057F14}" type="slidenum">
              <a:rPr lang="en-US" smtClean="0"/>
              <a:t>52</a:t>
            </a:fld>
            <a:endParaRPr lang="en-US"/>
          </a:p>
        </p:txBody>
      </p:sp>
    </p:spTree>
    <p:extLst>
      <p:ext uri="{BB962C8B-B14F-4D97-AF65-F5344CB8AC3E}">
        <p14:creationId xmlns:p14="http://schemas.microsoft.com/office/powerpoint/2010/main" val="3948088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D3-S4</a:t>
            </a:r>
            <a:endParaRPr lang="en-GB" dirty="0"/>
          </a:p>
        </p:txBody>
      </p:sp>
      <p:sp>
        <p:nvSpPr>
          <p:cNvPr id="3" name="Content Placeholder 2"/>
          <p:cNvSpPr>
            <a:spLocks noGrp="1"/>
          </p:cNvSpPr>
          <p:nvPr>
            <p:ph type="subTitle" idx="1"/>
          </p:nvPr>
        </p:nvSpPr>
        <p:spPr/>
        <p:txBody>
          <a:bodyPr/>
          <a:lstStyle/>
          <a:p>
            <a:r>
              <a:rPr lang="en-GB" dirty="0" smtClean="0"/>
              <a:t>The results and discussion section(s) </a:t>
            </a:r>
            <a:r>
              <a:rPr lang="en-GB" dirty="0"/>
              <a:t>of a research paper</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53</a:t>
            </a:fld>
            <a:endParaRPr lang="en-US"/>
          </a:p>
        </p:txBody>
      </p:sp>
    </p:spTree>
    <p:extLst>
      <p:ext uri="{BB962C8B-B14F-4D97-AF65-F5344CB8AC3E}">
        <p14:creationId xmlns:p14="http://schemas.microsoft.com/office/powerpoint/2010/main" val="3721725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222"/>
            <a:ext cx="8229600" cy="849501"/>
          </a:xfrm>
        </p:spPr>
        <p:txBody>
          <a:bodyPr/>
          <a:lstStyle/>
          <a:p>
            <a:r>
              <a:rPr lang="en-GB" dirty="0" smtClean="0"/>
              <a:t>Example of a mind map</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54</a:t>
            </a:fld>
            <a:endParaRPr lang="en-US"/>
          </a:p>
        </p:txBody>
      </p:sp>
      <p:sp>
        <p:nvSpPr>
          <p:cNvPr id="10" name="TextBox 9"/>
          <p:cNvSpPr txBox="1"/>
          <p:nvPr/>
        </p:nvSpPr>
        <p:spPr>
          <a:xfrm>
            <a:off x="457200" y="6154824"/>
            <a:ext cx="7053469" cy="307777"/>
          </a:xfrm>
          <a:prstGeom prst="rect">
            <a:avLst/>
          </a:prstGeom>
          <a:noFill/>
        </p:spPr>
        <p:txBody>
          <a:bodyPr wrap="none" rtlCol="0">
            <a:spAutoFit/>
          </a:bodyPr>
          <a:lstStyle/>
          <a:p>
            <a:r>
              <a:rPr lang="en-GB" sz="1400" dirty="0"/>
              <a:t>Source: </a:t>
            </a:r>
            <a:r>
              <a:rPr lang="en-GB" sz="1400" dirty="0">
                <a:hlinkClick r:id="rId2"/>
              </a:rPr>
              <a:t>https://en.wikipedia.org/wiki/Mind_map#/</a:t>
            </a:r>
            <a:r>
              <a:rPr lang="en-GB" sz="1400" dirty="0" smtClean="0">
                <a:hlinkClick r:id="rId2"/>
              </a:rPr>
              <a:t>media/File:Tennis-mindmap.png</a:t>
            </a:r>
            <a:r>
              <a:rPr lang="en-GB" sz="1400" dirty="0" smtClean="0"/>
              <a:t> (CC-BY-SA)</a:t>
            </a:r>
            <a:endParaRPr lang="en-GB" sz="14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5557" y="1660625"/>
            <a:ext cx="6097686" cy="4305300"/>
          </a:xfrm>
        </p:spPr>
      </p:pic>
    </p:spTree>
    <p:extLst>
      <p:ext uri="{BB962C8B-B14F-4D97-AF65-F5344CB8AC3E}">
        <p14:creationId xmlns:p14="http://schemas.microsoft.com/office/powerpoint/2010/main" val="42241535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Day 3 end-of-day reflection</a:t>
            </a:r>
            <a:endParaRPr lang="en-GB" dirty="0"/>
          </a:p>
        </p:txBody>
      </p:sp>
      <p:sp>
        <p:nvSpPr>
          <p:cNvPr id="8" name="Subtitle 7"/>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55</a:t>
            </a:fld>
            <a:endParaRPr lang="en-US"/>
          </a:p>
        </p:txBody>
      </p:sp>
    </p:spTree>
    <p:extLst>
      <p:ext uri="{BB962C8B-B14F-4D97-AF65-F5344CB8AC3E}">
        <p14:creationId xmlns:p14="http://schemas.microsoft.com/office/powerpoint/2010/main" val="36426885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 your thoughts…</a:t>
            </a:r>
            <a:endParaRPr lang="en-GB" dirty="0"/>
          </a:p>
        </p:txBody>
      </p:sp>
      <p:sp>
        <p:nvSpPr>
          <p:cNvPr id="3" name="Content Placeholder 2"/>
          <p:cNvSpPr>
            <a:spLocks noGrp="1"/>
          </p:cNvSpPr>
          <p:nvPr>
            <p:ph idx="1"/>
          </p:nvPr>
        </p:nvSpPr>
        <p:spPr/>
        <p:txBody>
          <a:bodyPr/>
          <a:lstStyle/>
          <a:p>
            <a:r>
              <a:rPr lang="en-GB" dirty="0" smtClean="0"/>
              <a:t>What you learnt today (green sticky note)</a:t>
            </a:r>
          </a:p>
          <a:p>
            <a:r>
              <a:rPr lang="en-GB" dirty="0" smtClean="0"/>
              <a:t>Questions you have (yellow sticky note)</a:t>
            </a:r>
          </a:p>
          <a:p>
            <a:r>
              <a:rPr lang="en-GB" dirty="0" smtClean="0"/>
              <a:t>Things that were unclear or difficult (red sticky note)</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56</a:t>
            </a:fld>
            <a:endParaRPr lang="en-US"/>
          </a:p>
        </p:txBody>
      </p:sp>
    </p:spTree>
    <p:extLst>
      <p:ext uri="{BB962C8B-B14F-4D97-AF65-F5344CB8AC3E}">
        <p14:creationId xmlns:p14="http://schemas.microsoft.com/office/powerpoint/2010/main" val="2138938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Day 4</a:t>
            </a:r>
            <a:endParaRPr lang="en-GB" dirty="0"/>
          </a:p>
        </p:txBody>
      </p:sp>
      <p:sp>
        <p:nvSpPr>
          <p:cNvPr id="8" name="Subtitle 7"/>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57</a:t>
            </a:fld>
            <a:endParaRPr lang="en-US"/>
          </a:p>
        </p:txBody>
      </p:sp>
    </p:spTree>
    <p:extLst>
      <p:ext uri="{BB962C8B-B14F-4D97-AF65-F5344CB8AC3E}">
        <p14:creationId xmlns:p14="http://schemas.microsoft.com/office/powerpoint/2010/main" val="2882529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D4-S1</a:t>
            </a:r>
            <a:endParaRPr lang="en-GB" dirty="0"/>
          </a:p>
        </p:txBody>
      </p:sp>
      <p:sp>
        <p:nvSpPr>
          <p:cNvPr id="3" name="Content Placeholder 2"/>
          <p:cNvSpPr>
            <a:spLocks noGrp="1"/>
          </p:cNvSpPr>
          <p:nvPr>
            <p:ph type="subTitle" idx="1"/>
          </p:nvPr>
        </p:nvSpPr>
        <p:spPr/>
        <p:txBody>
          <a:bodyPr/>
          <a:lstStyle/>
          <a:p>
            <a:r>
              <a:rPr lang="en-GB" dirty="0" smtClean="0"/>
              <a:t>Figures and tables</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58</a:t>
            </a:fld>
            <a:endParaRPr lang="en-US"/>
          </a:p>
        </p:txBody>
      </p:sp>
    </p:spTree>
    <p:extLst>
      <p:ext uri="{BB962C8B-B14F-4D97-AF65-F5344CB8AC3E}">
        <p14:creationId xmlns:p14="http://schemas.microsoft.com/office/powerpoint/2010/main" val="1845024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In which section of a research paper would you come across figures and tables?</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59</a:t>
            </a:fld>
            <a:endParaRPr lang="en-US"/>
          </a:p>
        </p:txBody>
      </p:sp>
    </p:spTree>
    <p:extLst>
      <p:ext uri="{BB962C8B-B14F-4D97-AF65-F5344CB8AC3E}">
        <p14:creationId xmlns:p14="http://schemas.microsoft.com/office/powerpoint/2010/main" val="97777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agreement</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sz="1800" dirty="0" smtClean="0">
                <a:solidFill>
                  <a:schemeClr val="accent1"/>
                </a:solidFill>
              </a:rPr>
              <a:t>Do’s</a:t>
            </a:r>
          </a:p>
          <a:p>
            <a:r>
              <a:rPr lang="en-GB" sz="1800" dirty="0" smtClean="0"/>
              <a:t>Being present: Showing up on time every day and staying until it’s time to leave</a:t>
            </a:r>
          </a:p>
          <a:p>
            <a:r>
              <a:rPr lang="en-GB" sz="1800" dirty="0" smtClean="0"/>
              <a:t>Sticking to the time limit during break times</a:t>
            </a:r>
          </a:p>
          <a:p>
            <a:r>
              <a:rPr lang="en-GB" sz="1800" dirty="0" smtClean="0"/>
              <a:t>Participating actively in all the sessions</a:t>
            </a:r>
          </a:p>
          <a:p>
            <a:r>
              <a:rPr lang="en-GB" sz="1800" dirty="0"/>
              <a:t>Keeping up the pace from one session to </a:t>
            </a:r>
            <a:r>
              <a:rPr lang="en-GB" sz="1800" dirty="0" smtClean="0"/>
              <a:t>another (sometimes we may have to move on abruptly)</a:t>
            </a:r>
          </a:p>
          <a:p>
            <a:r>
              <a:rPr lang="en-GB" sz="1800" dirty="0" smtClean="0"/>
              <a:t>Questioning instead of tuning out when you are confused or bored</a:t>
            </a:r>
          </a:p>
          <a:p>
            <a:r>
              <a:rPr lang="en-GB" sz="1800" dirty="0"/>
              <a:t>Informing your supervisor, family and others that you are at this workshop and </a:t>
            </a:r>
            <a:r>
              <a:rPr lang="en-GB" sz="1800" dirty="0" smtClean="0"/>
              <a:t>why it’s important</a:t>
            </a:r>
          </a:p>
          <a:p>
            <a:pPr marL="0" indent="0">
              <a:buNone/>
            </a:pPr>
            <a:endParaRPr lang="en-GB" sz="1800" dirty="0" smtClean="0"/>
          </a:p>
          <a:p>
            <a:pPr marL="0" indent="0">
              <a:buNone/>
            </a:pPr>
            <a:r>
              <a:rPr lang="en-GB" sz="1800" dirty="0" smtClean="0">
                <a:solidFill>
                  <a:srgbClr val="FF0000"/>
                </a:solidFill>
              </a:rPr>
              <a:t>Don’ts</a:t>
            </a:r>
          </a:p>
          <a:p>
            <a:r>
              <a:rPr lang="en-GB" sz="1800" dirty="0" smtClean="0"/>
              <a:t>Missing any sessions unless it’s an emergency</a:t>
            </a:r>
          </a:p>
          <a:p>
            <a:r>
              <a:rPr lang="en-GB" sz="1800" dirty="0" smtClean="0"/>
              <a:t>Taking phone calls, checking Facebook, WhatsApp etc. during sessions</a:t>
            </a:r>
          </a:p>
          <a:p>
            <a:r>
              <a:rPr lang="en-GB" sz="1800" dirty="0" smtClean="0"/>
              <a:t>Doing other things on your laptop during sessions that involve computer work</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6</a:t>
            </a:fld>
            <a:endParaRPr lang="en-US"/>
          </a:p>
        </p:txBody>
      </p:sp>
    </p:spTree>
    <p:extLst>
      <p:ext uri="{BB962C8B-B14F-4D97-AF65-F5344CB8AC3E}">
        <p14:creationId xmlns:p14="http://schemas.microsoft.com/office/powerpoint/2010/main" val="3743187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Activity: </a:t>
            </a:r>
            <a:r>
              <a:rPr lang="en-GB" dirty="0" smtClean="0"/>
              <a:t>Critique </a:t>
            </a:r>
            <a:r>
              <a:rPr lang="en-GB" dirty="0" smtClean="0"/>
              <a:t>the figures and </a:t>
            </a:r>
            <a:r>
              <a:rPr lang="en-GB" dirty="0" smtClean="0"/>
              <a:t>tables </a:t>
            </a:r>
            <a:r>
              <a:rPr lang="en-GB" dirty="0" smtClean="0"/>
              <a:t>put up on the wall</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60</a:t>
            </a:fld>
            <a:endParaRPr lang="en-US"/>
          </a:p>
        </p:txBody>
      </p:sp>
    </p:spTree>
    <p:extLst>
      <p:ext uri="{BB962C8B-B14F-4D97-AF65-F5344CB8AC3E}">
        <p14:creationId xmlns:p14="http://schemas.microsoft.com/office/powerpoint/2010/main" val="7258035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61</a:t>
            </a:fld>
            <a:endParaRPr lang="en-US"/>
          </a:p>
        </p:txBody>
      </p:sp>
      <p:sp>
        <p:nvSpPr>
          <p:cNvPr id="2" name="Content Placeholder 1"/>
          <p:cNvSpPr>
            <a:spLocks noGrp="1"/>
          </p:cNvSpPr>
          <p:nvPr>
            <p:ph idx="1"/>
          </p:nvPr>
        </p:nvSpPr>
        <p:spPr/>
        <p:txBody>
          <a:bodyPr/>
          <a:lstStyle/>
          <a:p>
            <a:pPr marL="0" indent="0">
              <a:buNone/>
            </a:pPr>
            <a:r>
              <a:rPr lang="en-US" dirty="0" smtClean="0"/>
              <a:t>“Everything </a:t>
            </a:r>
            <a:r>
              <a:rPr lang="en-US" dirty="0"/>
              <a:t>should be made as simple as possible, but not simpler</a:t>
            </a:r>
            <a:r>
              <a:rPr lang="en-US" dirty="0" smtClean="0"/>
              <a:t>.</a:t>
            </a:r>
            <a:r>
              <a:rPr lang="en-GB" dirty="0" smtClean="0"/>
              <a:t>”</a:t>
            </a:r>
          </a:p>
          <a:p>
            <a:pPr marL="0" indent="0" algn="r">
              <a:buNone/>
            </a:pPr>
            <a:r>
              <a:rPr lang="en-GB" sz="1800" dirty="0" smtClean="0"/>
              <a:t>Commonly attributed to Albert Einstein</a:t>
            </a:r>
            <a:endParaRPr lang="en-US" sz="1800" dirty="0" smtClean="0"/>
          </a:p>
        </p:txBody>
      </p:sp>
    </p:spTree>
    <p:extLst>
      <p:ext uri="{BB962C8B-B14F-4D97-AF65-F5344CB8AC3E}">
        <p14:creationId xmlns:p14="http://schemas.microsoft.com/office/powerpoint/2010/main" val="16480546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D4-S2</a:t>
            </a:r>
            <a:endParaRPr lang="en-GB" dirty="0"/>
          </a:p>
        </p:txBody>
      </p:sp>
      <p:sp>
        <p:nvSpPr>
          <p:cNvPr id="3" name="Content Placeholder 2"/>
          <p:cNvSpPr>
            <a:spLocks noGrp="1"/>
          </p:cNvSpPr>
          <p:nvPr>
            <p:ph type="subTitle" idx="1"/>
          </p:nvPr>
        </p:nvSpPr>
        <p:spPr/>
        <p:txBody>
          <a:bodyPr/>
          <a:lstStyle/>
          <a:p>
            <a:r>
              <a:rPr lang="en-GB" dirty="0" smtClean="0"/>
              <a:t>Developing a publication strategy</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62</a:t>
            </a:fld>
            <a:endParaRPr lang="en-US"/>
          </a:p>
        </p:txBody>
      </p:sp>
    </p:spTree>
    <p:extLst>
      <p:ext uri="{BB962C8B-B14F-4D97-AF65-F5344CB8AC3E}">
        <p14:creationId xmlns:p14="http://schemas.microsoft.com/office/powerpoint/2010/main" val="4232051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At a very broad level, name 4 to 6 steps to getting your research paper to the point </a:t>
            </a:r>
            <a:r>
              <a:rPr lang="en-GB" smtClean="0"/>
              <a:t>of submission </a:t>
            </a:r>
            <a:r>
              <a:rPr lang="en-GB" dirty="0" smtClean="0"/>
              <a:t>to a journal.</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63</a:t>
            </a:fld>
            <a:endParaRPr lang="en-US"/>
          </a:p>
        </p:txBody>
      </p:sp>
    </p:spTree>
    <p:extLst>
      <p:ext uri="{BB962C8B-B14F-4D97-AF65-F5344CB8AC3E}">
        <p14:creationId xmlns:p14="http://schemas.microsoft.com/office/powerpoint/2010/main" val="4157009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Steps towards submission</a:t>
            </a:r>
            <a:endParaRPr lang="en-GB" dirty="0"/>
          </a:p>
        </p:txBody>
      </p:sp>
      <p:sp>
        <p:nvSpPr>
          <p:cNvPr id="3" name="Content Placeholder 2"/>
          <p:cNvSpPr>
            <a:spLocks noGrp="1"/>
          </p:cNvSpPr>
          <p:nvPr>
            <p:ph idx="1"/>
          </p:nvPr>
        </p:nvSpPr>
        <p:spPr/>
        <p:txBody>
          <a:bodyPr>
            <a:noAutofit/>
          </a:bodyPr>
          <a:lstStyle/>
          <a:p>
            <a:r>
              <a:rPr lang="en-GB" sz="2400" dirty="0" smtClean="0"/>
              <a:t>Identifying the target journal</a:t>
            </a:r>
          </a:p>
          <a:p>
            <a:pPr lvl="1"/>
            <a:r>
              <a:rPr lang="en-GB" sz="2000" dirty="0" smtClean="0"/>
              <a:t>Recall session on Day 1</a:t>
            </a:r>
          </a:p>
          <a:p>
            <a:r>
              <a:rPr lang="en-GB" sz="2400" dirty="0" smtClean="0"/>
              <a:t>Writing the paper</a:t>
            </a:r>
          </a:p>
          <a:p>
            <a:pPr lvl="1"/>
            <a:r>
              <a:rPr lang="en-GB" sz="2000" dirty="0" smtClean="0"/>
              <a:t>Days 2 and 3</a:t>
            </a:r>
          </a:p>
          <a:p>
            <a:r>
              <a:rPr lang="en-GB" sz="2400" dirty="0" smtClean="0"/>
              <a:t>Checking, revising, formatting the paper as per the journal’s instructions</a:t>
            </a:r>
          </a:p>
          <a:p>
            <a:r>
              <a:rPr lang="en-GB" sz="2400" dirty="0" smtClean="0"/>
              <a:t>Agreeing on the final version with co-authors</a:t>
            </a:r>
          </a:p>
          <a:p>
            <a:r>
              <a:rPr lang="en-GB" sz="2400" dirty="0" smtClean="0"/>
              <a:t>Submitting the paper…</a:t>
            </a:r>
          </a:p>
          <a:p>
            <a:pPr lvl="1"/>
            <a:r>
              <a:rPr lang="en-GB" sz="2000" dirty="0" smtClean="0"/>
              <a:t>Then what?</a:t>
            </a:r>
          </a:p>
          <a:p>
            <a:endParaRPr lang="en-GB" sz="2400" dirty="0" smtClean="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64</a:t>
            </a:fld>
            <a:endParaRPr lang="en-US"/>
          </a:p>
        </p:txBody>
      </p:sp>
    </p:spTree>
    <p:extLst>
      <p:ext uri="{BB962C8B-B14F-4D97-AF65-F5344CB8AC3E}">
        <p14:creationId xmlns:p14="http://schemas.microsoft.com/office/powerpoint/2010/main" val="38955116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What does ‘publication success’ mean to you?</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65</a:t>
            </a:fld>
            <a:endParaRPr lang="en-US"/>
          </a:p>
        </p:txBody>
      </p:sp>
    </p:spTree>
    <p:extLst>
      <p:ext uri="{BB962C8B-B14F-4D97-AF65-F5344CB8AC3E}">
        <p14:creationId xmlns:p14="http://schemas.microsoft.com/office/powerpoint/2010/main" val="242667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What ‘publication success’ means to me</a:t>
            </a:r>
            <a:endParaRPr lang="en-GB" sz="3600" dirty="0"/>
          </a:p>
        </p:txBody>
      </p:sp>
      <p:sp>
        <p:nvSpPr>
          <p:cNvPr id="3" name="Content Placeholder 2"/>
          <p:cNvSpPr>
            <a:spLocks noGrp="1"/>
          </p:cNvSpPr>
          <p:nvPr>
            <p:ph idx="1"/>
          </p:nvPr>
        </p:nvSpPr>
        <p:spPr/>
        <p:txBody>
          <a:bodyPr>
            <a:normAutofit/>
          </a:bodyPr>
          <a:lstStyle/>
          <a:p>
            <a:r>
              <a:rPr lang="en-GB" sz="2800" dirty="0" smtClean="0"/>
              <a:t>Getting a well-written, error-free manuscript published…</a:t>
            </a:r>
          </a:p>
          <a:p>
            <a:pPr lvl="1"/>
            <a:r>
              <a:rPr lang="en-GB" sz="2400" dirty="0"/>
              <a:t>Without </a:t>
            </a:r>
            <a:r>
              <a:rPr lang="en-GB" sz="2400" dirty="0" smtClean="0"/>
              <a:t>waiting for too long!</a:t>
            </a:r>
          </a:p>
          <a:p>
            <a:pPr lvl="1"/>
            <a:r>
              <a:rPr lang="en-GB" sz="2400" dirty="0" smtClean="0"/>
              <a:t>In a journal that is trusted and read by researchers / practitioners in the field</a:t>
            </a:r>
          </a:p>
          <a:p>
            <a:pPr lvl="1"/>
            <a:r>
              <a:rPr lang="en-GB" sz="2400" dirty="0"/>
              <a:t>In a format </a:t>
            </a:r>
            <a:r>
              <a:rPr lang="en-GB" sz="2400" dirty="0" smtClean="0"/>
              <a:t>that </a:t>
            </a:r>
            <a:r>
              <a:rPr lang="en-GB" sz="2400" dirty="0"/>
              <a:t>ensures access to the right readers (open access / subscription</a:t>
            </a:r>
            <a:r>
              <a:rPr lang="en-GB" sz="2400" dirty="0" smtClean="0"/>
              <a:t>)</a:t>
            </a:r>
          </a:p>
          <a:p>
            <a:pPr lvl="1"/>
            <a:r>
              <a:rPr lang="en-GB" sz="2400" dirty="0" smtClean="0"/>
              <a:t>As an integral part of a larger research and research communication endeavour</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66</a:t>
            </a:fld>
            <a:endParaRPr lang="en-US"/>
          </a:p>
        </p:txBody>
      </p:sp>
    </p:spTree>
    <p:extLst>
      <p:ext uri="{BB962C8B-B14F-4D97-AF65-F5344CB8AC3E}">
        <p14:creationId xmlns:p14="http://schemas.microsoft.com/office/powerpoint/2010/main" val="17054060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buNone/>
            </a:pPr>
            <a:r>
              <a:rPr lang="en-GB" dirty="0" smtClean="0"/>
              <a:t>Develop a strategy to achieve publication success, keeping in mind the scholarly publishing world as it is today.</a:t>
            </a:r>
          </a:p>
          <a:p>
            <a:pPr marL="0" indent="0">
              <a:buNone/>
            </a:pPr>
            <a:endParaRPr lang="en-GB" dirty="0"/>
          </a:p>
          <a:p>
            <a:pPr marL="0" indent="0">
              <a:buNone/>
            </a:pPr>
            <a:r>
              <a:rPr lang="en-GB" sz="2400" dirty="0" smtClean="0"/>
              <a:t>(Now is not the time to critique problems in scholarly publishing.)</a:t>
            </a:r>
          </a:p>
          <a:p>
            <a:pPr marL="0" indent="0">
              <a:buNone/>
            </a:pP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67</a:t>
            </a:fld>
            <a:endParaRPr lang="en-US"/>
          </a:p>
        </p:txBody>
      </p:sp>
    </p:spTree>
    <p:extLst>
      <p:ext uri="{BB962C8B-B14F-4D97-AF65-F5344CB8AC3E}">
        <p14:creationId xmlns:p14="http://schemas.microsoft.com/office/powerpoint/2010/main" val="39912058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D4-S3</a:t>
            </a:r>
            <a:endParaRPr lang="en-GB" dirty="0"/>
          </a:p>
        </p:txBody>
      </p:sp>
      <p:sp>
        <p:nvSpPr>
          <p:cNvPr id="3" name="Content Placeholder 2"/>
          <p:cNvSpPr>
            <a:spLocks noGrp="1"/>
          </p:cNvSpPr>
          <p:nvPr>
            <p:ph type="subTitle" idx="1"/>
          </p:nvPr>
        </p:nvSpPr>
        <p:spPr/>
        <p:txBody>
          <a:bodyPr/>
          <a:lstStyle/>
          <a:p>
            <a:r>
              <a:rPr lang="en-GB" dirty="0" smtClean="0"/>
              <a:t>Preparation for Q&amp;A session</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68</a:t>
            </a:fld>
            <a:endParaRPr lang="en-US"/>
          </a:p>
        </p:txBody>
      </p:sp>
    </p:spTree>
    <p:extLst>
      <p:ext uri="{BB962C8B-B14F-4D97-AF65-F5344CB8AC3E}">
        <p14:creationId xmlns:p14="http://schemas.microsoft.com/office/powerpoint/2010/main" val="4287650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smtClean="0"/>
              <a:t>Come </a:t>
            </a:r>
            <a:r>
              <a:rPr lang="en-GB" smtClean="0"/>
              <a:t>up with </a:t>
            </a:r>
            <a:r>
              <a:rPr lang="en-GB" dirty="0" smtClean="0"/>
              <a:t>ONE burning question you have about research writing and publishing, building on what you have learnt in the past four days. Write down this question on your index card.</a:t>
            </a:r>
          </a:p>
          <a:p>
            <a:pPr marL="0" indent="0">
              <a:buNone/>
            </a:pPr>
            <a:endParaRPr lang="en-GB" dirty="0"/>
          </a:p>
          <a:p>
            <a:pPr marL="0" indent="0">
              <a:buNone/>
            </a:pPr>
            <a:r>
              <a:rPr lang="en-GB" dirty="0" smtClean="0"/>
              <a:t>Only ONE question, please.</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69</a:t>
            </a:fld>
            <a:endParaRPr lang="en-US"/>
          </a:p>
        </p:txBody>
      </p:sp>
    </p:spTree>
    <p:extLst>
      <p:ext uri="{BB962C8B-B14F-4D97-AF65-F5344CB8AC3E}">
        <p14:creationId xmlns:p14="http://schemas.microsoft.com/office/powerpoint/2010/main" val="83936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4964"/>
            <a:ext cx="8229600" cy="849501"/>
          </a:xfrm>
        </p:spPr>
        <p:txBody>
          <a:bodyPr>
            <a:noAutofit/>
          </a:bodyPr>
          <a:lstStyle/>
          <a:p>
            <a:r>
              <a:rPr lang="en-GB" sz="4000" dirty="0" smtClean="0"/>
              <a:t>An introduction to the end-of-day reflection</a:t>
            </a:r>
            <a:endParaRPr lang="en-GB" sz="4000" dirty="0"/>
          </a:p>
        </p:txBody>
      </p:sp>
      <p:sp>
        <p:nvSpPr>
          <p:cNvPr id="3" name="Content Placeholder 2"/>
          <p:cNvSpPr>
            <a:spLocks noGrp="1"/>
          </p:cNvSpPr>
          <p:nvPr>
            <p:ph idx="1"/>
          </p:nvPr>
        </p:nvSpPr>
        <p:spPr>
          <a:xfrm>
            <a:off x="459608" y="2305878"/>
            <a:ext cx="8229600" cy="3912042"/>
          </a:xfrm>
        </p:spPr>
        <p:txBody>
          <a:bodyPr/>
          <a:lstStyle/>
          <a:p>
            <a:pPr marL="0" indent="0">
              <a:buNone/>
            </a:pPr>
            <a:endParaRPr lang="en-GB" dirty="0" smtClean="0"/>
          </a:p>
          <a:p>
            <a:pPr marL="0" indent="0">
              <a:buNone/>
            </a:pPr>
            <a:r>
              <a:rPr lang="en-GB" dirty="0" smtClean="0"/>
              <a:t>At the end of each workshop day, you’ll be asked to jot down…</a:t>
            </a:r>
          </a:p>
          <a:p>
            <a:r>
              <a:rPr lang="en-GB" dirty="0" smtClean="0"/>
              <a:t>What </a:t>
            </a:r>
            <a:r>
              <a:rPr lang="en-GB" dirty="0"/>
              <a:t>you learnt </a:t>
            </a:r>
            <a:r>
              <a:rPr lang="en-GB" dirty="0" smtClean="0"/>
              <a:t>today</a:t>
            </a:r>
            <a:endParaRPr lang="en-GB" dirty="0"/>
          </a:p>
          <a:p>
            <a:r>
              <a:rPr lang="en-GB" dirty="0"/>
              <a:t>Questions you </a:t>
            </a:r>
            <a:r>
              <a:rPr lang="en-GB" dirty="0" smtClean="0"/>
              <a:t>have</a:t>
            </a:r>
            <a:endParaRPr lang="en-GB" dirty="0"/>
          </a:p>
          <a:p>
            <a:r>
              <a:rPr lang="en-GB" dirty="0"/>
              <a:t>Things that were unclear or </a:t>
            </a:r>
            <a:r>
              <a:rPr lang="en-GB" dirty="0" smtClean="0"/>
              <a:t>difficult</a:t>
            </a:r>
            <a:endParaRPr lang="en-GB" dirty="0"/>
          </a:p>
          <a:p>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7</a:t>
            </a:fld>
            <a:endParaRPr lang="en-US"/>
          </a:p>
        </p:txBody>
      </p:sp>
    </p:spTree>
    <p:extLst>
      <p:ext uri="{BB962C8B-B14F-4D97-AF65-F5344CB8AC3E}">
        <p14:creationId xmlns:p14="http://schemas.microsoft.com/office/powerpoint/2010/main" val="30721392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D4-S3</a:t>
            </a:r>
            <a:endParaRPr lang="en-GB" dirty="0"/>
          </a:p>
        </p:txBody>
      </p:sp>
      <p:sp>
        <p:nvSpPr>
          <p:cNvPr id="3" name="Content Placeholder 2"/>
          <p:cNvSpPr>
            <a:spLocks noGrp="1"/>
          </p:cNvSpPr>
          <p:nvPr>
            <p:ph type="subTitle" idx="1"/>
          </p:nvPr>
        </p:nvSpPr>
        <p:spPr/>
        <p:txBody>
          <a:bodyPr/>
          <a:lstStyle/>
          <a:p>
            <a:r>
              <a:rPr lang="en-GB" dirty="0" smtClean="0"/>
              <a:t>Q&amp;A session</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70</a:t>
            </a:fld>
            <a:endParaRPr lang="en-US"/>
          </a:p>
        </p:txBody>
      </p:sp>
    </p:spTree>
    <p:extLst>
      <p:ext uri="{BB962C8B-B14F-4D97-AF65-F5344CB8AC3E}">
        <p14:creationId xmlns:p14="http://schemas.microsoft.com/office/powerpoint/2010/main" val="1191341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Guidelines</a:t>
            </a:r>
            <a:endParaRPr lang="en-GB" dirty="0"/>
          </a:p>
        </p:txBody>
      </p:sp>
      <p:sp>
        <p:nvSpPr>
          <p:cNvPr id="3" name="Content Placeholder 2"/>
          <p:cNvSpPr>
            <a:spLocks noGrp="1"/>
          </p:cNvSpPr>
          <p:nvPr>
            <p:ph idx="1"/>
          </p:nvPr>
        </p:nvSpPr>
        <p:spPr/>
        <p:txBody>
          <a:bodyPr>
            <a:normAutofit/>
          </a:bodyPr>
          <a:lstStyle/>
          <a:p>
            <a:r>
              <a:rPr lang="en-GB" sz="2400" dirty="0" smtClean="0"/>
              <a:t>One coordinator per table – to remain seated at the table throughout</a:t>
            </a:r>
          </a:p>
          <a:p>
            <a:r>
              <a:rPr lang="en-GB" sz="2400" dirty="0" smtClean="0"/>
              <a:t>Other participants move from one table to another as a group, and discuss the ‘burning question’ for that table</a:t>
            </a:r>
          </a:p>
          <a:p>
            <a:r>
              <a:rPr lang="en-GB" sz="2400" dirty="0" smtClean="0"/>
              <a:t>Each group to sit at a table for 5 minutes</a:t>
            </a:r>
          </a:p>
          <a:p>
            <a:pPr lvl="1"/>
            <a:r>
              <a:rPr lang="en-GB" sz="2000" dirty="0" smtClean="0"/>
              <a:t>1 minute: Coordinator summarises points that have come up so far</a:t>
            </a:r>
          </a:p>
          <a:p>
            <a:pPr lvl="1"/>
            <a:r>
              <a:rPr lang="en-GB" sz="2000" dirty="0" smtClean="0"/>
              <a:t>4 minutes: Participants discuss the burning question and come up with new ideas</a:t>
            </a:r>
          </a:p>
          <a:p>
            <a:r>
              <a:rPr lang="en-GB" sz="2400" dirty="0" smtClean="0"/>
              <a:t>Coordinators provide a summary at the end</a:t>
            </a:r>
          </a:p>
          <a:p>
            <a:endParaRPr lang="en-GB" sz="2400"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71</a:t>
            </a:fld>
            <a:endParaRPr lang="en-US"/>
          </a:p>
        </p:txBody>
      </p:sp>
    </p:spTree>
    <p:extLst>
      <p:ext uri="{BB962C8B-B14F-4D97-AF65-F5344CB8AC3E}">
        <p14:creationId xmlns:p14="http://schemas.microsoft.com/office/powerpoint/2010/main" val="26838192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Thank you</a:t>
            </a:r>
            <a:endParaRPr lang="en-GB" dirty="0"/>
          </a:p>
        </p:txBody>
      </p:sp>
      <p:sp>
        <p:nvSpPr>
          <p:cNvPr id="8" name="Subtitle 7"/>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72</a:t>
            </a:fld>
            <a:endParaRPr lang="en-US"/>
          </a:p>
        </p:txBody>
      </p:sp>
    </p:spTree>
    <p:extLst>
      <p:ext uri="{BB962C8B-B14F-4D97-AF65-F5344CB8AC3E}">
        <p14:creationId xmlns:p14="http://schemas.microsoft.com/office/powerpoint/2010/main" val="30375008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22313" y="4410393"/>
            <a:ext cx="7772400" cy="1500187"/>
          </a:xfrm>
        </p:spPr>
        <p:txBody>
          <a:bodyPr/>
          <a:lstStyle/>
          <a:p>
            <a:pPr algn="ctr"/>
            <a:r>
              <a:rPr lang="en-GB" dirty="0"/>
              <a:t/>
            </a:r>
            <a:br>
              <a:rPr lang="en-GB" dirty="0"/>
            </a:br>
            <a:r>
              <a:rPr lang="en-GB" dirty="0"/>
              <a:t>This work is licensed under a </a:t>
            </a:r>
            <a:r>
              <a:rPr lang="en-GB" dirty="0">
                <a:hlinkClick r:id="rId3"/>
              </a:rPr>
              <a:t>Creative Commons Attribution </a:t>
            </a:r>
            <a:r>
              <a:rPr lang="en-GB" dirty="0" err="1">
                <a:hlinkClick r:id="rId3"/>
              </a:rPr>
              <a:t>ShareAlike</a:t>
            </a:r>
            <a:r>
              <a:rPr lang="en-GB" dirty="0">
                <a:hlinkClick r:id="rId3"/>
              </a:rPr>
              <a:t> 4.0 </a:t>
            </a:r>
            <a:r>
              <a:rPr lang="en-GB" dirty="0" smtClean="0">
                <a:hlinkClick r:id="rId3"/>
              </a:rPr>
              <a:t>International licence</a:t>
            </a:r>
            <a:r>
              <a:rPr lang="en-GB" dirty="0" smtClean="0"/>
              <a:t>.</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73</a:t>
            </a:fld>
            <a:endParaRPr lang="en-US"/>
          </a:p>
        </p:txBody>
      </p:sp>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073" y="4521201"/>
            <a:ext cx="1297854"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967" y="6576892"/>
            <a:ext cx="549953" cy="19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759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What does success as a research author look like to you?</a:t>
            </a:r>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8</a:t>
            </a:fld>
            <a:endParaRPr lang="en-US"/>
          </a:p>
        </p:txBody>
      </p:sp>
    </p:spTree>
    <p:extLst>
      <p:ext uri="{BB962C8B-B14F-4D97-AF65-F5344CB8AC3E}">
        <p14:creationId xmlns:p14="http://schemas.microsoft.com/office/powerpoint/2010/main" val="237144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GB" dirty="0" smtClean="0"/>
              <a:t>D1-S2</a:t>
            </a:r>
            <a:endParaRPr lang="en-GB" dirty="0"/>
          </a:p>
        </p:txBody>
      </p:sp>
      <p:sp>
        <p:nvSpPr>
          <p:cNvPr id="12" name="Subtitle 11"/>
          <p:cNvSpPr>
            <a:spLocks noGrp="1"/>
          </p:cNvSpPr>
          <p:nvPr>
            <p:ph type="subTitle" idx="1"/>
          </p:nvPr>
        </p:nvSpPr>
        <p:spPr/>
        <p:txBody>
          <a:bodyPr/>
          <a:lstStyle/>
          <a:p>
            <a:r>
              <a:rPr lang="en-GB" dirty="0" smtClean="0"/>
              <a:t>Fixed mindset and growth mindset</a:t>
            </a:r>
            <a:endParaRPr lang="en-GB" dirty="0"/>
          </a:p>
        </p:txBody>
      </p:sp>
      <p:sp>
        <p:nvSpPr>
          <p:cNvPr id="4" name="Date Placeholder 3"/>
          <p:cNvSpPr>
            <a:spLocks noGrp="1"/>
          </p:cNvSpPr>
          <p:nvPr>
            <p:ph type="dt" sz="half" idx="10"/>
          </p:nvPr>
        </p:nvSpPr>
        <p:spPr/>
        <p:txBody>
          <a:bodyPr/>
          <a:lstStyle/>
          <a:p>
            <a:fld id="{ED550DC9-6AB9-D448-9668-424CC2F97943}" type="datetime1">
              <a:rPr lang="en-GB" smtClean="0"/>
              <a:t>05/12/2017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33979-82CC-6440-B758-3F4758057F14}" type="slidenum">
              <a:rPr lang="en-US" smtClean="0"/>
              <a:t>9</a:t>
            </a:fld>
            <a:endParaRPr lang="en-US"/>
          </a:p>
        </p:txBody>
      </p:sp>
    </p:spTree>
    <p:extLst>
      <p:ext uri="{BB962C8B-B14F-4D97-AF65-F5344CB8AC3E}">
        <p14:creationId xmlns:p14="http://schemas.microsoft.com/office/powerpoint/2010/main" val="805477185"/>
      </p:ext>
    </p:extLst>
  </p:cSld>
  <p:clrMapOvr>
    <a:masterClrMapping/>
  </p:clrMapOvr>
</p:sld>
</file>

<file path=ppt/theme/theme1.xml><?xml version="1.0" encoding="utf-8"?>
<a:theme xmlns:a="http://schemas.openxmlformats.org/drawingml/2006/main" name="INASP 2013 Presentation">
  <a:themeElements>
    <a:clrScheme name="Custom 2">
      <a:dk1>
        <a:srgbClr val="333333"/>
      </a:dk1>
      <a:lt1>
        <a:srgbClr val="FFFFFF"/>
      </a:lt1>
      <a:dk2>
        <a:srgbClr val="333333"/>
      </a:dk2>
      <a:lt2>
        <a:srgbClr val="E5E5E5"/>
      </a:lt2>
      <a:accent1>
        <a:srgbClr val="00808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INASP 2016 Presentation</Template>
  <TotalTime>1702</TotalTime>
  <Words>2118</Words>
  <Application>Microsoft Office PowerPoint</Application>
  <PresentationFormat>On-screen Show (4:3)</PresentationFormat>
  <Paragraphs>415</Paragraphs>
  <Slides>73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Georgia</vt:lpstr>
      <vt:lpstr>INASP 2013 Presentation</vt:lpstr>
      <vt:lpstr>AuthorAID Research Writing Workshop</vt:lpstr>
      <vt:lpstr>Day 1</vt:lpstr>
      <vt:lpstr>Day 1, Session 1 (D1-S1)</vt:lpstr>
      <vt:lpstr>Intended learning outcomes</vt:lpstr>
      <vt:lpstr>Active learning</vt:lpstr>
      <vt:lpstr>Learning agreement</vt:lpstr>
      <vt:lpstr>An introduction to the end-of-day reflection</vt:lpstr>
      <vt:lpstr>PowerPoint Presentation</vt:lpstr>
      <vt:lpstr>D1-S2</vt:lpstr>
      <vt:lpstr>Fixed vs growth mindset (derived from Dweck’s work)</vt:lpstr>
      <vt:lpstr>PowerPoint Presentation</vt:lpstr>
      <vt:lpstr>D1-S3</vt:lpstr>
      <vt:lpstr>PowerPoint Presentation</vt:lpstr>
      <vt:lpstr>D1-S4</vt:lpstr>
      <vt:lpstr>Pre-writing</vt:lpstr>
      <vt:lpstr>Pre-writing task today</vt:lpstr>
      <vt:lpstr>Assessment phase </vt:lpstr>
      <vt:lpstr>D1-S5</vt:lpstr>
      <vt:lpstr>PowerPoint Presentation</vt:lpstr>
      <vt:lpstr>Typical factors to consider</vt:lpstr>
      <vt:lpstr>Day 1 end-of-day reflection</vt:lpstr>
      <vt:lpstr>Share your thoughts…</vt:lpstr>
      <vt:lpstr>Day 2</vt:lpstr>
      <vt:lpstr>D2-S1</vt:lpstr>
      <vt:lpstr>PowerPoint Presentation</vt:lpstr>
      <vt:lpstr>Reading two sets of instructions</vt:lpstr>
      <vt:lpstr>PowerPoint Presentation</vt:lpstr>
      <vt:lpstr>Some reasons…</vt:lpstr>
      <vt:lpstr>D2-S2</vt:lpstr>
      <vt:lpstr>PowerPoint Presentation</vt:lpstr>
      <vt:lpstr>PowerPoint Presentation</vt:lpstr>
      <vt:lpstr>PowerPoint Presentation</vt:lpstr>
      <vt:lpstr>Day 2 end-of-day reflection</vt:lpstr>
      <vt:lpstr>Share your thoughts…</vt:lpstr>
      <vt:lpstr>Day 3</vt:lpstr>
      <vt:lpstr>D3-S1</vt:lpstr>
      <vt:lpstr>Discuss in pairs (10 min)</vt:lpstr>
      <vt:lpstr>Some functions of references</vt:lpstr>
      <vt:lpstr>Group activity (15 min)</vt:lpstr>
      <vt:lpstr>D3-S2</vt:lpstr>
      <vt:lpstr>Discuss in pairs (10 min)</vt:lpstr>
      <vt:lpstr>Purpose of the methods section</vt:lpstr>
      <vt:lpstr>Documenting directions (15 min)</vt:lpstr>
      <vt:lpstr>Check a methods section for completeness</vt:lpstr>
      <vt:lpstr>D3-S3</vt:lpstr>
      <vt:lpstr>Discuss in pairs (10 min)</vt:lpstr>
      <vt:lpstr>Purposes of the introduction section</vt:lpstr>
      <vt:lpstr>Activity</vt:lpstr>
      <vt:lpstr>Typical structure of the introduction</vt:lpstr>
      <vt:lpstr>Shape of the introduction?</vt:lpstr>
      <vt:lpstr>Funnel</vt:lpstr>
      <vt:lpstr>Annotated journal article</vt:lpstr>
      <vt:lpstr>D3-S4</vt:lpstr>
      <vt:lpstr>Example of a mind map</vt:lpstr>
      <vt:lpstr>Day 3 end-of-day reflection</vt:lpstr>
      <vt:lpstr>Share your thoughts…</vt:lpstr>
      <vt:lpstr>Day 4</vt:lpstr>
      <vt:lpstr>D4-S1</vt:lpstr>
      <vt:lpstr>PowerPoint Presentation</vt:lpstr>
      <vt:lpstr>PowerPoint Presentation</vt:lpstr>
      <vt:lpstr>PowerPoint Presentation</vt:lpstr>
      <vt:lpstr>D4-S2</vt:lpstr>
      <vt:lpstr>PowerPoint Presentation</vt:lpstr>
      <vt:lpstr>Steps towards submission</vt:lpstr>
      <vt:lpstr>PowerPoint Presentation</vt:lpstr>
      <vt:lpstr>What ‘publication success’ means to me</vt:lpstr>
      <vt:lpstr>PowerPoint Presentation</vt:lpstr>
      <vt:lpstr>D4-S3</vt:lpstr>
      <vt:lpstr>PowerPoint Presentation</vt:lpstr>
      <vt:lpstr>D4-S3</vt:lpstr>
      <vt:lpstr>Guidelines</vt:lpstr>
      <vt:lpstr>Thank you</vt:lpstr>
      <vt:lpstr>PowerPoint Presentation</vt:lpstr>
    </vt:vector>
  </TitlesOfParts>
  <Company>INASP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Ravi Murugesan</dc:creator>
  <cp:lastModifiedBy>Ravi Murugesan</cp:lastModifiedBy>
  <cp:revision>97</cp:revision>
  <dcterms:created xsi:type="dcterms:W3CDTF">2017-02-02T08:48:35Z</dcterms:created>
  <dcterms:modified xsi:type="dcterms:W3CDTF">2017-12-05T08:56:08Z</dcterms:modified>
</cp:coreProperties>
</file>