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1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7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9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8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7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7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1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7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2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33CDC-DA9F-47DA-945D-9E2871378CB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DF1A-BC8D-4F0B-97E3-E71DF267F7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6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zumahnk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Methods </a:t>
            </a:r>
            <a:r>
              <a:rPr lang="en-US" b="1" dirty="0"/>
              <a:t>of qualitative data analysis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Nkoli</a:t>
            </a:r>
            <a:r>
              <a:rPr lang="en-US" dirty="0" smtClean="0"/>
              <a:t> </a:t>
            </a:r>
            <a:r>
              <a:rPr lang="en-US" dirty="0" err="1" smtClean="0"/>
              <a:t>Ezumah</a:t>
            </a:r>
            <a:r>
              <a:rPr lang="en-US" dirty="0" smtClean="0"/>
              <a:t> (</a:t>
            </a:r>
            <a:r>
              <a:rPr lang="en-GB" u="sng" smtClean="0">
                <a:hlinkClick r:id="rId2"/>
              </a:rPr>
              <a:t>ezumahnk@yahoo.com</a:t>
            </a:r>
            <a:r>
              <a:rPr lang="en-GB"/>
              <a:t>)</a:t>
            </a:r>
            <a:endParaRPr lang="en-US" dirty="0" smtClean="0"/>
          </a:p>
          <a:p>
            <a:r>
              <a:rPr lang="en-US" dirty="0"/>
              <a:t>University of Nigeria, </a:t>
            </a:r>
            <a:r>
              <a:rPr lang="en-US" dirty="0" err="1"/>
              <a:t>Nsukka</a:t>
            </a:r>
            <a:r>
              <a:rPr lang="en-US" dirty="0"/>
              <a:t> (UNN)</a:t>
            </a:r>
            <a:endParaRPr lang="en-US" dirty="0" smtClean="0"/>
          </a:p>
          <a:p>
            <a:r>
              <a:rPr lang="en-US" dirty="0" smtClean="0"/>
              <a:t>UNN-AuthorAID </a:t>
            </a:r>
            <a:r>
              <a:rPr lang="en-US" dirty="0"/>
              <a:t>Workshop on Qualitative Research </a:t>
            </a:r>
            <a:r>
              <a:rPr lang="en-US" dirty="0" smtClean="0"/>
              <a:t>Writing</a:t>
            </a:r>
            <a:r>
              <a:rPr lang="en-US" dirty="0"/>
              <a:t> </a:t>
            </a:r>
            <a:r>
              <a:rPr lang="en-US" dirty="0" smtClean="0"/>
              <a:t>(supported by an AuthorAID workshop grant)</a:t>
            </a:r>
          </a:p>
          <a:p>
            <a:endParaRPr lang="en-US" dirty="0" smtClean="0"/>
          </a:p>
          <a:p>
            <a:r>
              <a:rPr lang="en-US" dirty="0" smtClean="0"/>
              <a:t>9 – 10 Dec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4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Interpretation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Explore </a:t>
            </a:r>
            <a:r>
              <a:rPr lang="en-US" dirty="0"/>
              <a:t>to what extent your findings are related to other </a:t>
            </a:r>
            <a:r>
              <a:rPr lang="en-US" dirty="0" smtClean="0"/>
              <a:t>researches</a:t>
            </a:r>
          </a:p>
          <a:p>
            <a:pPr marL="0" indent="0">
              <a:buNone/>
            </a:pPr>
            <a:r>
              <a:rPr lang="en-US" dirty="0" smtClean="0"/>
              <a:t>6. Identify </a:t>
            </a:r>
            <a:r>
              <a:rPr lang="en-US" dirty="0"/>
              <a:t>illustrative quotes to be used in your report </a:t>
            </a:r>
            <a:r>
              <a:rPr lang="en-US" dirty="0" smtClean="0"/>
              <a:t>writing</a:t>
            </a:r>
          </a:p>
          <a:p>
            <a:pPr marL="0" indent="0">
              <a:buNone/>
            </a:pPr>
            <a:r>
              <a:rPr lang="en-US" dirty="0" smtClean="0"/>
              <a:t>7. Identify </a:t>
            </a:r>
            <a:r>
              <a:rPr lang="en-US" dirty="0"/>
              <a:t>theories that may be relevant to support your interpretation of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6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 txBox="1">
            <a:spLocks/>
          </p:cNvSpPr>
          <p:nvPr/>
        </p:nvSpPr>
        <p:spPr>
          <a:xfrm>
            <a:off x="722313" y="4410393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dirty="0"/>
          </a:p>
        </p:txBody>
      </p:sp>
      <p:pic>
        <p:nvPicPr>
          <p:cNvPr id="1028" name="Picture 4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1828800" cy="64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3533230"/>
            <a:ext cx="8000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work is licensed under a Creative Commons Attribution-</a:t>
            </a:r>
            <a:r>
              <a:rPr lang="en-US" dirty="0" err="1"/>
              <a:t>ShareAlike</a:t>
            </a:r>
            <a:r>
              <a:rPr lang="en-US" dirty="0"/>
              <a:t> 4.0 International License (</a:t>
            </a:r>
            <a:r>
              <a:rPr lang="en-US" dirty="0">
                <a:hlinkClick r:id="rId2"/>
              </a:rPr>
              <a:t>http://creativecommons.org/licenses/by-sa/4.0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6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Approaches in qualitative data </a:t>
            </a:r>
            <a:r>
              <a:rPr lang="en-US" b="1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most common is content analysis</a:t>
            </a:r>
          </a:p>
          <a:p>
            <a:r>
              <a:rPr lang="en-US" dirty="0"/>
              <a:t>This entails identification of themes and the frequency of their occurrence</a:t>
            </a:r>
          </a:p>
          <a:p>
            <a:r>
              <a:rPr lang="en-US" dirty="0"/>
              <a:t>This can be done manually or through the aid of computer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Manual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Transcription </a:t>
            </a:r>
            <a:r>
              <a:rPr lang="en-US" dirty="0"/>
              <a:t>of recorded interviews  and embedding field note information</a:t>
            </a:r>
          </a:p>
          <a:p>
            <a:pPr lvl="0"/>
            <a:r>
              <a:rPr lang="en-US" dirty="0"/>
              <a:t>Code by highlighting sections of the text in </a:t>
            </a:r>
            <a:r>
              <a:rPr lang="en-US" dirty="0" err="1"/>
              <a:t>colour</a:t>
            </a:r>
            <a:r>
              <a:rPr lang="en-US" dirty="0"/>
              <a:t> to provide a summary of cases according to themes</a:t>
            </a:r>
          </a:p>
          <a:p>
            <a:pPr lvl="0"/>
            <a:r>
              <a:rPr lang="en-US" dirty="0"/>
              <a:t>Cut and paste and put into similar subjects areas</a:t>
            </a:r>
          </a:p>
          <a:p>
            <a:pPr lvl="0"/>
            <a:r>
              <a:rPr lang="en-US" dirty="0"/>
              <a:t>Can make use of index cards </a:t>
            </a:r>
          </a:p>
          <a:p>
            <a:pPr lvl="0"/>
            <a:r>
              <a:rPr lang="en-US" dirty="0"/>
              <a:t>Interpret and explain  the patterns that emerged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76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/>
              <a:t>Weaknesses of manual </a:t>
            </a:r>
            <a:r>
              <a:rPr lang="en-US" b="1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Difficulty </a:t>
            </a:r>
            <a:r>
              <a:rPr lang="en-US" dirty="0"/>
              <a:t>in ensuring transparency</a:t>
            </a:r>
          </a:p>
          <a:p>
            <a:pPr lvl="0"/>
            <a:r>
              <a:rPr lang="en-US" dirty="0"/>
              <a:t>Data is removed from context in the process of cutting and pasting</a:t>
            </a:r>
          </a:p>
          <a:p>
            <a:pPr lvl="0"/>
            <a:r>
              <a:rPr lang="en-US" dirty="0"/>
              <a:t>Difficulty in merging data from various 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2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Use of computer for </a:t>
            </a:r>
            <a:r>
              <a:rPr lang="en-US" b="1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Stages </a:t>
            </a:r>
            <a:r>
              <a:rPr lang="en-US" b="1" dirty="0"/>
              <a:t>and processes</a:t>
            </a:r>
            <a:endParaRPr lang="en-US" dirty="0"/>
          </a:p>
          <a:p>
            <a:pPr lvl="0"/>
            <a:r>
              <a:rPr lang="en-US" dirty="0" smtClean="0"/>
              <a:t>Uploading </a:t>
            </a:r>
            <a:r>
              <a:rPr lang="en-US" dirty="0"/>
              <a:t>taped or audio recordings. </a:t>
            </a:r>
          </a:p>
          <a:p>
            <a:pPr lvl="0"/>
            <a:r>
              <a:rPr lang="en-US" dirty="0"/>
              <a:t>Transcription of recorded interviews  </a:t>
            </a:r>
          </a:p>
          <a:p>
            <a:r>
              <a:rPr lang="en-US" dirty="0" smtClean="0"/>
              <a:t>Adding </a:t>
            </a:r>
            <a:r>
              <a:rPr lang="en-US" dirty="0"/>
              <a:t>reference to the transcripts of respondents ( to include identifiers for place/location, date, interview number, gender, age</a:t>
            </a:r>
          </a:p>
        </p:txBody>
      </p:sp>
    </p:spTree>
    <p:extLst>
      <p:ext uri="{BB962C8B-B14F-4D97-AF65-F5344CB8AC3E}">
        <p14:creationId xmlns:p14="http://schemas.microsoft.com/office/powerpoint/2010/main" val="95372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Use of computer for </a:t>
            </a:r>
            <a:r>
              <a:rPr lang="en-US" b="1" dirty="0" smtClean="0"/>
              <a:t>analysis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Familiarization with the data: read through the transcripts</a:t>
            </a:r>
          </a:p>
          <a:p>
            <a:pPr lvl="0"/>
            <a:r>
              <a:rPr lang="en-US" dirty="0"/>
              <a:t>Search for views, phrases, and words  that are reoccurring</a:t>
            </a:r>
          </a:p>
          <a:p>
            <a:pPr lvl="0"/>
            <a:r>
              <a:rPr lang="en-US" dirty="0"/>
              <a:t>Coding: Can be done at two levels, manually initially to identify emerging themes to serve </a:t>
            </a:r>
            <a:r>
              <a:rPr lang="en-US" dirty="0" smtClean="0"/>
              <a:t>as </a:t>
            </a:r>
            <a:r>
              <a:rPr lang="en-US" dirty="0"/>
              <a:t>tree nodes (major themes)  and child nodes that are subsumed in the major nodes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2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Use of computer for analysis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Coding can be done individually or as a team in group research</a:t>
            </a:r>
          </a:p>
          <a:p>
            <a:pPr lvl="0"/>
            <a:r>
              <a:rPr lang="en-US" dirty="0"/>
              <a:t>Import transcripts into </a:t>
            </a:r>
            <a:r>
              <a:rPr lang="en-US" dirty="0" err="1"/>
              <a:t>NVivo</a:t>
            </a:r>
            <a:r>
              <a:rPr lang="en-US" dirty="0"/>
              <a:t>, using the coding system developed, apply codes to the transcripts.</a:t>
            </a:r>
          </a:p>
          <a:p>
            <a:pPr lvl="0"/>
            <a:r>
              <a:rPr lang="en-US" dirty="0"/>
              <a:t>Find patterns in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31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viewpoints that are similar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Reasons </a:t>
            </a:r>
            <a:r>
              <a:rPr lang="en-US" dirty="0"/>
              <a:t>for their occurrence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characteristics of respondents </a:t>
            </a:r>
            <a:r>
              <a:rPr lang="en-US" dirty="0" smtClean="0"/>
              <a:t>that </a:t>
            </a:r>
            <a:r>
              <a:rPr lang="en-US" dirty="0"/>
              <a:t>are associated with the views expressed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the most important themes derived from the data, see if it occurs across </a:t>
            </a:r>
            <a:r>
              <a:rPr lang="en-US" dirty="0" smtClean="0"/>
              <a:t>the entire transcript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87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387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 Methods of qualitative data analysis </vt:lpstr>
      <vt:lpstr>PowerPoint Presentation</vt:lpstr>
      <vt:lpstr>Approaches in qualitative data analysis</vt:lpstr>
      <vt:lpstr>Manual analysis</vt:lpstr>
      <vt:lpstr> Weaknesses of manual analysis</vt:lpstr>
      <vt:lpstr>Use of computer for analysis</vt:lpstr>
      <vt:lpstr>Use of computer for analysis (contd.)</vt:lpstr>
      <vt:lpstr>Use of computer for analysis (contd.)</vt:lpstr>
      <vt:lpstr>Interpretation</vt:lpstr>
      <vt:lpstr>Interpretation (contd.)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Methods of qualitative data analysis </dc:title>
  <dc:creator>Prof. Nkoli Ezumah</dc:creator>
  <cp:lastModifiedBy>Ravi Murugesan</cp:lastModifiedBy>
  <cp:revision>9</cp:revision>
  <dcterms:created xsi:type="dcterms:W3CDTF">2015-12-10T13:08:27Z</dcterms:created>
  <dcterms:modified xsi:type="dcterms:W3CDTF">2016-02-04T07:02:17Z</dcterms:modified>
</cp:coreProperties>
</file>