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7" r:id="rId2"/>
    <p:sldMasterId id="2147483712" r:id="rId3"/>
  </p:sldMasterIdLst>
  <p:sldIdLst>
    <p:sldId id="256" r:id="rId4"/>
    <p:sldId id="294" r:id="rId5"/>
    <p:sldId id="295" r:id="rId6"/>
    <p:sldId id="259" r:id="rId7"/>
    <p:sldId id="261" r:id="rId8"/>
    <p:sldId id="263" r:id="rId9"/>
    <p:sldId id="264" r:id="rId10"/>
    <p:sldId id="265" r:id="rId11"/>
    <p:sldId id="266" r:id="rId12"/>
    <p:sldId id="268" r:id="rId13"/>
    <p:sldId id="269" r:id="rId14"/>
    <p:sldId id="271" r:id="rId15"/>
    <p:sldId id="272" r:id="rId16"/>
    <p:sldId id="274" r:id="rId17"/>
    <p:sldId id="275" r:id="rId18"/>
    <p:sldId id="276" r:id="rId19"/>
    <p:sldId id="278" r:id="rId20"/>
    <p:sldId id="280" r:id="rId21"/>
    <p:sldId id="281" r:id="rId22"/>
    <p:sldId id="282" r:id="rId23"/>
    <p:sldId id="284" r:id="rId24"/>
    <p:sldId id="285" r:id="rId25"/>
    <p:sldId id="286" r:id="rId26"/>
    <p:sldId id="287" r:id="rId27"/>
    <p:sldId id="289" r:id="rId28"/>
    <p:sldId id="291" r:id="rId29"/>
    <p:sldId id="292" r:id="rId30"/>
    <p:sldId id="29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8DA573-7C0B-43C5-94F6-D641D2AC7462}"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4141423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8DA573-7C0B-43C5-94F6-D641D2AC7462}"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358065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8DA573-7C0B-43C5-94F6-D641D2AC7462}"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4189537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4DE4EE2E-CF78-4919-B8DD-3F4FE06A0F95}"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DA65D00A-F6BF-4558-97F9-9B35B4DD4DEA}" type="slidenum">
              <a:rPr lang="en-US"/>
              <a:pPr>
                <a:defRPr/>
              </a:pPr>
              <a:t>‹#›</a:t>
            </a:fld>
            <a:endParaRPr lang="en-US"/>
          </a:p>
        </p:txBody>
      </p:sp>
    </p:spTree>
    <p:extLst>
      <p:ext uri="{BB962C8B-B14F-4D97-AF65-F5344CB8AC3E}">
        <p14:creationId xmlns:p14="http://schemas.microsoft.com/office/powerpoint/2010/main" val="3584253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55755798-EF44-406B-B1D2-E2E88B01D2B2}"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F477C7FF-06F0-43E2-8DBB-CDCF139C4C59}" type="slidenum">
              <a:rPr lang="en-US"/>
              <a:pPr>
                <a:defRPr/>
              </a:pPr>
              <a:t>‹#›</a:t>
            </a:fld>
            <a:endParaRPr lang="en-US"/>
          </a:p>
        </p:txBody>
      </p:sp>
    </p:spTree>
    <p:extLst>
      <p:ext uri="{BB962C8B-B14F-4D97-AF65-F5344CB8AC3E}">
        <p14:creationId xmlns:p14="http://schemas.microsoft.com/office/powerpoint/2010/main" val="124226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FAA661A6-08DB-4DA4-80A9-2B59A580F587}"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046BF214-2AF9-45DB-B086-1D3F10D842D8}" type="slidenum">
              <a:rPr lang="en-US"/>
              <a:pPr>
                <a:defRPr/>
              </a:pPr>
              <a:t>‹#›</a:t>
            </a:fld>
            <a:endParaRPr lang="en-US"/>
          </a:p>
        </p:txBody>
      </p:sp>
    </p:spTree>
    <p:extLst>
      <p:ext uri="{BB962C8B-B14F-4D97-AF65-F5344CB8AC3E}">
        <p14:creationId xmlns:p14="http://schemas.microsoft.com/office/powerpoint/2010/main" val="196876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F85EEB91-5334-43BF-815E-3A8DC755A64E}" type="datetimeFigureOut">
              <a:rPr lang="en-US"/>
              <a:pPr>
                <a:defRPr/>
              </a:pPr>
              <a:t>10/17/2014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D56EABEC-5E72-4BCE-A4FD-FEC0D1513AAC}" type="slidenum">
              <a:rPr lang="en-US"/>
              <a:pPr>
                <a:defRPr/>
              </a:pPr>
              <a:t>‹#›</a:t>
            </a:fld>
            <a:endParaRPr lang="en-US"/>
          </a:p>
        </p:txBody>
      </p:sp>
    </p:spTree>
    <p:extLst>
      <p:ext uri="{BB962C8B-B14F-4D97-AF65-F5344CB8AC3E}">
        <p14:creationId xmlns:p14="http://schemas.microsoft.com/office/powerpoint/2010/main" val="92858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9AFC7420-82A8-4229-9A7D-E383671ABB27}" type="datetimeFigureOut">
              <a:rPr lang="en-US"/>
              <a:pPr>
                <a:defRPr/>
              </a:pPr>
              <a:t>10/17/2014</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AC348F93-45A6-4DAC-B57D-D327D87A1F34}" type="slidenum">
              <a:rPr lang="en-US"/>
              <a:pPr>
                <a:defRPr/>
              </a:pPr>
              <a:t>‹#›</a:t>
            </a:fld>
            <a:endParaRPr lang="en-US"/>
          </a:p>
        </p:txBody>
      </p:sp>
    </p:spTree>
    <p:extLst>
      <p:ext uri="{BB962C8B-B14F-4D97-AF65-F5344CB8AC3E}">
        <p14:creationId xmlns:p14="http://schemas.microsoft.com/office/powerpoint/2010/main" val="2761907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916D7B01-02A9-47B0-9FF1-AABC01DC8832}" type="datetimeFigureOut">
              <a:rPr lang="en-US"/>
              <a:pPr>
                <a:defRPr/>
              </a:pPr>
              <a:t>10/17/2014</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A42B5F57-3BDE-4815-A0E6-464F09288747}" type="slidenum">
              <a:rPr lang="en-US"/>
              <a:pPr>
                <a:defRPr/>
              </a:pPr>
              <a:t>‹#›</a:t>
            </a:fld>
            <a:endParaRPr lang="en-US"/>
          </a:p>
        </p:txBody>
      </p:sp>
    </p:spTree>
    <p:extLst>
      <p:ext uri="{BB962C8B-B14F-4D97-AF65-F5344CB8AC3E}">
        <p14:creationId xmlns:p14="http://schemas.microsoft.com/office/powerpoint/2010/main" val="2684835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DF7622CB-BD32-4474-B1DB-40D328073AD8}" type="datetimeFigureOut">
              <a:rPr lang="en-US"/>
              <a:pPr>
                <a:defRPr/>
              </a:pPr>
              <a:t>10/17/2014</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F1843ED7-F395-463F-A0C4-793D803C8900}" type="slidenum">
              <a:rPr lang="en-US"/>
              <a:pPr>
                <a:defRPr/>
              </a:pPr>
              <a:t>‹#›</a:t>
            </a:fld>
            <a:endParaRPr lang="en-US"/>
          </a:p>
        </p:txBody>
      </p:sp>
    </p:spTree>
    <p:extLst>
      <p:ext uri="{BB962C8B-B14F-4D97-AF65-F5344CB8AC3E}">
        <p14:creationId xmlns:p14="http://schemas.microsoft.com/office/powerpoint/2010/main" val="1251299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CC6317F2-52EA-4653-A177-50ABBB272B24}" type="datetimeFigureOut">
              <a:rPr lang="en-US"/>
              <a:pPr>
                <a:defRPr/>
              </a:pPr>
              <a:t>10/17/2014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DA90CECF-3DBB-4862-95C0-B8FA24564081}" type="slidenum">
              <a:rPr lang="en-US"/>
              <a:pPr>
                <a:defRPr/>
              </a:pPr>
              <a:t>‹#›</a:t>
            </a:fld>
            <a:endParaRPr lang="en-US"/>
          </a:p>
        </p:txBody>
      </p:sp>
    </p:spTree>
    <p:extLst>
      <p:ext uri="{BB962C8B-B14F-4D97-AF65-F5344CB8AC3E}">
        <p14:creationId xmlns:p14="http://schemas.microsoft.com/office/powerpoint/2010/main" val="91590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8DA573-7C0B-43C5-94F6-D641D2AC7462}"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588147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8E7552CB-3AD9-4EED-A688-5F5494BF3AF4}" type="datetimeFigureOut">
              <a:rPr lang="en-US"/>
              <a:pPr>
                <a:defRPr/>
              </a:pPr>
              <a:t>10/17/2014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8A148340-C3AC-4A44-8C07-EDBDA071B99C}" type="slidenum">
              <a:rPr lang="en-US"/>
              <a:pPr>
                <a:defRPr/>
              </a:pPr>
              <a:t>‹#›</a:t>
            </a:fld>
            <a:endParaRPr lang="en-US"/>
          </a:p>
        </p:txBody>
      </p:sp>
    </p:spTree>
    <p:extLst>
      <p:ext uri="{BB962C8B-B14F-4D97-AF65-F5344CB8AC3E}">
        <p14:creationId xmlns:p14="http://schemas.microsoft.com/office/powerpoint/2010/main" val="31735881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CC1CF6D6-54B3-487C-B5D6-CC90E9934F89}"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F0263C2E-76B1-4A1B-8C4E-68F9999E6679}" type="slidenum">
              <a:rPr lang="en-US"/>
              <a:pPr>
                <a:defRPr/>
              </a:pPr>
              <a:t>‹#›</a:t>
            </a:fld>
            <a:endParaRPr lang="en-US"/>
          </a:p>
        </p:txBody>
      </p:sp>
    </p:spTree>
    <p:extLst>
      <p:ext uri="{BB962C8B-B14F-4D97-AF65-F5344CB8AC3E}">
        <p14:creationId xmlns:p14="http://schemas.microsoft.com/office/powerpoint/2010/main" val="4501696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6A85C90D-F925-4570-A68F-6C94460E351E}"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5B7A377B-7F88-4CB9-B612-5F1F87C0FB8E}" type="slidenum">
              <a:rPr lang="en-US"/>
              <a:pPr>
                <a:defRPr/>
              </a:pPr>
              <a:t>‹#›</a:t>
            </a:fld>
            <a:endParaRPr lang="en-US"/>
          </a:p>
        </p:txBody>
      </p:sp>
    </p:spTree>
    <p:extLst>
      <p:ext uri="{BB962C8B-B14F-4D97-AF65-F5344CB8AC3E}">
        <p14:creationId xmlns:p14="http://schemas.microsoft.com/office/powerpoint/2010/main" val="22773144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2F0D7E41-050A-4175-8507-FA7D9DAFE76A}"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84503E01-6B6C-4A23-92B5-73D4ED8B4470}" type="slidenum">
              <a:rPr lang="en-US"/>
              <a:pPr>
                <a:defRPr/>
              </a:pPr>
              <a:t>‹#›</a:t>
            </a:fld>
            <a:endParaRPr lang="en-US"/>
          </a:p>
        </p:txBody>
      </p:sp>
    </p:spTree>
    <p:extLst>
      <p:ext uri="{BB962C8B-B14F-4D97-AF65-F5344CB8AC3E}">
        <p14:creationId xmlns:p14="http://schemas.microsoft.com/office/powerpoint/2010/main" val="3836823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7EB600D4-C233-4D23-81DD-37A5DC296161}"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4F0F7797-493C-4DB7-991B-13013950A882}" type="slidenum">
              <a:rPr lang="en-US"/>
              <a:pPr>
                <a:defRPr/>
              </a:pPr>
              <a:t>‹#›</a:t>
            </a:fld>
            <a:endParaRPr lang="en-US"/>
          </a:p>
        </p:txBody>
      </p:sp>
    </p:spTree>
    <p:extLst>
      <p:ext uri="{BB962C8B-B14F-4D97-AF65-F5344CB8AC3E}">
        <p14:creationId xmlns:p14="http://schemas.microsoft.com/office/powerpoint/2010/main" val="42497994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3A77AE78-696F-4A73-A61A-EDA43EE9D1E2}"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DA4C316B-A097-405A-B11B-C19A22005834}" type="slidenum">
              <a:rPr lang="en-US"/>
              <a:pPr>
                <a:defRPr/>
              </a:pPr>
              <a:t>‹#›</a:t>
            </a:fld>
            <a:endParaRPr lang="en-US"/>
          </a:p>
        </p:txBody>
      </p:sp>
    </p:spTree>
    <p:extLst>
      <p:ext uri="{BB962C8B-B14F-4D97-AF65-F5344CB8AC3E}">
        <p14:creationId xmlns:p14="http://schemas.microsoft.com/office/powerpoint/2010/main" val="2326018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FB63E318-39B6-4556-B491-7D42B7357B70}" type="datetimeFigureOut">
              <a:rPr lang="en-US"/>
              <a:pPr>
                <a:defRPr/>
              </a:pPr>
              <a:t>10/17/2014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3BD94BE4-CBAB-44C3-8F0D-D2D9C2A797CB}" type="slidenum">
              <a:rPr lang="en-US"/>
              <a:pPr>
                <a:defRPr/>
              </a:pPr>
              <a:t>‹#›</a:t>
            </a:fld>
            <a:endParaRPr lang="en-US"/>
          </a:p>
        </p:txBody>
      </p:sp>
    </p:spTree>
    <p:extLst>
      <p:ext uri="{BB962C8B-B14F-4D97-AF65-F5344CB8AC3E}">
        <p14:creationId xmlns:p14="http://schemas.microsoft.com/office/powerpoint/2010/main" val="17414681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B2E91EF7-B8FD-4C63-B2BE-91912F9E758E}" type="datetimeFigureOut">
              <a:rPr lang="en-US"/>
              <a:pPr>
                <a:defRPr/>
              </a:pPr>
              <a:t>10/17/2014</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5AE62FA7-226F-42F9-9560-0D9B55B1E57C}" type="slidenum">
              <a:rPr lang="en-US"/>
              <a:pPr>
                <a:defRPr/>
              </a:pPr>
              <a:t>‹#›</a:t>
            </a:fld>
            <a:endParaRPr lang="en-US"/>
          </a:p>
        </p:txBody>
      </p:sp>
    </p:spTree>
    <p:extLst>
      <p:ext uri="{BB962C8B-B14F-4D97-AF65-F5344CB8AC3E}">
        <p14:creationId xmlns:p14="http://schemas.microsoft.com/office/powerpoint/2010/main" val="288734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0D28A0E5-96D2-4FF3-BD36-6607AF9CAC32}" type="datetimeFigureOut">
              <a:rPr lang="en-US"/>
              <a:pPr>
                <a:defRPr/>
              </a:pPr>
              <a:t>10/17/2014</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61EDB706-EE6D-414D-BADA-FAD69D91839F}" type="slidenum">
              <a:rPr lang="en-US"/>
              <a:pPr>
                <a:defRPr/>
              </a:pPr>
              <a:t>‹#›</a:t>
            </a:fld>
            <a:endParaRPr lang="en-US"/>
          </a:p>
        </p:txBody>
      </p:sp>
    </p:spTree>
    <p:extLst>
      <p:ext uri="{BB962C8B-B14F-4D97-AF65-F5344CB8AC3E}">
        <p14:creationId xmlns:p14="http://schemas.microsoft.com/office/powerpoint/2010/main" val="30634442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FD3AE973-3022-4C34-8D56-5C7CA3711A57}" type="datetimeFigureOut">
              <a:rPr lang="en-US"/>
              <a:pPr>
                <a:defRPr/>
              </a:pPr>
              <a:t>10/17/2014</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1EEC4F58-B4AE-4DD5-B792-FD8C1CE2FE58}" type="slidenum">
              <a:rPr lang="en-US"/>
              <a:pPr>
                <a:defRPr/>
              </a:pPr>
              <a:t>‹#›</a:t>
            </a:fld>
            <a:endParaRPr lang="en-US"/>
          </a:p>
        </p:txBody>
      </p:sp>
    </p:spTree>
    <p:extLst>
      <p:ext uri="{BB962C8B-B14F-4D97-AF65-F5344CB8AC3E}">
        <p14:creationId xmlns:p14="http://schemas.microsoft.com/office/powerpoint/2010/main" val="2159498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8DA573-7C0B-43C5-94F6-D641D2AC7462}"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5067458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C808CAC3-0897-42FD-978A-A485E9362250}" type="datetimeFigureOut">
              <a:rPr lang="en-US"/>
              <a:pPr>
                <a:defRPr/>
              </a:pPr>
              <a:t>10/17/2014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EE7D2AB4-ECDB-4942-91FF-1D332897A459}" type="slidenum">
              <a:rPr lang="en-US"/>
              <a:pPr>
                <a:defRPr/>
              </a:pPr>
              <a:t>‹#›</a:t>
            </a:fld>
            <a:endParaRPr lang="en-US"/>
          </a:p>
        </p:txBody>
      </p:sp>
    </p:spTree>
    <p:extLst>
      <p:ext uri="{BB962C8B-B14F-4D97-AF65-F5344CB8AC3E}">
        <p14:creationId xmlns:p14="http://schemas.microsoft.com/office/powerpoint/2010/main" val="1740349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1D0A5E25-6F0C-424D-8EC4-998C77D3C547}" type="datetimeFigureOut">
              <a:rPr lang="en-US"/>
              <a:pPr>
                <a:defRPr/>
              </a:pPr>
              <a:t>10/17/2014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046F1B93-6013-41BC-9BEB-F273E621C49B}" type="slidenum">
              <a:rPr lang="en-US"/>
              <a:pPr>
                <a:defRPr/>
              </a:pPr>
              <a:t>‹#›</a:t>
            </a:fld>
            <a:endParaRPr lang="en-US"/>
          </a:p>
        </p:txBody>
      </p:sp>
    </p:spTree>
    <p:extLst>
      <p:ext uri="{BB962C8B-B14F-4D97-AF65-F5344CB8AC3E}">
        <p14:creationId xmlns:p14="http://schemas.microsoft.com/office/powerpoint/2010/main" val="2847811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338273CD-C603-451D-82FD-4515D6427D12}"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CF313385-E92E-49EE-97D8-8DDC550D8376}" type="slidenum">
              <a:rPr lang="en-US"/>
              <a:pPr>
                <a:defRPr/>
              </a:pPr>
              <a:t>‹#›</a:t>
            </a:fld>
            <a:endParaRPr lang="en-US"/>
          </a:p>
        </p:txBody>
      </p:sp>
    </p:spTree>
    <p:extLst>
      <p:ext uri="{BB962C8B-B14F-4D97-AF65-F5344CB8AC3E}">
        <p14:creationId xmlns:p14="http://schemas.microsoft.com/office/powerpoint/2010/main" val="83219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25FA3948-31D6-43FF-853A-0BF6B8201333}" type="datetimeFigureOut">
              <a:rPr lang="en-US"/>
              <a:pPr>
                <a:defRPr/>
              </a:pPr>
              <a:t>10/17/2014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E52B7BB8-75D2-45C1-A747-2E36B7C83018}" type="slidenum">
              <a:rPr lang="en-US"/>
              <a:pPr>
                <a:defRPr/>
              </a:pPr>
              <a:t>‹#›</a:t>
            </a:fld>
            <a:endParaRPr lang="en-US"/>
          </a:p>
        </p:txBody>
      </p:sp>
    </p:spTree>
    <p:extLst>
      <p:ext uri="{BB962C8B-B14F-4D97-AF65-F5344CB8AC3E}">
        <p14:creationId xmlns:p14="http://schemas.microsoft.com/office/powerpoint/2010/main" val="209203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8DA573-7C0B-43C5-94F6-D641D2AC7462}" type="datetimeFigureOut">
              <a:rPr lang="en-US" smtClean="0"/>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3438881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8DA573-7C0B-43C5-94F6-D641D2AC7462}" type="datetimeFigureOut">
              <a:rPr lang="en-US" smtClean="0"/>
              <a:t>10/17/2014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1726605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8DA573-7C0B-43C5-94F6-D641D2AC7462}" type="datetimeFigureOut">
              <a:rPr lang="en-US" smtClean="0"/>
              <a:t>10/17/2014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1939808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DA573-7C0B-43C5-94F6-D641D2AC7462}" type="datetimeFigureOut">
              <a:rPr lang="en-US" smtClean="0"/>
              <a:t>10/17/2014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3992602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8DA573-7C0B-43C5-94F6-D641D2AC7462}" type="datetimeFigureOut">
              <a:rPr lang="en-US" smtClean="0"/>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4274182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8DA573-7C0B-43C5-94F6-D641D2AC7462}" type="datetimeFigureOut">
              <a:rPr lang="en-US" smtClean="0"/>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38FAA-A3BB-4044-82D0-0B3AF6211E03}" type="slidenum">
              <a:rPr lang="en-US" smtClean="0"/>
              <a:t>‹#›</a:t>
            </a:fld>
            <a:endParaRPr lang="en-US"/>
          </a:p>
        </p:txBody>
      </p:sp>
    </p:spTree>
    <p:extLst>
      <p:ext uri="{BB962C8B-B14F-4D97-AF65-F5344CB8AC3E}">
        <p14:creationId xmlns:p14="http://schemas.microsoft.com/office/powerpoint/2010/main" val="426830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8DA573-7C0B-43C5-94F6-D641D2AC7462}" type="datetimeFigureOut">
              <a:rPr lang="en-US" smtClean="0"/>
              <a:t>10/17/2014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38FAA-A3BB-4044-82D0-0B3AF6211E03}" type="slidenum">
              <a:rPr lang="en-US" smtClean="0"/>
              <a:t>‹#›</a:t>
            </a:fld>
            <a:endParaRPr lang="en-US"/>
          </a:p>
        </p:txBody>
      </p:sp>
    </p:spTree>
    <p:extLst>
      <p:ext uri="{BB962C8B-B14F-4D97-AF65-F5344CB8AC3E}">
        <p14:creationId xmlns:p14="http://schemas.microsoft.com/office/powerpoint/2010/main" val="3510394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CAE35BF9-DDF2-40C3-8FF9-1251B70B22C4}" type="datetimeFigureOut">
              <a:rPr lang="en-US"/>
              <a:pPr>
                <a:defRPr/>
              </a:pPr>
              <a:t>10/17/2014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C5CA314C-4086-46B2-9D62-64281A359ED1}" type="slidenum">
              <a:rPr lang="en-US"/>
              <a:pPr>
                <a:defRPr/>
              </a:pPr>
              <a:t>‹#›</a:t>
            </a:fld>
            <a:endParaRPr lang="en-US"/>
          </a:p>
        </p:txBody>
      </p:sp>
    </p:spTree>
    <p:extLst>
      <p:ext uri="{BB962C8B-B14F-4D97-AF65-F5344CB8AC3E}">
        <p14:creationId xmlns:p14="http://schemas.microsoft.com/office/powerpoint/2010/main" val="122172268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638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E559ABCF-378A-4853-A24D-ADF7E7214182}" type="datetimeFigureOut">
              <a:rPr lang="en-US"/>
              <a:pPr>
                <a:defRPr/>
              </a:pPr>
              <a:t>10/17/2014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D77DA42A-3B7D-47AC-82DB-D3C6809D0325}" type="slidenum">
              <a:rPr lang="en-US"/>
              <a:pPr>
                <a:defRPr/>
              </a:pPr>
              <a:t>‹#›</a:t>
            </a:fld>
            <a:endParaRPr lang="en-US"/>
          </a:p>
        </p:txBody>
      </p:sp>
    </p:spTree>
    <p:extLst>
      <p:ext uri="{BB962C8B-B14F-4D97-AF65-F5344CB8AC3E}">
        <p14:creationId xmlns:p14="http://schemas.microsoft.com/office/powerpoint/2010/main" val="168876641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 Application Essays</a:t>
            </a:r>
            <a:endParaRPr lang="en-US" dirty="0"/>
          </a:p>
        </p:txBody>
      </p:sp>
      <p:sp>
        <p:nvSpPr>
          <p:cNvPr id="3" name="Subtitle 2"/>
          <p:cNvSpPr>
            <a:spLocks noGrp="1"/>
          </p:cNvSpPr>
          <p:nvPr>
            <p:ph type="subTitle" idx="1"/>
          </p:nvPr>
        </p:nvSpPr>
        <p:spPr/>
        <p:txBody>
          <a:bodyPr/>
          <a:lstStyle/>
          <a:p>
            <a:r>
              <a:rPr lang="en-US" dirty="0" smtClean="0"/>
              <a:t>Barbara Gastel, MD, MPH</a:t>
            </a:r>
          </a:p>
          <a:p>
            <a:r>
              <a:rPr lang="en-US" dirty="0" smtClean="0"/>
              <a:t>Professor, Texas A&amp;M University</a:t>
            </a:r>
          </a:p>
          <a:p>
            <a:r>
              <a:rPr lang="en-US" dirty="0" smtClean="0"/>
              <a:t>INASP Associate – </a:t>
            </a:r>
            <a:r>
              <a:rPr lang="en-US" dirty="0" err="1" smtClean="0"/>
              <a:t>AuthorAID</a:t>
            </a:r>
            <a:endParaRPr lang="en-US" dirty="0"/>
          </a:p>
        </p:txBody>
      </p:sp>
    </p:spTree>
    <p:extLst>
      <p:ext uri="{BB962C8B-B14F-4D97-AF65-F5344CB8AC3E}">
        <p14:creationId xmlns:p14="http://schemas.microsoft.com/office/powerpoint/2010/main" val="196859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Title 1"/>
          <p:cNvSpPr>
            <a:spLocks noGrp="1"/>
          </p:cNvSpPr>
          <p:nvPr>
            <p:ph type="ctrTitle"/>
          </p:nvPr>
        </p:nvSpPr>
        <p:spPr/>
        <p:txBody>
          <a:bodyPr/>
          <a:lstStyle/>
          <a:p>
            <a:pPr eaLnBrk="1" hangingPunct="1"/>
            <a:r>
              <a:rPr lang="en-US" altLang="en-US" smtClean="0"/>
              <a:t>Drafting an Application Essay</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a:p>
        </p:txBody>
      </p:sp>
    </p:spTree>
    <p:extLst>
      <p:ext uri="{BB962C8B-B14F-4D97-AF65-F5344CB8AC3E}">
        <p14:creationId xmlns:p14="http://schemas.microsoft.com/office/powerpoint/2010/main" val="2036542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Title 1"/>
          <p:cNvSpPr>
            <a:spLocks noGrp="1"/>
          </p:cNvSpPr>
          <p:nvPr>
            <p:ph type="title"/>
          </p:nvPr>
        </p:nvSpPr>
        <p:spPr/>
        <p:txBody>
          <a:bodyPr/>
          <a:lstStyle/>
          <a:p>
            <a:pPr eaLnBrk="1" hangingPunct="1"/>
            <a:r>
              <a:rPr lang="en-US" altLang="en-US" smtClean="0"/>
              <a:t>Establishing the Mindset</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Be ready to tell your story.  Application essays that are largely stories tend to be easier to write and read.</a:t>
            </a:r>
          </a:p>
          <a:p>
            <a:pPr eaLnBrk="1" fontAlgn="auto" hangingPunct="1">
              <a:spcAft>
                <a:spcPts val="0"/>
              </a:spcAft>
              <a:defRPr/>
            </a:pPr>
            <a:r>
              <a:rPr lang="en-US" dirty="0" smtClean="0"/>
              <a:t>Know that the point is to communicate, not to impress with your literary skill.</a:t>
            </a:r>
          </a:p>
          <a:p>
            <a:pPr eaLnBrk="1" fontAlgn="auto" hangingPunct="1">
              <a:spcAft>
                <a:spcPts val="0"/>
              </a:spcAft>
              <a:defRPr/>
            </a:pPr>
            <a:r>
              <a:rPr lang="en-US" dirty="0" smtClean="0"/>
              <a:t>Be aware that readers are likely to be busy.  Therefore write in a way that is easy to read.</a:t>
            </a:r>
          </a:p>
          <a:p>
            <a:pPr eaLnBrk="1" fontAlgn="auto" hangingPunct="1">
              <a:spcAft>
                <a:spcPts val="0"/>
              </a:spcAft>
              <a:defRPr/>
            </a:pPr>
            <a:r>
              <a:rPr lang="en-US" dirty="0" smtClean="0"/>
              <a:t>Remember that a draft is just a draft.  Get something written.  You can then revise it.</a:t>
            </a:r>
            <a:endParaRPr lang="en-US" dirty="0"/>
          </a:p>
        </p:txBody>
      </p:sp>
    </p:spTree>
    <p:extLst>
      <p:ext uri="{BB962C8B-B14F-4D97-AF65-F5344CB8AC3E}">
        <p14:creationId xmlns:p14="http://schemas.microsoft.com/office/powerpoint/2010/main" val="816339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Title 1"/>
          <p:cNvSpPr>
            <a:spLocks noGrp="1"/>
          </p:cNvSpPr>
          <p:nvPr>
            <p:ph type="title"/>
          </p:nvPr>
        </p:nvSpPr>
        <p:spPr/>
        <p:txBody>
          <a:bodyPr/>
          <a:lstStyle/>
          <a:p>
            <a:pPr eaLnBrk="1" hangingPunct="1"/>
            <a:r>
              <a:rPr lang="en-US" altLang="en-US" smtClean="0"/>
              <a:t>A Basic Structure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Introduction (can be a straightforward overview or, for example, can incorporate an anecdote or quote)</a:t>
            </a:r>
          </a:p>
          <a:p>
            <a:pPr eaLnBrk="1" fontAlgn="auto" hangingPunct="1">
              <a:spcAft>
                <a:spcPts val="0"/>
              </a:spcAft>
              <a:defRPr/>
            </a:pPr>
            <a:r>
              <a:rPr lang="en-US" dirty="0" smtClean="0"/>
              <a:t>Relevant aspects of your history</a:t>
            </a:r>
          </a:p>
          <a:p>
            <a:pPr eaLnBrk="1" fontAlgn="auto" hangingPunct="1">
              <a:spcAft>
                <a:spcPts val="0"/>
              </a:spcAft>
              <a:defRPr/>
            </a:pPr>
            <a:r>
              <a:rPr lang="en-US" dirty="0" smtClean="0"/>
              <a:t>Evidence that you’re well matched with what you’re seeking (can be integrated into the above)</a:t>
            </a:r>
          </a:p>
          <a:p>
            <a:pPr eaLnBrk="1" fontAlgn="auto" hangingPunct="1">
              <a:spcAft>
                <a:spcPts val="0"/>
              </a:spcAft>
              <a:defRPr/>
            </a:pPr>
            <a:r>
              <a:rPr lang="en-US" dirty="0" smtClean="0"/>
              <a:t>Your hopes for the future, especially as related to the opportunity you’re seeking</a:t>
            </a:r>
            <a:endParaRPr lang="en-US" dirty="0"/>
          </a:p>
        </p:txBody>
      </p:sp>
    </p:spTree>
    <p:extLst>
      <p:ext uri="{BB962C8B-B14F-4D97-AF65-F5344CB8AC3E}">
        <p14:creationId xmlns:p14="http://schemas.microsoft.com/office/powerpoint/2010/main" val="1845996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rtlCol="0">
            <a:normAutofit fontScale="90000"/>
          </a:bodyPr>
          <a:lstStyle/>
          <a:p>
            <a:pPr algn="l" eaLnBrk="1" fontAlgn="auto" hangingPunct="1">
              <a:spcAft>
                <a:spcPts val="0"/>
              </a:spcAft>
              <a:defRPr/>
            </a:pPr>
            <a:r>
              <a:rPr lang="en-US" dirty="0" smtClean="0"/>
              <a:t>Note: Having the content at the end “circle back” to that at the beginning can work well.</a:t>
            </a:r>
            <a:endParaRPr lang="en-US" dirty="0"/>
          </a:p>
        </p:txBody>
      </p:sp>
      <p:sp>
        <p:nvSpPr>
          <p:cNvPr id="5" name="Subtitle 4"/>
          <p:cNvSpPr>
            <a:spLocks noGrp="1"/>
          </p:cNvSpPr>
          <p:nvPr>
            <p:ph type="subTitle" idx="1"/>
          </p:nvPr>
        </p:nvSpPr>
        <p:spPr/>
        <p:txBody>
          <a:bodyPr rtlCol="0">
            <a:normAutofit/>
          </a:bodyPr>
          <a:lstStyle/>
          <a:p>
            <a:pPr eaLnBrk="1" fontAlgn="auto" hangingPunct="1">
              <a:spcAft>
                <a:spcPts val="0"/>
              </a:spcAft>
              <a:defRPr/>
            </a:pPr>
            <a:endParaRPr lang="en-US" dirty="0"/>
          </a:p>
        </p:txBody>
      </p:sp>
    </p:spTree>
    <p:extLst>
      <p:ext uri="{BB962C8B-B14F-4D97-AF65-F5344CB8AC3E}">
        <p14:creationId xmlns:p14="http://schemas.microsoft.com/office/powerpoint/2010/main" val="1844979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Title 1"/>
          <p:cNvSpPr>
            <a:spLocks noGrp="1"/>
          </p:cNvSpPr>
          <p:nvPr>
            <p:ph type="title"/>
          </p:nvPr>
        </p:nvSpPr>
        <p:spPr/>
        <p:txBody>
          <a:bodyPr/>
          <a:lstStyle/>
          <a:p>
            <a:pPr eaLnBrk="1" hangingPunct="1"/>
            <a:r>
              <a:rPr lang="en-US" altLang="en-US" smtClean="0"/>
              <a:t>Some Suggestions on Content</a:t>
            </a:r>
          </a:p>
        </p:txBody>
      </p:sp>
      <p:sp>
        <p:nvSpPr>
          <p:cNvPr id="329731" name="Content Placeholder 2"/>
          <p:cNvSpPr>
            <a:spLocks noGrp="1"/>
          </p:cNvSpPr>
          <p:nvPr>
            <p:ph idx="1"/>
          </p:nvPr>
        </p:nvSpPr>
        <p:spPr/>
        <p:txBody>
          <a:bodyPr/>
          <a:lstStyle/>
          <a:p>
            <a:pPr eaLnBrk="1" hangingPunct="1"/>
            <a:r>
              <a:rPr lang="en-US" altLang="en-US" sz="3600" b="1" smtClean="0"/>
              <a:t>Be focused.</a:t>
            </a:r>
          </a:p>
          <a:p>
            <a:pPr lvl="1" eaLnBrk="1" hangingPunct="1"/>
            <a:r>
              <a:rPr lang="en-US" altLang="en-US" smtClean="0"/>
              <a:t>Relate the content to your main objective.</a:t>
            </a:r>
          </a:p>
          <a:p>
            <a:pPr lvl="1" eaLnBrk="1" hangingPunct="1"/>
            <a:r>
              <a:rPr lang="en-US" altLang="en-US" smtClean="0"/>
              <a:t>Be selective.</a:t>
            </a:r>
          </a:p>
          <a:p>
            <a:pPr eaLnBrk="1" hangingPunct="1"/>
            <a:r>
              <a:rPr lang="en-US" altLang="en-US" smtClean="0"/>
              <a:t>If, for example, you’re applying for different fellowships, have different versions of your application essay, each geared accordingly.</a:t>
            </a:r>
          </a:p>
          <a:p>
            <a:pPr eaLnBrk="1" hangingPunct="1"/>
            <a:r>
              <a:rPr lang="en-US" altLang="en-US" smtClean="0"/>
              <a:t>Include the 5 Ws and an H (who, what, where, when, why, and how).</a:t>
            </a:r>
          </a:p>
          <a:p>
            <a:pPr eaLnBrk="1" hangingPunct="1"/>
            <a:endParaRPr lang="en-US" altLang="en-US" smtClean="0"/>
          </a:p>
        </p:txBody>
      </p:sp>
    </p:spTree>
    <p:extLst>
      <p:ext uri="{BB962C8B-B14F-4D97-AF65-F5344CB8AC3E}">
        <p14:creationId xmlns:p14="http://schemas.microsoft.com/office/powerpoint/2010/main" val="4139070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itle 1"/>
          <p:cNvSpPr>
            <a:spLocks noGrp="1"/>
          </p:cNvSpPr>
          <p:nvPr>
            <p:ph type="title"/>
          </p:nvPr>
        </p:nvSpPr>
        <p:spPr/>
        <p:txBody>
          <a:bodyPr/>
          <a:lstStyle/>
          <a:p>
            <a:pPr eaLnBrk="1" hangingPunct="1"/>
            <a:r>
              <a:rPr lang="en-US" altLang="en-US" smtClean="0"/>
              <a:t>Suggestions on Content (cont)</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a:t>Support statements with evidence (for instance, examples).</a:t>
            </a:r>
            <a:endParaRPr lang="en-US" dirty="0" smtClean="0"/>
          </a:p>
          <a:p>
            <a:pPr eaLnBrk="1" fontAlgn="auto" hangingPunct="1">
              <a:spcAft>
                <a:spcPts val="0"/>
              </a:spcAft>
              <a:defRPr/>
            </a:pPr>
            <a:r>
              <a:rPr lang="en-US" dirty="0" smtClean="0"/>
              <a:t>Show that your choice of what to seek is well informed and thoughtful.</a:t>
            </a:r>
          </a:p>
          <a:p>
            <a:pPr eaLnBrk="1" fontAlgn="auto" hangingPunct="1">
              <a:spcAft>
                <a:spcPts val="0"/>
              </a:spcAft>
              <a:defRPr/>
            </a:pPr>
            <a:r>
              <a:rPr lang="en-US" dirty="0" smtClean="0"/>
              <a:t>Show rather than tell.  For example, rather than saying that you’re hardworking, make it clear from your story that you’ve worked hard.</a:t>
            </a:r>
          </a:p>
          <a:p>
            <a:pPr eaLnBrk="1" fontAlgn="auto" hangingPunct="1">
              <a:spcAft>
                <a:spcPts val="0"/>
              </a:spcAft>
              <a:defRPr/>
            </a:pPr>
            <a:r>
              <a:rPr lang="en-US" dirty="0" smtClean="0"/>
              <a:t>Consider presenting your strengths in terms of perceptions by others.</a:t>
            </a:r>
          </a:p>
          <a:p>
            <a:pPr eaLnBrk="1" fontAlgn="auto" hangingPunct="1">
              <a:spcAft>
                <a:spcPts val="0"/>
              </a:spcAft>
              <a:defRPr/>
            </a:pPr>
            <a:endParaRPr lang="en-US" dirty="0"/>
          </a:p>
        </p:txBody>
      </p:sp>
    </p:spTree>
    <p:extLst>
      <p:ext uri="{BB962C8B-B14F-4D97-AF65-F5344CB8AC3E}">
        <p14:creationId xmlns:p14="http://schemas.microsoft.com/office/powerpoint/2010/main" val="3208238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Title 1"/>
          <p:cNvSpPr>
            <a:spLocks noGrp="1"/>
          </p:cNvSpPr>
          <p:nvPr>
            <p:ph type="title"/>
          </p:nvPr>
        </p:nvSpPr>
        <p:spPr/>
        <p:txBody>
          <a:bodyPr/>
          <a:lstStyle/>
          <a:p>
            <a:pPr eaLnBrk="1" hangingPunct="1"/>
            <a:r>
              <a:rPr lang="en-US" altLang="en-US" smtClean="0"/>
              <a:t>Suggestions on Content (cont)</a:t>
            </a:r>
          </a:p>
        </p:txBody>
      </p:sp>
      <p:sp>
        <p:nvSpPr>
          <p:cNvPr id="331779" name="Content Placeholder 2"/>
          <p:cNvSpPr>
            <a:spLocks noGrp="1"/>
          </p:cNvSpPr>
          <p:nvPr>
            <p:ph idx="1"/>
          </p:nvPr>
        </p:nvSpPr>
        <p:spPr/>
        <p:txBody>
          <a:bodyPr/>
          <a:lstStyle/>
          <a:p>
            <a:pPr eaLnBrk="1" hangingPunct="1"/>
            <a:r>
              <a:rPr lang="en-US" altLang="en-US" dirty="0" smtClean="0"/>
              <a:t>Be sure to explain items that may be unclear.  For example, if </a:t>
            </a:r>
            <a:r>
              <a:rPr lang="en-US" altLang="en-US" dirty="0" smtClean="0"/>
              <a:t>the purpose of </a:t>
            </a:r>
            <a:r>
              <a:rPr lang="en-US" altLang="en-US" dirty="0" smtClean="0"/>
              <a:t>an </a:t>
            </a:r>
            <a:r>
              <a:rPr lang="en-US" altLang="en-US" dirty="0" smtClean="0"/>
              <a:t>award </a:t>
            </a:r>
            <a:r>
              <a:rPr lang="en-US" altLang="en-US" dirty="0" smtClean="0"/>
              <a:t>is unclear from </a:t>
            </a:r>
            <a:r>
              <a:rPr lang="en-US" altLang="en-US" dirty="0" smtClean="0"/>
              <a:t>its name, </a:t>
            </a:r>
            <a:r>
              <a:rPr lang="en-US" altLang="en-US" dirty="0" smtClean="0"/>
              <a:t>say what the award was for.</a:t>
            </a:r>
          </a:p>
          <a:p>
            <a:pPr eaLnBrk="1" hangingPunct="1"/>
            <a:r>
              <a:rPr lang="en-US" altLang="en-US" dirty="0" smtClean="0"/>
              <a:t>If there are aspects of your background that readers may wonder about (for example, gaps in your education or career), explain them.</a:t>
            </a:r>
          </a:p>
        </p:txBody>
      </p:sp>
    </p:spTree>
    <p:extLst>
      <p:ext uri="{BB962C8B-B14F-4D97-AF65-F5344CB8AC3E}">
        <p14:creationId xmlns:p14="http://schemas.microsoft.com/office/powerpoint/2010/main" val="306077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Title 4"/>
          <p:cNvSpPr>
            <a:spLocks noGrp="1"/>
          </p:cNvSpPr>
          <p:nvPr>
            <p:ph type="title"/>
          </p:nvPr>
        </p:nvSpPr>
        <p:spPr/>
        <p:txBody>
          <a:bodyPr/>
          <a:lstStyle/>
          <a:p>
            <a:pPr eaLnBrk="1" hangingPunct="1"/>
            <a:r>
              <a:rPr lang="en-US" altLang="en-US" smtClean="0"/>
              <a:t>Some Notes on Drafting</a:t>
            </a:r>
          </a:p>
        </p:txBody>
      </p:sp>
      <p:sp>
        <p:nvSpPr>
          <p:cNvPr id="333827" name="Content Placeholder 3"/>
          <p:cNvSpPr>
            <a:spLocks noGrp="1"/>
          </p:cNvSpPr>
          <p:nvPr>
            <p:ph idx="1"/>
          </p:nvPr>
        </p:nvSpPr>
        <p:spPr/>
        <p:txBody>
          <a:bodyPr/>
          <a:lstStyle/>
          <a:p>
            <a:pPr eaLnBrk="1" hangingPunct="1"/>
            <a:r>
              <a:rPr lang="en-US" altLang="en-US" dirty="0" smtClean="0"/>
              <a:t>When drafting an application essay, don’t worry much about length.  Just try to get the ideas down.  You can expand or condense the </a:t>
            </a:r>
            <a:r>
              <a:rPr lang="en-US" altLang="en-US" dirty="0" smtClean="0"/>
              <a:t>essay </a:t>
            </a:r>
            <a:r>
              <a:rPr lang="en-US" altLang="en-US" dirty="0" smtClean="0"/>
              <a:t>later.</a:t>
            </a:r>
          </a:p>
          <a:p>
            <a:pPr eaLnBrk="1" hangingPunct="1"/>
            <a:r>
              <a:rPr lang="en-US" altLang="en-US" dirty="0" smtClean="0"/>
              <a:t>Likewise, don’t get bogged down in trying to make the application essay perfect right away.  You can polish it later.</a:t>
            </a:r>
          </a:p>
          <a:p>
            <a:pPr eaLnBrk="1" hangingPunct="1"/>
            <a:endParaRPr lang="en-US" altLang="en-US" dirty="0" smtClean="0"/>
          </a:p>
        </p:txBody>
      </p:sp>
    </p:spTree>
    <p:extLst>
      <p:ext uri="{BB962C8B-B14F-4D97-AF65-F5344CB8AC3E}">
        <p14:creationId xmlns:p14="http://schemas.microsoft.com/office/powerpoint/2010/main" val="3425991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Title 3"/>
          <p:cNvSpPr>
            <a:spLocks noGrp="1"/>
          </p:cNvSpPr>
          <p:nvPr>
            <p:ph type="ctrTitle"/>
          </p:nvPr>
        </p:nvSpPr>
        <p:spPr/>
        <p:txBody>
          <a:bodyPr/>
          <a:lstStyle/>
          <a:p>
            <a:pPr eaLnBrk="1" hangingPunct="1"/>
            <a:r>
              <a:rPr lang="en-US" altLang="en-US" smtClean="0"/>
              <a:t>Polishing an Application Essay</a:t>
            </a:r>
          </a:p>
        </p:txBody>
      </p:sp>
      <p:sp>
        <p:nvSpPr>
          <p:cNvPr id="5" name="Subtitle 4"/>
          <p:cNvSpPr>
            <a:spLocks noGrp="1"/>
          </p:cNvSpPr>
          <p:nvPr>
            <p:ph type="subTitle" idx="1"/>
          </p:nvPr>
        </p:nvSpPr>
        <p:spPr/>
        <p:txBody>
          <a:bodyPr rtlCol="0">
            <a:normAutofit/>
          </a:bodyPr>
          <a:lstStyle/>
          <a:p>
            <a:pPr eaLnBrk="1" fontAlgn="auto" hangingPunct="1">
              <a:spcAft>
                <a:spcPts val="0"/>
              </a:spcAft>
              <a:defRPr/>
            </a:pPr>
            <a:endParaRPr lang="en-US"/>
          </a:p>
        </p:txBody>
      </p:sp>
    </p:spTree>
    <p:extLst>
      <p:ext uri="{BB962C8B-B14F-4D97-AF65-F5344CB8AC3E}">
        <p14:creationId xmlns:p14="http://schemas.microsoft.com/office/powerpoint/2010/main" val="1168382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Title 1"/>
          <p:cNvSpPr>
            <a:spLocks noGrp="1"/>
          </p:cNvSpPr>
          <p:nvPr>
            <p:ph type="title"/>
          </p:nvPr>
        </p:nvSpPr>
        <p:spPr/>
        <p:txBody>
          <a:bodyPr/>
          <a:lstStyle/>
          <a:p>
            <a:pPr eaLnBrk="1" hangingPunct="1"/>
            <a:r>
              <a:rPr lang="en-US" altLang="en-US" smtClean="0"/>
              <a:t>Some Items to Check</a:t>
            </a:r>
          </a:p>
        </p:txBody>
      </p:sp>
      <p:sp>
        <p:nvSpPr>
          <p:cNvPr id="336899" name="Content Placeholder 2"/>
          <p:cNvSpPr>
            <a:spLocks noGrp="1"/>
          </p:cNvSpPr>
          <p:nvPr>
            <p:ph idx="1"/>
          </p:nvPr>
        </p:nvSpPr>
        <p:spPr/>
        <p:txBody>
          <a:bodyPr/>
          <a:lstStyle/>
          <a:p>
            <a:pPr eaLnBrk="1" hangingPunct="1"/>
            <a:r>
              <a:rPr lang="en-US" altLang="en-US" sz="2800" dirty="0" smtClean="0"/>
              <a:t>Clarity</a:t>
            </a:r>
          </a:p>
          <a:p>
            <a:pPr lvl="1" eaLnBrk="1" hangingPunct="1"/>
            <a:r>
              <a:rPr lang="en-US" altLang="en-US" sz="2400" dirty="0" smtClean="0"/>
              <a:t>Insufficient just to </a:t>
            </a:r>
            <a:r>
              <a:rPr lang="en-US" altLang="en-US" sz="2400" dirty="0" smtClean="0"/>
              <a:t>be clear enough to understand</a:t>
            </a:r>
          </a:p>
          <a:p>
            <a:pPr lvl="1" eaLnBrk="1" hangingPunct="1"/>
            <a:r>
              <a:rPr lang="en-US" altLang="en-US" sz="2400" dirty="0" smtClean="0"/>
              <a:t>Should be so clear it can’t be misunderstood</a:t>
            </a:r>
          </a:p>
          <a:p>
            <a:pPr eaLnBrk="1" hangingPunct="1"/>
            <a:r>
              <a:rPr lang="en-US" altLang="en-US" sz="2800" dirty="0" smtClean="0"/>
              <a:t>Completeness (Was anything  major left out?)</a:t>
            </a:r>
          </a:p>
          <a:p>
            <a:pPr eaLnBrk="1" hangingPunct="1"/>
            <a:r>
              <a:rPr lang="en-US" altLang="en-US" sz="2800" dirty="0" smtClean="0"/>
              <a:t>Focus (Is </a:t>
            </a:r>
            <a:r>
              <a:rPr lang="en-US" altLang="en-US" sz="2800" dirty="0" smtClean="0"/>
              <a:t>any </a:t>
            </a:r>
            <a:r>
              <a:rPr lang="en-US" altLang="en-US" sz="2800" dirty="0" smtClean="0"/>
              <a:t>content </a:t>
            </a:r>
            <a:r>
              <a:rPr lang="en-US" altLang="en-US" sz="2800" dirty="0" smtClean="0"/>
              <a:t>tangential </a:t>
            </a:r>
            <a:r>
              <a:rPr lang="en-US" altLang="en-US" sz="2800" dirty="0" smtClean="0"/>
              <a:t>and </a:t>
            </a:r>
            <a:r>
              <a:rPr lang="en-US" altLang="en-US" sz="2800" dirty="0" smtClean="0"/>
              <a:t>therefore in need of deletion</a:t>
            </a:r>
            <a:r>
              <a:rPr lang="en-US" altLang="en-US" sz="2800" dirty="0" smtClean="0"/>
              <a:t>?)</a:t>
            </a:r>
            <a:endParaRPr lang="en-US" altLang="en-US" sz="2800" dirty="0" smtClean="0"/>
          </a:p>
          <a:p>
            <a:pPr eaLnBrk="1" hangingPunct="1"/>
            <a:r>
              <a:rPr lang="en-US" altLang="en-US" sz="2800" dirty="0" smtClean="0"/>
              <a:t>Organization (Is everything in logical order?)</a:t>
            </a:r>
          </a:p>
          <a:p>
            <a:pPr eaLnBrk="1" hangingPunct="1"/>
            <a:r>
              <a:rPr lang="en-US" altLang="en-US" sz="2800" dirty="0" smtClean="0"/>
              <a:t>Flow (Does each idea lead smoothly to the next?)</a:t>
            </a:r>
          </a:p>
          <a:p>
            <a:pPr eaLnBrk="1" hangingPunct="1"/>
            <a:r>
              <a:rPr lang="en-US" altLang="en-US" sz="2800" dirty="0" smtClean="0"/>
              <a:t>Mechanics: grammar, spelling, punctuation, usage</a:t>
            </a:r>
          </a:p>
        </p:txBody>
      </p:sp>
    </p:spTree>
    <p:extLst>
      <p:ext uri="{BB962C8B-B14F-4D97-AF65-F5344CB8AC3E}">
        <p14:creationId xmlns:p14="http://schemas.microsoft.com/office/powerpoint/2010/main" val="66209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Opportunities for Which Applicants Sometimes Must Submit Essays</a:t>
            </a:r>
            <a:endParaRPr lang="en-US" dirty="0"/>
          </a:p>
        </p:txBody>
      </p:sp>
      <p:sp>
        <p:nvSpPr>
          <p:cNvPr id="3" name="Content Placeholder 2"/>
          <p:cNvSpPr>
            <a:spLocks noGrp="1"/>
          </p:cNvSpPr>
          <p:nvPr>
            <p:ph idx="1"/>
          </p:nvPr>
        </p:nvSpPr>
        <p:spPr/>
        <p:txBody>
          <a:bodyPr>
            <a:normAutofit fontScale="92500"/>
          </a:bodyPr>
          <a:lstStyle/>
          <a:p>
            <a:r>
              <a:rPr lang="en-US" dirty="0" smtClean="0"/>
              <a:t>Graduate (postgraduate) programs</a:t>
            </a:r>
          </a:p>
          <a:p>
            <a:r>
              <a:rPr lang="en-US" dirty="0" smtClean="0"/>
              <a:t>Professional school (for example, medical school)</a:t>
            </a:r>
          </a:p>
          <a:p>
            <a:r>
              <a:rPr lang="en-US" dirty="0" smtClean="0"/>
              <a:t>Internships (in various professional fields)</a:t>
            </a:r>
          </a:p>
          <a:p>
            <a:r>
              <a:rPr lang="en-US" dirty="0" smtClean="0"/>
              <a:t>Residencies in medical fields </a:t>
            </a:r>
          </a:p>
          <a:p>
            <a:r>
              <a:rPr lang="en-US" dirty="0" smtClean="0"/>
              <a:t>Fellowships (for example, for postdoctoral study)</a:t>
            </a:r>
          </a:p>
          <a:p>
            <a:r>
              <a:rPr lang="en-US" dirty="0" smtClean="0"/>
              <a:t>Scholarships</a:t>
            </a:r>
          </a:p>
          <a:p>
            <a:r>
              <a:rPr lang="en-US" dirty="0" smtClean="0"/>
              <a:t>Awards</a:t>
            </a:r>
          </a:p>
          <a:p>
            <a:r>
              <a:rPr lang="en-US" dirty="0" smtClean="0"/>
              <a:t>Other</a:t>
            </a:r>
            <a:endParaRPr lang="en-US" dirty="0"/>
          </a:p>
        </p:txBody>
      </p:sp>
    </p:spTree>
    <p:extLst>
      <p:ext uri="{BB962C8B-B14F-4D97-AF65-F5344CB8AC3E}">
        <p14:creationId xmlns:p14="http://schemas.microsoft.com/office/powerpoint/2010/main" val="1372296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Title 1"/>
          <p:cNvSpPr>
            <a:spLocks noGrp="1"/>
          </p:cNvSpPr>
          <p:nvPr>
            <p:ph type="title"/>
          </p:nvPr>
        </p:nvSpPr>
        <p:spPr/>
        <p:txBody>
          <a:bodyPr/>
          <a:lstStyle/>
          <a:p>
            <a:pPr eaLnBrk="1" hangingPunct="1"/>
            <a:r>
              <a:rPr lang="en-US" altLang="en-US" dirty="0" smtClean="0"/>
              <a:t>To Avoid: </a:t>
            </a:r>
            <a:r>
              <a:rPr lang="en-US" altLang="en-US" dirty="0" smtClean="0"/>
              <a:t>Wordiness</a:t>
            </a:r>
            <a:br>
              <a:rPr lang="en-US" altLang="en-US" dirty="0" smtClean="0"/>
            </a:br>
            <a:r>
              <a:rPr lang="en-US" altLang="en-US" dirty="0" smtClean="0"/>
              <a:t>(Unnecessarily Lengthy Wording)</a:t>
            </a:r>
            <a:endParaRPr lang="en-US" altLang="en-US" dirty="0" smtClean="0"/>
          </a:p>
        </p:txBody>
      </p:sp>
      <p:sp>
        <p:nvSpPr>
          <p:cNvPr id="337923" name="Content Placeholder 2"/>
          <p:cNvSpPr>
            <a:spLocks noGrp="1"/>
          </p:cNvSpPr>
          <p:nvPr>
            <p:ph idx="1"/>
          </p:nvPr>
        </p:nvSpPr>
        <p:spPr/>
        <p:txBody>
          <a:bodyPr/>
          <a:lstStyle/>
          <a:p>
            <a:pPr eaLnBrk="1" hangingPunct="1"/>
            <a:r>
              <a:rPr lang="en-US" altLang="en-US" smtClean="0"/>
              <a:t>A common problem, especially in drafts</a:t>
            </a:r>
          </a:p>
          <a:p>
            <a:pPr eaLnBrk="1" hangingPunct="1"/>
            <a:r>
              <a:rPr lang="en-US" altLang="en-US" smtClean="0"/>
              <a:t>Tends to make writing harder to read</a:t>
            </a:r>
          </a:p>
          <a:p>
            <a:pPr eaLnBrk="1" hangingPunct="1"/>
            <a:r>
              <a:rPr lang="en-US" altLang="en-US" smtClean="0"/>
              <a:t>Takes up valuable space; thus, can’t present as much content</a:t>
            </a:r>
          </a:p>
          <a:p>
            <a:pPr eaLnBrk="1" hangingPunct="1"/>
            <a:r>
              <a:rPr lang="en-US" altLang="en-US" smtClean="0"/>
              <a:t>Decrease wordiness by</a:t>
            </a:r>
          </a:p>
          <a:p>
            <a:pPr lvl="1" eaLnBrk="1" hangingPunct="1"/>
            <a:r>
              <a:rPr lang="en-US" altLang="en-US" smtClean="0"/>
              <a:t>Generally using the shorter word</a:t>
            </a:r>
          </a:p>
          <a:p>
            <a:pPr lvl="1" eaLnBrk="1" hangingPunct="1"/>
            <a:r>
              <a:rPr lang="en-US" altLang="en-US" smtClean="0"/>
              <a:t>Deleting unnecessary words</a:t>
            </a:r>
          </a:p>
          <a:p>
            <a:pPr lvl="1" eaLnBrk="1" hangingPunct="1"/>
            <a:r>
              <a:rPr lang="en-US" altLang="en-US" smtClean="0"/>
              <a:t>Condensing wordy phrases</a:t>
            </a:r>
          </a:p>
        </p:txBody>
      </p:sp>
    </p:spTree>
    <p:extLst>
      <p:ext uri="{BB962C8B-B14F-4D97-AF65-F5344CB8AC3E}">
        <p14:creationId xmlns:p14="http://schemas.microsoft.com/office/powerpoint/2010/main" val="1154816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Title 1"/>
          <p:cNvSpPr>
            <a:spLocks noGrp="1"/>
          </p:cNvSpPr>
          <p:nvPr>
            <p:ph type="title"/>
          </p:nvPr>
        </p:nvSpPr>
        <p:spPr/>
        <p:txBody>
          <a:bodyPr/>
          <a:lstStyle/>
          <a:p>
            <a:pPr eaLnBrk="1" hangingPunct="1"/>
            <a:r>
              <a:rPr lang="en-US" altLang="en-US" smtClean="0"/>
              <a:t>Using the Shorter Word</a:t>
            </a:r>
          </a:p>
        </p:txBody>
      </p:sp>
      <p:sp>
        <p:nvSpPr>
          <p:cNvPr id="339971" name="Content Placeholder 2"/>
          <p:cNvSpPr>
            <a:spLocks noGrp="1"/>
          </p:cNvSpPr>
          <p:nvPr>
            <p:ph idx="1"/>
          </p:nvPr>
        </p:nvSpPr>
        <p:spPr/>
        <p:txBody>
          <a:bodyPr/>
          <a:lstStyle/>
          <a:p>
            <a:pPr eaLnBrk="1" hangingPunct="1"/>
            <a:r>
              <a:rPr lang="en-US" altLang="en-US" dirty="0" smtClean="0"/>
              <a:t>Attempt </a:t>
            </a:r>
            <a:r>
              <a:rPr lang="en-US" altLang="en-US" dirty="0" smtClean="0"/>
              <a:t>→ Try</a:t>
            </a:r>
            <a:endParaRPr lang="en-US" altLang="en-US" dirty="0" smtClean="0"/>
          </a:p>
          <a:p>
            <a:pPr eaLnBrk="1" hangingPunct="1"/>
            <a:r>
              <a:rPr lang="en-US" altLang="en-US" dirty="0" smtClean="0"/>
              <a:t>Currently </a:t>
            </a:r>
            <a:r>
              <a:rPr lang="en-US" altLang="en-US" dirty="0" smtClean="0"/>
              <a:t>→ Now</a:t>
            </a:r>
            <a:endParaRPr lang="en-US" altLang="en-US" dirty="0" smtClean="0"/>
          </a:p>
          <a:p>
            <a:pPr eaLnBrk="1" hangingPunct="1"/>
            <a:r>
              <a:rPr lang="en-US" altLang="en-US" dirty="0" smtClean="0"/>
              <a:t>Demonstrate </a:t>
            </a:r>
            <a:r>
              <a:rPr lang="en-US" altLang="en-US" dirty="0" smtClean="0"/>
              <a:t>→ Show</a:t>
            </a:r>
            <a:endParaRPr lang="en-US" altLang="en-US" dirty="0" smtClean="0"/>
          </a:p>
          <a:p>
            <a:pPr eaLnBrk="1" hangingPunct="1"/>
            <a:r>
              <a:rPr lang="en-US" altLang="en-US" dirty="0" smtClean="0"/>
              <a:t>Fundamental </a:t>
            </a:r>
            <a:r>
              <a:rPr lang="en-US" altLang="en-US" dirty="0" smtClean="0"/>
              <a:t>→ Basic</a:t>
            </a:r>
            <a:endParaRPr lang="en-US" altLang="en-US" dirty="0" smtClean="0"/>
          </a:p>
          <a:p>
            <a:pPr eaLnBrk="1" hangingPunct="1"/>
            <a:r>
              <a:rPr lang="en-US" altLang="en-US" dirty="0" smtClean="0"/>
              <a:t>Numerous </a:t>
            </a:r>
            <a:r>
              <a:rPr lang="en-US" altLang="en-US" dirty="0" smtClean="0"/>
              <a:t>→ Many</a:t>
            </a:r>
            <a:endParaRPr lang="en-US" altLang="en-US" dirty="0" smtClean="0"/>
          </a:p>
          <a:p>
            <a:pPr eaLnBrk="1" hangingPunct="1"/>
            <a:r>
              <a:rPr lang="en-US" altLang="en-US" dirty="0" smtClean="0"/>
              <a:t>Subsequently </a:t>
            </a:r>
            <a:r>
              <a:rPr lang="en-US" altLang="en-US" dirty="0" smtClean="0"/>
              <a:t>→ Later</a:t>
            </a:r>
            <a:endParaRPr lang="en-US" altLang="en-US" dirty="0" smtClean="0"/>
          </a:p>
          <a:p>
            <a:pPr eaLnBrk="1" hangingPunct="1"/>
            <a:r>
              <a:rPr lang="en-US" altLang="en-US" dirty="0" smtClean="0"/>
              <a:t>Utilize </a:t>
            </a:r>
            <a:r>
              <a:rPr lang="en-US" altLang="en-US" dirty="0" smtClean="0"/>
              <a:t>→ Use</a:t>
            </a:r>
            <a:endParaRPr lang="en-US" altLang="en-US" dirty="0" smtClean="0"/>
          </a:p>
        </p:txBody>
      </p:sp>
    </p:spTree>
    <p:extLst>
      <p:ext uri="{BB962C8B-B14F-4D97-AF65-F5344CB8AC3E}">
        <p14:creationId xmlns:p14="http://schemas.microsoft.com/office/powerpoint/2010/main" val="1415276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Title 1"/>
          <p:cNvSpPr>
            <a:spLocks noGrp="1"/>
          </p:cNvSpPr>
          <p:nvPr>
            <p:ph type="title"/>
          </p:nvPr>
        </p:nvSpPr>
        <p:spPr/>
        <p:txBody>
          <a:bodyPr/>
          <a:lstStyle/>
          <a:p>
            <a:pPr eaLnBrk="1" hangingPunct="1"/>
            <a:r>
              <a:rPr lang="en-US" altLang="en-US" smtClean="0"/>
              <a:t>Deleting Needless Words</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Absolutely essential </a:t>
            </a:r>
            <a:r>
              <a:rPr lang="en-US" dirty="0" smtClean="0"/>
              <a:t>→ Essential</a:t>
            </a:r>
            <a:endParaRPr lang="en-US" dirty="0" smtClean="0"/>
          </a:p>
          <a:p>
            <a:pPr eaLnBrk="1" fontAlgn="auto" hangingPunct="1">
              <a:spcAft>
                <a:spcPts val="0"/>
              </a:spcAft>
              <a:defRPr/>
            </a:pPr>
            <a:r>
              <a:rPr lang="en-US" dirty="0" smtClean="0"/>
              <a:t>Completely destroy </a:t>
            </a:r>
            <a:r>
              <a:rPr lang="en-US" dirty="0" smtClean="0"/>
              <a:t>→ Destroy</a:t>
            </a:r>
            <a:endParaRPr lang="en-US" dirty="0" smtClean="0"/>
          </a:p>
          <a:p>
            <a:pPr eaLnBrk="1" fontAlgn="auto" hangingPunct="1">
              <a:spcAft>
                <a:spcPts val="0"/>
              </a:spcAft>
              <a:defRPr/>
            </a:pPr>
            <a:r>
              <a:rPr lang="en-US" dirty="0" smtClean="0"/>
              <a:t>Count the number of cases </a:t>
            </a:r>
            <a:r>
              <a:rPr lang="en-US" dirty="0" smtClean="0"/>
              <a:t>→ Count the cases</a:t>
            </a:r>
            <a:endParaRPr lang="en-US" dirty="0" smtClean="0"/>
          </a:p>
          <a:p>
            <a:pPr eaLnBrk="1" fontAlgn="auto" hangingPunct="1">
              <a:spcAft>
                <a:spcPts val="0"/>
              </a:spcAft>
              <a:defRPr/>
            </a:pPr>
            <a:r>
              <a:rPr lang="en-US" dirty="0" smtClean="0"/>
              <a:t>In the field of biostatistics </a:t>
            </a:r>
            <a:r>
              <a:rPr lang="en-US" dirty="0" smtClean="0"/>
              <a:t>→ In biostatistics</a:t>
            </a:r>
            <a:endParaRPr lang="en-US" dirty="0" smtClean="0"/>
          </a:p>
          <a:p>
            <a:pPr eaLnBrk="1" fontAlgn="auto" hangingPunct="1">
              <a:spcAft>
                <a:spcPts val="0"/>
              </a:spcAft>
              <a:defRPr/>
            </a:pPr>
            <a:r>
              <a:rPr lang="en-US" dirty="0" smtClean="0"/>
              <a:t>Of an efficient nature </a:t>
            </a:r>
            <a:r>
              <a:rPr lang="en-US" dirty="0" smtClean="0"/>
              <a:t>→ Efficient</a:t>
            </a:r>
            <a:endParaRPr lang="en-US" dirty="0" smtClean="0"/>
          </a:p>
          <a:p>
            <a:pPr eaLnBrk="1" fontAlgn="auto" hangingPunct="1">
              <a:spcAft>
                <a:spcPts val="0"/>
              </a:spcAft>
              <a:defRPr/>
            </a:pPr>
            <a:r>
              <a:rPr lang="en-US" dirty="0" smtClean="0"/>
              <a:t>Red in color </a:t>
            </a:r>
            <a:r>
              <a:rPr lang="en-US" dirty="0" smtClean="0"/>
              <a:t>→ Red</a:t>
            </a:r>
            <a:endParaRPr lang="en-US" dirty="0" smtClean="0"/>
          </a:p>
          <a:p>
            <a:pPr eaLnBrk="1" fontAlgn="auto" hangingPunct="1">
              <a:spcAft>
                <a:spcPts val="0"/>
              </a:spcAft>
              <a:defRPr/>
            </a:pPr>
            <a:r>
              <a:rPr lang="en-US" dirty="0" smtClean="0"/>
              <a:t>This particular disease </a:t>
            </a:r>
            <a:r>
              <a:rPr lang="en-US" dirty="0" smtClean="0"/>
              <a:t>→ This disease</a:t>
            </a:r>
            <a:endParaRPr lang="en-US" dirty="0" smtClean="0"/>
          </a:p>
          <a:p>
            <a:pPr eaLnBrk="1" fontAlgn="auto" hangingPunct="1">
              <a:spcAft>
                <a:spcPts val="0"/>
              </a:spcAft>
              <a:defRPr/>
            </a:pPr>
            <a:r>
              <a:rPr lang="en-US" dirty="0" smtClean="0"/>
              <a:t>Whether or not to </a:t>
            </a:r>
            <a:r>
              <a:rPr lang="en-US" dirty="0" smtClean="0"/>
              <a:t>→ Whether to</a:t>
            </a:r>
            <a:endParaRPr lang="en-US" dirty="0"/>
          </a:p>
        </p:txBody>
      </p:sp>
    </p:spTree>
    <p:extLst>
      <p:ext uri="{BB962C8B-B14F-4D97-AF65-F5344CB8AC3E}">
        <p14:creationId xmlns:p14="http://schemas.microsoft.com/office/powerpoint/2010/main" val="261779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Title 1"/>
          <p:cNvSpPr>
            <a:spLocks noGrp="1"/>
          </p:cNvSpPr>
          <p:nvPr>
            <p:ph type="title"/>
          </p:nvPr>
        </p:nvSpPr>
        <p:spPr/>
        <p:txBody>
          <a:bodyPr/>
          <a:lstStyle/>
          <a:p>
            <a:pPr eaLnBrk="1" hangingPunct="1"/>
            <a:r>
              <a:rPr lang="en-US" altLang="en-US" smtClean="0"/>
              <a:t>Condensing Wordy Phrases</a:t>
            </a:r>
          </a:p>
        </p:txBody>
      </p:sp>
      <p:sp>
        <p:nvSpPr>
          <p:cNvPr id="342019" name="Content Placeholder 2"/>
          <p:cNvSpPr>
            <a:spLocks noGrp="1"/>
          </p:cNvSpPr>
          <p:nvPr>
            <p:ph idx="1"/>
          </p:nvPr>
        </p:nvSpPr>
        <p:spPr/>
        <p:txBody>
          <a:bodyPr/>
          <a:lstStyle/>
          <a:p>
            <a:pPr eaLnBrk="1" hangingPunct="1"/>
            <a:r>
              <a:rPr lang="en-US" altLang="en-US" dirty="0" smtClean="0"/>
              <a:t>At this point in time </a:t>
            </a:r>
            <a:r>
              <a:rPr lang="en-US" altLang="en-US" dirty="0" smtClean="0"/>
              <a:t>→ Now</a:t>
            </a:r>
            <a:endParaRPr lang="en-US" altLang="en-US" dirty="0" smtClean="0"/>
          </a:p>
          <a:p>
            <a:pPr eaLnBrk="1" hangingPunct="1"/>
            <a:r>
              <a:rPr lang="en-US" altLang="en-US" dirty="0" smtClean="0"/>
              <a:t>In the event that </a:t>
            </a:r>
            <a:r>
              <a:rPr lang="en-US" altLang="en-US" dirty="0" smtClean="0"/>
              <a:t>→ If</a:t>
            </a:r>
            <a:endParaRPr lang="en-US" altLang="en-US" dirty="0" smtClean="0"/>
          </a:p>
          <a:p>
            <a:pPr eaLnBrk="1" hangingPunct="1"/>
            <a:r>
              <a:rPr lang="en-US" altLang="en-US" dirty="0" smtClean="0"/>
              <a:t>Is able to </a:t>
            </a:r>
            <a:r>
              <a:rPr lang="en-US" altLang="en-US" dirty="0" smtClean="0"/>
              <a:t>→ Can</a:t>
            </a:r>
            <a:endParaRPr lang="en-US" altLang="en-US" dirty="0" smtClean="0"/>
          </a:p>
          <a:p>
            <a:pPr eaLnBrk="1" hangingPunct="1"/>
            <a:r>
              <a:rPr lang="en-US" altLang="en-US" dirty="0" smtClean="0"/>
              <a:t>Is similar to </a:t>
            </a:r>
            <a:r>
              <a:rPr lang="en-US" altLang="en-US" dirty="0" smtClean="0"/>
              <a:t>→ Resembles</a:t>
            </a:r>
            <a:endParaRPr lang="en-US" altLang="en-US" dirty="0" smtClean="0"/>
          </a:p>
          <a:p>
            <a:pPr eaLnBrk="1" hangingPunct="1"/>
            <a:r>
              <a:rPr lang="en-US" altLang="en-US" dirty="0" smtClean="0"/>
              <a:t>Make contributions </a:t>
            </a:r>
            <a:r>
              <a:rPr lang="en-US" altLang="en-US" dirty="0" smtClean="0"/>
              <a:t>→ Contribute</a:t>
            </a:r>
            <a:endParaRPr lang="en-US" altLang="en-US" dirty="0" smtClean="0"/>
          </a:p>
          <a:p>
            <a:pPr eaLnBrk="1" hangingPunct="1"/>
            <a:r>
              <a:rPr lang="en-US" altLang="en-US" dirty="0" smtClean="0"/>
              <a:t>Produce relief of </a:t>
            </a:r>
            <a:r>
              <a:rPr lang="en-US" altLang="en-US" dirty="0" smtClean="0"/>
              <a:t>→ Relieve</a:t>
            </a:r>
            <a:endParaRPr lang="en-US" altLang="en-US" dirty="0" smtClean="0"/>
          </a:p>
          <a:p>
            <a:pPr eaLnBrk="1" hangingPunct="1"/>
            <a:r>
              <a:rPr lang="en-US" altLang="en-US" dirty="0" smtClean="0"/>
              <a:t>The majority of </a:t>
            </a:r>
            <a:r>
              <a:rPr lang="en-US" altLang="en-US" dirty="0" smtClean="0"/>
              <a:t>→ Most</a:t>
            </a:r>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1116913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Title 1"/>
          <p:cNvSpPr>
            <a:spLocks noGrp="1"/>
          </p:cNvSpPr>
          <p:nvPr>
            <p:ph type="title"/>
          </p:nvPr>
        </p:nvSpPr>
        <p:spPr/>
        <p:txBody>
          <a:bodyPr/>
          <a:lstStyle/>
          <a:p>
            <a:pPr eaLnBrk="1" hangingPunct="1"/>
            <a:r>
              <a:rPr lang="en-US" altLang="en-US" smtClean="0"/>
              <a:t>Also to Avoid</a:t>
            </a:r>
          </a:p>
        </p:txBody>
      </p:sp>
      <p:sp>
        <p:nvSpPr>
          <p:cNvPr id="343043" name="Content Placeholder 2"/>
          <p:cNvSpPr>
            <a:spLocks noGrp="1"/>
          </p:cNvSpPr>
          <p:nvPr>
            <p:ph idx="1"/>
          </p:nvPr>
        </p:nvSpPr>
        <p:spPr/>
        <p:txBody>
          <a:bodyPr/>
          <a:lstStyle/>
          <a:p>
            <a:pPr eaLnBrk="1" hangingPunct="1"/>
            <a:r>
              <a:rPr lang="en-US" altLang="en-US" smtClean="0"/>
              <a:t>Overly long sentences</a:t>
            </a:r>
          </a:p>
          <a:p>
            <a:pPr eaLnBrk="1" hangingPunct="1"/>
            <a:r>
              <a:rPr lang="en-US" altLang="en-US" smtClean="0"/>
              <a:t>Excessive use of abbreviations</a:t>
            </a:r>
          </a:p>
          <a:p>
            <a:pPr eaLnBrk="1" hangingPunct="1"/>
            <a:r>
              <a:rPr lang="en-US" altLang="en-US" smtClean="0"/>
              <a:t>Undefined abbreviations</a:t>
            </a:r>
          </a:p>
        </p:txBody>
      </p:sp>
    </p:spTree>
    <p:extLst>
      <p:ext uri="{BB962C8B-B14F-4D97-AF65-F5344CB8AC3E}">
        <p14:creationId xmlns:p14="http://schemas.microsoft.com/office/powerpoint/2010/main" val="4088382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Title 1"/>
          <p:cNvSpPr>
            <a:spLocks noGrp="1"/>
          </p:cNvSpPr>
          <p:nvPr>
            <p:ph type="title"/>
          </p:nvPr>
        </p:nvSpPr>
        <p:spPr/>
        <p:txBody>
          <a:bodyPr/>
          <a:lstStyle/>
          <a:p>
            <a:pPr eaLnBrk="1" hangingPunct="1"/>
            <a:r>
              <a:rPr lang="en-US" altLang="en-US" smtClean="0"/>
              <a:t>Getting Feedback </a:t>
            </a:r>
          </a:p>
        </p:txBody>
      </p:sp>
      <p:sp>
        <p:nvSpPr>
          <p:cNvPr id="345091" name="Content Placeholder 2"/>
          <p:cNvSpPr>
            <a:spLocks noGrp="1"/>
          </p:cNvSpPr>
          <p:nvPr>
            <p:ph idx="1"/>
          </p:nvPr>
        </p:nvSpPr>
        <p:spPr/>
        <p:txBody>
          <a:bodyPr/>
          <a:lstStyle/>
          <a:p>
            <a:pPr eaLnBrk="1" hangingPunct="1"/>
            <a:r>
              <a:rPr lang="en-US" altLang="en-US" dirty="0" smtClean="0"/>
              <a:t>Consider getting feedback on one or more drafts of your application essay.</a:t>
            </a:r>
          </a:p>
          <a:p>
            <a:pPr eaLnBrk="1" hangingPunct="1"/>
            <a:r>
              <a:rPr lang="en-US" altLang="en-US" dirty="0" smtClean="0"/>
              <a:t>Think of who can best help with what aspects.</a:t>
            </a:r>
          </a:p>
          <a:p>
            <a:pPr eaLnBrk="1" hangingPunct="1"/>
            <a:r>
              <a:rPr lang="en-US" altLang="en-US" dirty="0" smtClean="0"/>
              <a:t>Indicate what kind of feedback you’re seeking</a:t>
            </a:r>
            <a:r>
              <a:rPr lang="en-US" altLang="en-US" dirty="0" smtClean="0"/>
              <a:t>:</a:t>
            </a:r>
          </a:p>
          <a:p>
            <a:pPr lvl="1" eaLnBrk="1" hangingPunct="1"/>
            <a:r>
              <a:rPr lang="en-US" altLang="en-US" dirty="0" smtClean="0"/>
              <a:t>General </a:t>
            </a:r>
            <a:r>
              <a:rPr lang="en-US" altLang="en-US" dirty="0" smtClean="0"/>
              <a:t>comments on content</a:t>
            </a:r>
            <a:r>
              <a:rPr lang="en-US" altLang="en-US" dirty="0" smtClean="0"/>
              <a:t>?</a:t>
            </a:r>
          </a:p>
          <a:p>
            <a:pPr lvl="1" eaLnBrk="1" hangingPunct="1"/>
            <a:r>
              <a:rPr lang="en-US" altLang="en-US" dirty="0" smtClean="0"/>
              <a:t>Help </a:t>
            </a:r>
            <a:r>
              <a:rPr lang="en-US" altLang="en-US" dirty="0" smtClean="0"/>
              <a:t>in final polishing</a:t>
            </a:r>
            <a:r>
              <a:rPr lang="en-US" altLang="en-US" dirty="0" smtClean="0"/>
              <a:t>?</a:t>
            </a:r>
          </a:p>
          <a:p>
            <a:pPr lvl="1" eaLnBrk="1" hangingPunct="1"/>
            <a:r>
              <a:rPr lang="en-US" altLang="en-US" dirty="0" smtClean="0"/>
              <a:t>Something else?</a:t>
            </a:r>
            <a:endParaRPr lang="en-US" altLang="en-US" dirty="0" smtClean="0"/>
          </a:p>
          <a:p>
            <a:pPr lvl="1" eaLnBrk="1" hangingPunct="1"/>
            <a:r>
              <a:rPr lang="en-US" altLang="en-US" dirty="0" smtClean="0"/>
              <a:t>Whatever </a:t>
            </a:r>
            <a:r>
              <a:rPr lang="en-US" altLang="en-US" dirty="0" smtClean="0"/>
              <a:t>could help?</a:t>
            </a:r>
          </a:p>
          <a:p>
            <a:pPr eaLnBrk="1" hangingPunct="1"/>
            <a:r>
              <a:rPr lang="en-US" altLang="en-US" dirty="0" smtClean="0"/>
              <a:t>Note: Provide enough time to do the review.</a:t>
            </a:r>
          </a:p>
        </p:txBody>
      </p:sp>
    </p:spTree>
    <p:extLst>
      <p:ext uri="{BB962C8B-B14F-4D97-AF65-F5344CB8AC3E}">
        <p14:creationId xmlns:p14="http://schemas.microsoft.com/office/powerpoint/2010/main" val="3947631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itle 1"/>
          <p:cNvSpPr>
            <a:spLocks noGrp="1"/>
          </p:cNvSpPr>
          <p:nvPr>
            <p:ph type="title"/>
          </p:nvPr>
        </p:nvSpPr>
        <p:spPr/>
        <p:txBody>
          <a:bodyPr/>
          <a:lstStyle/>
          <a:p>
            <a:pPr eaLnBrk="1" hangingPunct="1"/>
            <a:r>
              <a:rPr lang="en-US" altLang="en-US" smtClean="0"/>
              <a:t>Formatting an Application Essay</a:t>
            </a:r>
          </a:p>
        </p:txBody>
      </p:sp>
      <p:sp>
        <p:nvSpPr>
          <p:cNvPr id="347139" name="Content Placeholder 2"/>
          <p:cNvSpPr>
            <a:spLocks noGrp="1"/>
          </p:cNvSpPr>
          <p:nvPr>
            <p:ph idx="1"/>
          </p:nvPr>
        </p:nvSpPr>
        <p:spPr/>
        <p:txBody>
          <a:bodyPr/>
          <a:lstStyle/>
          <a:p>
            <a:pPr eaLnBrk="1" hangingPunct="1"/>
            <a:r>
              <a:rPr lang="en-US" altLang="en-US" smtClean="0"/>
              <a:t>Follow the instructions, if any.</a:t>
            </a:r>
          </a:p>
          <a:p>
            <a:pPr eaLnBrk="1" hangingPunct="1"/>
            <a:r>
              <a:rPr lang="en-US" altLang="en-US" smtClean="0"/>
              <a:t>Unless otherwise specified:</a:t>
            </a:r>
          </a:p>
          <a:p>
            <a:pPr lvl="1" eaLnBrk="1" hangingPunct="1"/>
            <a:r>
              <a:rPr lang="en-US" altLang="en-US" smtClean="0"/>
              <a:t>Use a standard, readable typeface.</a:t>
            </a:r>
          </a:p>
          <a:p>
            <a:pPr lvl="1" eaLnBrk="1" hangingPunct="1"/>
            <a:r>
              <a:rPr lang="en-US" altLang="en-US" smtClean="0"/>
              <a:t>Use medium-sized type (10 to 12 points).</a:t>
            </a:r>
          </a:p>
          <a:p>
            <a:pPr lvl="1" eaLnBrk="1" hangingPunct="1"/>
            <a:r>
              <a:rPr lang="en-US" altLang="en-US" smtClean="0"/>
              <a:t>Use margins of at least 2.5 cm (1 inch).</a:t>
            </a:r>
          </a:p>
          <a:p>
            <a:pPr lvl="1" eaLnBrk="1" hangingPunct="1"/>
            <a:r>
              <a:rPr lang="en-US" altLang="en-US" smtClean="0"/>
              <a:t>For readability, use an unjustified (“ragged”) right margin.</a:t>
            </a:r>
          </a:p>
        </p:txBody>
      </p:sp>
    </p:spTree>
    <p:extLst>
      <p:ext uri="{BB962C8B-B14F-4D97-AF65-F5344CB8AC3E}">
        <p14:creationId xmlns:p14="http://schemas.microsoft.com/office/powerpoint/2010/main" val="1531594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Proofreading Your Application Essay</a:t>
            </a:r>
            <a:endParaRPr lang="en-US" dirty="0"/>
          </a:p>
        </p:txBody>
      </p:sp>
      <p:sp>
        <p:nvSpPr>
          <p:cNvPr id="348163" name="Content Placeholder 2"/>
          <p:cNvSpPr>
            <a:spLocks noGrp="1"/>
          </p:cNvSpPr>
          <p:nvPr>
            <p:ph idx="1"/>
          </p:nvPr>
        </p:nvSpPr>
        <p:spPr/>
        <p:txBody>
          <a:bodyPr/>
          <a:lstStyle/>
          <a:p>
            <a:pPr eaLnBrk="1" hangingPunct="1"/>
            <a:r>
              <a:rPr lang="en-US" altLang="en-US" smtClean="0"/>
              <a:t>Set your application essay aside for a while, so you can proofread it with a fresh eye.</a:t>
            </a:r>
          </a:p>
          <a:p>
            <a:pPr eaLnBrk="1" hangingPunct="1"/>
            <a:r>
              <a:rPr lang="en-US" altLang="en-US" smtClean="0"/>
              <a:t>Read your application essay aloud. That way, you might more easily notice problems such as missing words.</a:t>
            </a:r>
          </a:p>
          <a:p>
            <a:pPr eaLnBrk="1" hangingPunct="1"/>
            <a:r>
              <a:rPr lang="en-US" altLang="en-US" smtClean="0"/>
              <a:t>Consider having someone else proofread your application essay too.</a:t>
            </a:r>
          </a:p>
        </p:txBody>
      </p:sp>
    </p:spTree>
    <p:extLst>
      <p:ext uri="{BB962C8B-B14F-4D97-AF65-F5344CB8AC3E}">
        <p14:creationId xmlns:p14="http://schemas.microsoft.com/office/powerpoint/2010/main" val="1634654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Wishing You Much Success!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0977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on Terms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For some opportunities, the </a:t>
            </a:r>
            <a:r>
              <a:rPr lang="en-US" i="1" dirty="0" smtClean="0"/>
              <a:t>application essay </a:t>
            </a:r>
            <a:r>
              <a:rPr lang="en-US" dirty="0" smtClean="0"/>
              <a:t> may have another name, such as </a:t>
            </a:r>
            <a:r>
              <a:rPr lang="en-US" i="1" dirty="0" smtClean="0"/>
              <a:t>admissions essay, personal statement, </a:t>
            </a:r>
            <a:r>
              <a:rPr lang="en-US" dirty="0" smtClean="0"/>
              <a:t>or </a:t>
            </a:r>
            <a:r>
              <a:rPr lang="en-US" i="1" dirty="0" smtClean="0"/>
              <a:t>statement of purpose.</a:t>
            </a:r>
          </a:p>
          <a:p>
            <a:pPr marL="0" indent="0">
              <a:buNone/>
            </a:pPr>
            <a:endParaRPr lang="en-US" i="1" dirty="0"/>
          </a:p>
          <a:p>
            <a:pPr marL="0" indent="0">
              <a:buNone/>
            </a:pPr>
            <a:r>
              <a:rPr lang="en-US" dirty="0" smtClean="0"/>
              <a:t>In this presentation, the general term </a:t>
            </a:r>
            <a:r>
              <a:rPr lang="en-US" i="1" dirty="0" smtClean="0"/>
              <a:t>application essay </a:t>
            </a:r>
            <a:r>
              <a:rPr lang="en-US" dirty="0" smtClean="0"/>
              <a:t>will be used.</a:t>
            </a:r>
            <a:endParaRPr lang="en-US" dirty="0"/>
          </a:p>
        </p:txBody>
      </p:sp>
    </p:spTree>
    <p:extLst>
      <p:ext uri="{BB962C8B-B14F-4D97-AF65-F5344CB8AC3E}">
        <p14:creationId xmlns:p14="http://schemas.microsoft.com/office/powerpoint/2010/main" val="134160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Some Purposes of an Application Essay</a:t>
            </a:r>
            <a:endParaRPr lang="en-US" dirty="0"/>
          </a:p>
        </p:txBody>
      </p:sp>
      <p:sp>
        <p:nvSpPr>
          <p:cNvPr id="314371" name="Content Placeholder 2"/>
          <p:cNvSpPr>
            <a:spLocks noGrp="1"/>
          </p:cNvSpPr>
          <p:nvPr>
            <p:ph idx="1"/>
          </p:nvPr>
        </p:nvSpPr>
        <p:spPr/>
        <p:txBody>
          <a:bodyPr/>
          <a:lstStyle/>
          <a:p>
            <a:pPr eaLnBrk="1" hangingPunct="1"/>
            <a:r>
              <a:rPr lang="en-US" altLang="en-US" smtClean="0"/>
              <a:t>To show where you’re coming from, where you are now, and where you’re going</a:t>
            </a:r>
          </a:p>
          <a:p>
            <a:pPr eaLnBrk="1" hangingPunct="1"/>
            <a:r>
              <a:rPr lang="en-US" altLang="en-US" smtClean="0"/>
              <a:t>To show that you’re well matched will the opportunity you’re seeking</a:t>
            </a:r>
          </a:p>
          <a:p>
            <a:pPr eaLnBrk="1" hangingPunct="1"/>
            <a:r>
              <a:rPr lang="en-US" altLang="en-US" smtClean="0"/>
              <a:t>To show that you think clearly and express yourself well</a:t>
            </a:r>
          </a:p>
          <a:p>
            <a:pPr eaLnBrk="1" hangingPunct="1"/>
            <a:r>
              <a:rPr lang="en-US" altLang="en-US" smtClean="0"/>
              <a:t>Other?</a:t>
            </a:r>
          </a:p>
        </p:txBody>
      </p:sp>
    </p:spTree>
    <p:extLst>
      <p:ext uri="{BB962C8B-B14F-4D97-AF65-F5344CB8AC3E}">
        <p14:creationId xmlns:p14="http://schemas.microsoft.com/office/powerpoint/2010/main" val="105090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Title 1"/>
          <p:cNvSpPr>
            <a:spLocks noGrp="1"/>
          </p:cNvSpPr>
          <p:nvPr>
            <p:ph type="title"/>
          </p:nvPr>
        </p:nvSpPr>
        <p:spPr/>
        <p:txBody>
          <a:bodyPr/>
          <a:lstStyle/>
          <a:p>
            <a:pPr eaLnBrk="1" hangingPunct="1"/>
            <a:r>
              <a:rPr lang="en-US" altLang="en-US" smtClean="0"/>
              <a:t>Ideal Impression on a Reader</a:t>
            </a:r>
          </a:p>
        </p:txBody>
      </p:sp>
      <p:sp>
        <p:nvSpPr>
          <p:cNvPr id="316419" name="Content Placeholder 2"/>
          <p:cNvSpPr>
            <a:spLocks noGrp="1"/>
          </p:cNvSpPr>
          <p:nvPr>
            <p:ph idx="1"/>
          </p:nvPr>
        </p:nvSpPr>
        <p:spPr/>
        <p:txBody>
          <a:bodyPr/>
          <a:lstStyle/>
          <a:p>
            <a:pPr marL="0" indent="0" eaLnBrk="1" hangingPunct="1">
              <a:buFont typeface="Arial" pitchFamily="34" charset="0"/>
              <a:buNone/>
            </a:pPr>
            <a:r>
              <a:rPr lang="en-US" altLang="en-US" smtClean="0"/>
              <a:t>“This applicant is essentially a perfect fit.  The applicant’s background, values, and goals all suit the opportunity.  So do the applicant’s abilities and traits.  And the applicant comes across as someone we’d enjoy working with.  Of course this applicant should be a finalist for this opportunity.”</a:t>
            </a:r>
          </a:p>
        </p:txBody>
      </p:sp>
    </p:spTree>
    <p:extLst>
      <p:ext uri="{BB962C8B-B14F-4D97-AF65-F5344CB8AC3E}">
        <p14:creationId xmlns:p14="http://schemas.microsoft.com/office/powerpoint/2010/main" val="185864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Title 2"/>
          <p:cNvSpPr>
            <a:spLocks noGrp="1"/>
          </p:cNvSpPr>
          <p:nvPr>
            <p:ph type="ctrTitle"/>
          </p:nvPr>
        </p:nvSpPr>
        <p:spPr/>
        <p:txBody>
          <a:bodyPr/>
          <a:lstStyle/>
          <a:p>
            <a:pPr eaLnBrk="1" hangingPunct="1"/>
            <a:r>
              <a:rPr lang="en-US" altLang="en-US" smtClean="0"/>
              <a:t>Preparing to Write</a:t>
            </a:r>
            <a:br>
              <a:rPr lang="en-US" altLang="en-US" smtClean="0"/>
            </a:br>
            <a:r>
              <a:rPr lang="en-US" altLang="en-US" smtClean="0"/>
              <a:t>an Application Essay</a:t>
            </a:r>
          </a:p>
        </p:txBody>
      </p:sp>
      <p:sp>
        <p:nvSpPr>
          <p:cNvPr id="4" name="Subtitle 3"/>
          <p:cNvSpPr>
            <a:spLocks noGrp="1"/>
          </p:cNvSpPr>
          <p:nvPr>
            <p:ph type="subTitle" idx="1"/>
          </p:nvPr>
        </p:nvSpPr>
        <p:spPr/>
        <p:txBody>
          <a:bodyPr rtlCol="0">
            <a:normAutofit/>
          </a:bodyPr>
          <a:lstStyle/>
          <a:p>
            <a:pPr eaLnBrk="1" fontAlgn="auto" hangingPunct="1">
              <a:spcAft>
                <a:spcPts val="0"/>
              </a:spcAft>
              <a:defRPr/>
            </a:pPr>
            <a:endParaRPr lang="en-US"/>
          </a:p>
        </p:txBody>
      </p:sp>
    </p:spTree>
    <p:extLst>
      <p:ext uri="{BB962C8B-B14F-4D97-AF65-F5344CB8AC3E}">
        <p14:creationId xmlns:p14="http://schemas.microsoft.com/office/powerpoint/2010/main" val="3919212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Title 1"/>
          <p:cNvSpPr>
            <a:spLocks noGrp="1"/>
          </p:cNvSpPr>
          <p:nvPr>
            <p:ph type="title"/>
          </p:nvPr>
        </p:nvSpPr>
        <p:spPr/>
        <p:txBody>
          <a:bodyPr/>
          <a:lstStyle/>
          <a:p>
            <a:pPr eaLnBrk="1" hangingPunct="1"/>
            <a:r>
              <a:rPr lang="en-US" altLang="en-US" smtClean="0"/>
              <a:t>Researching the Opportunity</a:t>
            </a:r>
          </a:p>
        </p:txBody>
      </p:sp>
      <p:sp>
        <p:nvSpPr>
          <p:cNvPr id="319491" name="Content Placeholder 2"/>
          <p:cNvSpPr>
            <a:spLocks noGrp="1"/>
          </p:cNvSpPr>
          <p:nvPr>
            <p:ph idx="1"/>
          </p:nvPr>
        </p:nvSpPr>
        <p:spPr/>
        <p:txBody>
          <a:bodyPr/>
          <a:lstStyle/>
          <a:p>
            <a:pPr eaLnBrk="1" hangingPunct="1"/>
            <a:r>
              <a:rPr lang="en-US" altLang="en-US" smtClean="0"/>
              <a:t>Inform yourself well about the opportunity in order to</a:t>
            </a:r>
          </a:p>
          <a:p>
            <a:pPr lvl="1" eaLnBrk="1" hangingPunct="1"/>
            <a:r>
              <a:rPr lang="en-US" altLang="en-US" smtClean="0"/>
              <a:t>Make an informed choice</a:t>
            </a:r>
          </a:p>
          <a:p>
            <a:pPr lvl="1" eaLnBrk="1" hangingPunct="1"/>
            <a:r>
              <a:rPr lang="en-US" altLang="en-US" smtClean="0"/>
              <a:t>Gear your application essay accordingly</a:t>
            </a:r>
          </a:p>
          <a:p>
            <a:pPr eaLnBrk="1" hangingPunct="1"/>
            <a:r>
              <a:rPr lang="en-US" altLang="en-US" smtClean="0"/>
              <a:t>Find out any requirements for the application essay—for example:</a:t>
            </a:r>
          </a:p>
          <a:p>
            <a:pPr lvl="1" eaLnBrk="1" hangingPunct="1"/>
            <a:r>
              <a:rPr lang="en-US" altLang="en-US" smtClean="0"/>
              <a:t>Length</a:t>
            </a:r>
          </a:p>
          <a:p>
            <a:pPr lvl="1" eaLnBrk="1" hangingPunct="1"/>
            <a:r>
              <a:rPr lang="en-US" altLang="en-US" smtClean="0"/>
              <a:t>Deadline </a:t>
            </a:r>
          </a:p>
        </p:txBody>
      </p:sp>
    </p:spTree>
    <p:extLst>
      <p:ext uri="{BB962C8B-B14F-4D97-AF65-F5344CB8AC3E}">
        <p14:creationId xmlns:p14="http://schemas.microsoft.com/office/powerpoint/2010/main" val="204945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Title 1"/>
          <p:cNvSpPr>
            <a:spLocks noGrp="1"/>
          </p:cNvSpPr>
          <p:nvPr>
            <p:ph type="title"/>
          </p:nvPr>
        </p:nvSpPr>
        <p:spPr/>
        <p:txBody>
          <a:bodyPr/>
          <a:lstStyle/>
          <a:p>
            <a:pPr eaLnBrk="1" hangingPunct="1"/>
            <a:r>
              <a:rPr lang="en-US" altLang="en-US" smtClean="0"/>
              <a:t>Reflecting on Yourself</a:t>
            </a:r>
          </a:p>
        </p:txBody>
      </p:sp>
      <p:sp>
        <p:nvSpPr>
          <p:cNvPr id="320515" name="Content Placeholder 2"/>
          <p:cNvSpPr>
            <a:spLocks noGrp="1"/>
          </p:cNvSpPr>
          <p:nvPr>
            <p:ph idx="1"/>
          </p:nvPr>
        </p:nvSpPr>
        <p:spPr/>
        <p:txBody>
          <a:bodyPr/>
          <a:lstStyle/>
          <a:p>
            <a:pPr eaLnBrk="1" hangingPunct="1"/>
            <a:r>
              <a:rPr lang="en-US" altLang="en-US" smtClean="0"/>
              <a:t>Identify items such as relevant</a:t>
            </a:r>
          </a:p>
          <a:p>
            <a:pPr lvl="1" eaLnBrk="1" hangingPunct="1"/>
            <a:r>
              <a:rPr lang="en-US" altLang="en-US" smtClean="0"/>
              <a:t>Experience</a:t>
            </a:r>
          </a:p>
          <a:p>
            <a:pPr lvl="1" eaLnBrk="1" hangingPunct="1"/>
            <a:r>
              <a:rPr lang="en-US" altLang="en-US" smtClean="0"/>
              <a:t>Abilities</a:t>
            </a:r>
          </a:p>
          <a:p>
            <a:pPr lvl="1" eaLnBrk="1" hangingPunct="1"/>
            <a:r>
              <a:rPr lang="en-US" altLang="en-US" smtClean="0"/>
              <a:t>Traits</a:t>
            </a:r>
          </a:p>
          <a:p>
            <a:pPr lvl="1" eaLnBrk="1" hangingPunct="1"/>
            <a:r>
              <a:rPr lang="en-US" altLang="en-US" smtClean="0"/>
              <a:t>Goals</a:t>
            </a:r>
          </a:p>
          <a:p>
            <a:pPr eaLnBrk="1" hangingPunct="1"/>
            <a:r>
              <a:rPr lang="en-US" altLang="en-US" smtClean="0"/>
              <a:t>Note: Consulting your resume or curriculum vitae can be helpful.</a:t>
            </a:r>
          </a:p>
        </p:txBody>
      </p:sp>
    </p:spTree>
    <p:extLst>
      <p:ext uri="{BB962C8B-B14F-4D97-AF65-F5344CB8AC3E}">
        <p14:creationId xmlns:p14="http://schemas.microsoft.com/office/powerpoint/2010/main" val="770871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Title 1"/>
          <p:cNvSpPr>
            <a:spLocks noGrp="1"/>
          </p:cNvSpPr>
          <p:nvPr>
            <p:ph type="title"/>
          </p:nvPr>
        </p:nvSpPr>
        <p:spPr/>
        <p:txBody>
          <a:bodyPr/>
          <a:lstStyle/>
          <a:p>
            <a:pPr eaLnBrk="1" hangingPunct="1"/>
            <a:r>
              <a:rPr lang="en-US" altLang="en-US" smtClean="0"/>
              <a:t>Looking at Models</a:t>
            </a:r>
          </a:p>
        </p:txBody>
      </p:sp>
      <p:sp>
        <p:nvSpPr>
          <p:cNvPr id="321539" name="Content Placeholder 2"/>
          <p:cNvSpPr>
            <a:spLocks noGrp="1"/>
          </p:cNvSpPr>
          <p:nvPr>
            <p:ph idx="1"/>
          </p:nvPr>
        </p:nvSpPr>
        <p:spPr/>
        <p:txBody>
          <a:bodyPr/>
          <a:lstStyle/>
          <a:p>
            <a:pPr eaLnBrk="1" hangingPunct="1"/>
            <a:r>
              <a:rPr lang="en-US" altLang="en-US" smtClean="0"/>
              <a:t>Consider looking at general examples of application essays (for example, online).</a:t>
            </a:r>
          </a:p>
          <a:p>
            <a:pPr eaLnBrk="1" hangingPunct="1"/>
            <a:r>
              <a:rPr lang="en-US" altLang="en-US" smtClean="0"/>
              <a:t>If feasible, perhaps look at application essays by people who have obtained opportunities like the one you are seeking.</a:t>
            </a:r>
          </a:p>
        </p:txBody>
      </p:sp>
    </p:spTree>
    <p:extLst>
      <p:ext uri="{BB962C8B-B14F-4D97-AF65-F5344CB8AC3E}">
        <p14:creationId xmlns:p14="http://schemas.microsoft.com/office/powerpoint/2010/main" val="2857536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1139</Words>
  <Application>Microsoft Office PowerPoint</Application>
  <PresentationFormat>On-screen Show (4:3)</PresentationFormat>
  <Paragraphs>139</Paragraphs>
  <Slides>28</Slides>
  <Notes>0</Notes>
  <HiddenSlides>0</HiddenSlides>
  <MMClips>0</MMClips>
  <ScaleCrop>false</ScaleCrop>
  <HeadingPairs>
    <vt:vector size="4" baseType="variant">
      <vt:variant>
        <vt:lpstr>Theme</vt:lpstr>
      </vt:variant>
      <vt:variant>
        <vt:i4>3</vt:i4>
      </vt:variant>
      <vt:variant>
        <vt:lpstr>Slide Titles</vt:lpstr>
      </vt:variant>
      <vt:variant>
        <vt:i4>28</vt:i4>
      </vt:variant>
    </vt:vector>
  </HeadingPairs>
  <TitlesOfParts>
    <vt:vector size="31" baseType="lpstr">
      <vt:lpstr>Office Theme</vt:lpstr>
      <vt:lpstr>1_Office Theme</vt:lpstr>
      <vt:lpstr>3_Office Theme</vt:lpstr>
      <vt:lpstr>Writing Application Essays</vt:lpstr>
      <vt:lpstr>Opportunities for Which Applicants Sometimes Must Submit Essays</vt:lpstr>
      <vt:lpstr>A Note on Terms</vt:lpstr>
      <vt:lpstr>Some Purposes of an Application Essay</vt:lpstr>
      <vt:lpstr>Ideal Impression on a Reader</vt:lpstr>
      <vt:lpstr>Preparing to Write an Application Essay</vt:lpstr>
      <vt:lpstr>Researching the Opportunity</vt:lpstr>
      <vt:lpstr>Reflecting on Yourself</vt:lpstr>
      <vt:lpstr>Looking at Models</vt:lpstr>
      <vt:lpstr>Drafting an Application Essay</vt:lpstr>
      <vt:lpstr>Establishing the Mindset</vt:lpstr>
      <vt:lpstr>A Basic Structure</vt:lpstr>
      <vt:lpstr>Note: Having the content at the end “circle back” to that at the beginning can work well.</vt:lpstr>
      <vt:lpstr>Some Suggestions on Content</vt:lpstr>
      <vt:lpstr>Suggestions on Content (cont)</vt:lpstr>
      <vt:lpstr>Suggestions on Content (cont)</vt:lpstr>
      <vt:lpstr>Some Notes on Drafting</vt:lpstr>
      <vt:lpstr>Polishing an Application Essay</vt:lpstr>
      <vt:lpstr>Some Items to Check</vt:lpstr>
      <vt:lpstr>To Avoid: Wordiness (Unnecessarily Lengthy Wording)</vt:lpstr>
      <vt:lpstr>Using the Shorter Word</vt:lpstr>
      <vt:lpstr>Deleting Needless Words</vt:lpstr>
      <vt:lpstr>Condensing Wordy Phrases</vt:lpstr>
      <vt:lpstr>Also to Avoid</vt:lpstr>
      <vt:lpstr>Getting Feedback </vt:lpstr>
      <vt:lpstr>Formatting an Application Essay</vt:lpstr>
      <vt:lpstr>Proofreading Your Application Essay</vt:lpstr>
      <vt:lpstr>Wishing You Much Success!</vt:lpstr>
    </vt:vector>
  </TitlesOfParts>
  <Company>College of Veterinary Medicine - Texas A&amp;M Univ.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Gastel</dc:creator>
  <cp:lastModifiedBy>Barbara Gastel</cp:lastModifiedBy>
  <cp:revision>11</cp:revision>
  <dcterms:created xsi:type="dcterms:W3CDTF">2014-10-17T20:09:10Z</dcterms:created>
  <dcterms:modified xsi:type="dcterms:W3CDTF">2014-10-17T21:08:28Z</dcterms:modified>
</cp:coreProperties>
</file>