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9"/>
  </p:notesMasterIdLst>
  <p:handoutMasterIdLst>
    <p:handoutMasterId r:id="rId90"/>
  </p:handoutMasterIdLst>
  <p:sldIdLst>
    <p:sldId id="256" r:id="rId2"/>
    <p:sldId id="257" r:id="rId3"/>
    <p:sldId id="258" r:id="rId4"/>
    <p:sldId id="33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332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333" r:id="rId21"/>
    <p:sldId id="273" r:id="rId22"/>
    <p:sldId id="274" r:id="rId23"/>
    <p:sldId id="275" r:id="rId24"/>
    <p:sldId id="276" r:id="rId25"/>
    <p:sldId id="277" r:id="rId26"/>
    <p:sldId id="334" r:id="rId27"/>
    <p:sldId id="278" r:id="rId28"/>
    <p:sldId id="279" r:id="rId29"/>
    <p:sldId id="280" r:id="rId30"/>
    <p:sldId id="281" r:id="rId31"/>
    <p:sldId id="335" r:id="rId32"/>
    <p:sldId id="282" r:id="rId33"/>
    <p:sldId id="283" r:id="rId34"/>
    <p:sldId id="336" r:id="rId35"/>
    <p:sldId id="284" r:id="rId36"/>
    <p:sldId id="285" r:id="rId37"/>
    <p:sldId id="286" r:id="rId38"/>
    <p:sldId id="287" r:id="rId39"/>
    <p:sldId id="288" r:id="rId40"/>
    <p:sldId id="338" r:id="rId41"/>
    <p:sldId id="289" r:id="rId42"/>
    <p:sldId id="290" r:id="rId43"/>
    <p:sldId id="291" r:id="rId44"/>
    <p:sldId id="292" r:id="rId45"/>
    <p:sldId id="339" r:id="rId46"/>
    <p:sldId id="293" r:id="rId47"/>
    <p:sldId id="294" r:id="rId48"/>
    <p:sldId id="295" r:id="rId49"/>
    <p:sldId id="296" r:id="rId50"/>
    <p:sldId id="297" r:id="rId51"/>
    <p:sldId id="298" r:id="rId52"/>
    <p:sldId id="340" r:id="rId53"/>
    <p:sldId id="299" r:id="rId54"/>
    <p:sldId id="300" r:id="rId55"/>
    <p:sldId id="301" r:id="rId56"/>
    <p:sldId id="302" r:id="rId57"/>
    <p:sldId id="303" r:id="rId58"/>
    <p:sldId id="304" r:id="rId59"/>
    <p:sldId id="305" r:id="rId60"/>
    <p:sldId id="341" r:id="rId61"/>
    <p:sldId id="306" r:id="rId62"/>
    <p:sldId id="307" r:id="rId63"/>
    <p:sldId id="308" r:id="rId64"/>
    <p:sldId id="309" r:id="rId65"/>
    <p:sldId id="310" r:id="rId66"/>
    <p:sldId id="311" r:id="rId67"/>
    <p:sldId id="342" r:id="rId68"/>
    <p:sldId id="312" r:id="rId69"/>
    <p:sldId id="313" r:id="rId70"/>
    <p:sldId id="343" r:id="rId71"/>
    <p:sldId id="314" r:id="rId72"/>
    <p:sldId id="315" r:id="rId73"/>
    <p:sldId id="316" r:id="rId74"/>
    <p:sldId id="317" r:id="rId75"/>
    <p:sldId id="318" r:id="rId76"/>
    <p:sldId id="319" r:id="rId77"/>
    <p:sldId id="320" r:id="rId78"/>
    <p:sldId id="321" r:id="rId79"/>
    <p:sldId id="322" r:id="rId80"/>
    <p:sldId id="344" r:id="rId81"/>
    <p:sldId id="323" r:id="rId82"/>
    <p:sldId id="324" r:id="rId83"/>
    <p:sldId id="325" r:id="rId84"/>
    <p:sldId id="326" r:id="rId85"/>
    <p:sldId id="327" r:id="rId86"/>
    <p:sldId id="328" r:id="rId87"/>
    <p:sldId id="329" r:id="rId8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4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handoutMaster" Target="handoutMasters/handout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 smtClean="0"/>
              <a:t>Wissenschaftliches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66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7058F-4DBA-42D8-8997-47B9B2E11D96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49649-E217-49B5-8E28-3716E864A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03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26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27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183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00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67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073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789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250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347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45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33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24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116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691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276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587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957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564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42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299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54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096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49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705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865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195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5735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1981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0875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760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8334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66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53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982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1121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093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914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280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648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7715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7741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4995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00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4352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7312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1861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9239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893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6490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55875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8300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9514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384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98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5610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70308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8284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2357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487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49707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6119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80465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5547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426120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07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19124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30754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74080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84729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7400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0505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67916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35739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2017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968368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02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8504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0805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07694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2657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1624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64164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2332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95884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7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E49649-E217-49B5-8E28-3716E864A5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7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07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52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00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0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4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1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77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0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0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A549F-ABE4-47E5-8B9D-08171EFB8171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8556B-17AB-47B9-B14E-230411674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4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gastel@cvm.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Vera.M.Eulenberg@gmx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ulford.utoledo.edu/instr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orcid.org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abacus.bates.edu/~ganderso/biology/resources/writing/HTWtablefigs.html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uthoraid.info/" TargetMode="Externa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218" y="64655"/>
            <a:ext cx="8423563" cy="2789381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Teil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I</a:t>
            </a:r>
            <a:r>
              <a:rPr lang="en-US" sz="4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4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Wissenschaftliches Schreiben</a:t>
            </a:r>
            <a:br>
              <a:rPr lang="en-US" sz="44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Schreiben</a:t>
            </a:r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und </a:t>
            </a:r>
            <a:r>
              <a:rPr lang="en-US" sz="36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Veröffentlichen</a:t>
            </a:r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von </a:t>
            </a:r>
            <a:r>
              <a:rPr lang="en-US" sz="36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wissenschaftlichen</a:t>
            </a:r>
            <a:r>
              <a:rPr lang="en-US" sz="36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Artikeln</a:t>
            </a:r>
            <a:endParaRPr lang="en-US" sz="36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110836" y="3398982"/>
            <a:ext cx="8885382" cy="3362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3500" dirty="0" smtClean="0"/>
              <a:t>“An Intensive Workshop for Postdoctoral Fellows”-Handout-Material</a:t>
            </a:r>
          </a:p>
          <a:p>
            <a:r>
              <a:rPr lang="en-US" altLang="en-US" sz="3500" dirty="0" smtClean="0"/>
              <a:t>von</a:t>
            </a:r>
          </a:p>
          <a:p>
            <a:r>
              <a:rPr lang="en-US" altLang="en-US" sz="3500" dirty="0" smtClean="0"/>
              <a:t>Barbara Gastel, MD, MPH, Professor</a:t>
            </a:r>
          </a:p>
          <a:p>
            <a:r>
              <a:rPr lang="en-US" altLang="en-US" sz="3500" dirty="0" smtClean="0"/>
              <a:t>Veterinary Integrative Biosciences/Humanities in Medicine</a:t>
            </a:r>
          </a:p>
          <a:p>
            <a:r>
              <a:rPr lang="en-US" altLang="en-US" sz="3500" dirty="0" smtClean="0">
                <a:hlinkClick r:id="rId3"/>
              </a:rPr>
              <a:t>bgastel@cvm.tamu.edu</a:t>
            </a:r>
            <a:endParaRPr lang="en-US" altLang="en-US" sz="3500" dirty="0" smtClean="0"/>
          </a:p>
          <a:p>
            <a:endParaRPr lang="en-US" altLang="en-US" sz="3500" dirty="0" smtClean="0"/>
          </a:p>
          <a:p>
            <a:r>
              <a:rPr lang="en-US" altLang="en-US" sz="3500" dirty="0" err="1" smtClean="0"/>
              <a:t>übersetzt</a:t>
            </a:r>
            <a:endParaRPr lang="en-US" altLang="en-US" sz="3500" dirty="0" smtClean="0"/>
          </a:p>
          <a:p>
            <a:r>
              <a:rPr lang="en-US" altLang="en-US" sz="3500" dirty="0" smtClean="0"/>
              <a:t>von</a:t>
            </a:r>
          </a:p>
          <a:p>
            <a:r>
              <a:rPr lang="en-US" altLang="en-US" sz="3500" dirty="0" smtClean="0"/>
              <a:t>Vera M. </a:t>
            </a:r>
            <a:r>
              <a:rPr lang="en-US" altLang="en-US" sz="3500" dirty="0" err="1" smtClean="0"/>
              <a:t>Eulenberg</a:t>
            </a:r>
            <a:endParaRPr lang="en-US" altLang="en-US" sz="3500" dirty="0" smtClean="0"/>
          </a:p>
          <a:p>
            <a:r>
              <a:rPr lang="en-US" altLang="en-US" sz="3500" dirty="0" smtClean="0">
                <a:hlinkClick r:id="rId4"/>
              </a:rPr>
              <a:t>Vera.M.Eulenberg@gmx.com</a:t>
            </a:r>
            <a:endParaRPr lang="en-US" altLang="en-US" sz="3500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 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69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Weitere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Hilfsmittel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Article-Level Metrics: A SPARC Primer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SPARC = Scholarly Publishing and Academic 	Resources Coalition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beschreibt</a:t>
            </a:r>
            <a:r>
              <a:rPr lang="en-US" dirty="0" smtClean="0"/>
              <a:t> </a:t>
            </a:r>
            <a:r>
              <a:rPr lang="en-US" dirty="0" err="1" smtClean="0"/>
              <a:t>Indikatoren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den Impact </a:t>
            </a:r>
            <a:r>
              <a:rPr lang="en-US" dirty="0" err="1" smtClean="0"/>
              <a:t>eines</a:t>
            </a:r>
            <a:r>
              <a:rPr lang="en-US" dirty="0" smtClean="0"/>
              <a:t> 	</a:t>
            </a:r>
            <a:r>
              <a:rPr lang="en-US" dirty="0" err="1" smtClean="0"/>
              <a:t>individuellen</a:t>
            </a:r>
            <a:r>
              <a:rPr lang="en-US" dirty="0" smtClean="0"/>
              <a:t> </a:t>
            </a:r>
            <a:r>
              <a:rPr lang="en-US" dirty="0" err="1" smtClean="0"/>
              <a:t>Artikels</a:t>
            </a:r>
            <a:r>
              <a:rPr lang="en-US" dirty="0" smtClean="0"/>
              <a:t> (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Aufrufe</a:t>
            </a:r>
            <a:r>
              <a:rPr lang="en-US" dirty="0" smtClean="0"/>
              <a:t>, Downloads, 	Citations, </a:t>
            </a:r>
            <a:r>
              <a:rPr lang="en-US" dirty="0" err="1" smtClean="0"/>
              <a:t>Erwähnungen</a:t>
            </a:r>
            <a:r>
              <a:rPr lang="en-US" dirty="0" smtClean="0"/>
              <a:t> in Social Media, 	</a:t>
            </a:r>
            <a:r>
              <a:rPr lang="en-US" dirty="0" err="1" smtClean="0"/>
              <a:t>Medieninteresse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San Francisco Declaration on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Research Assessment (“DORA”)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017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Diskussion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ausgewählt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Warum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37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7171" y="2354860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Die Richtlinien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für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Autoren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89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Richtlinien </a:t>
            </a:r>
            <a:r>
              <a:rPr lang="en-US" dirty="0" err="1" smtClean="0">
                <a:latin typeface="+mn-lt"/>
              </a:rPr>
              <a:t>für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Autoren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finden</a:t>
            </a:r>
            <a:r>
              <a:rPr lang="en-US" dirty="0" smtClean="0"/>
              <a:t> auf der Website der </a:t>
            </a:r>
            <a:r>
              <a:rPr lang="en-US" dirty="0" err="1" smtClean="0"/>
              <a:t>Fachzeitschrift</a:t>
            </a:r>
            <a:endParaRPr lang="en-US" dirty="0" smtClean="0"/>
          </a:p>
          <a:p>
            <a:r>
              <a:rPr lang="en-US" dirty="0">
                <a:hlinkClick r:id="rId3"/>
              </a:rPr>
              <a:t>http://mulford.utoledo.edu/instr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r>
              <a:rPr lang="en-US" dirty="0" err="1" smtClean="0"/>
              <a:t>bietet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Zusammenstellung</a:t>
            </a:r>
            <a:r>
              <a:rPr lang="en-US" dirty="0" smtClean="0"/>
              <a:t> </a:t>
            </a:r>
            <a:r>
              <a:rPr lang="en-US" dirty="0" err="1" smtClean="0"/>
              <a:t>wichtiger</a:t>
            </a:r>
            <a:r>
              <a:rPr lang="en-US" dirty="0" smtClean="0"/>
              <a:t> </a:t>
            </a:r>
            <a:r>
              <a:rPr lang="en-US" dirty="0" err="1" smtClean="0"/>
              <a:t>Zeitschriften</a:t>
            </a:r>
            <a:r>
              <a:rPr lang="en-US" dirty="0" smtClean="0"/>
              <a:t> der “Health Sciences” </a:t>
            </a:r>
            <a:r>
              <a:rPr lang="en-US" dirty="0" err="1" smtClean="0"/>
              <a:t>mit</a:t>
            </a:r>
            <a:r>
              <a:rPr lang="en-US" dirty="0" smtClean="0"/>
              <a:t> den Richtlinien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endParaRPr lang="en-US" dirty="0"/>
          </a:p>
          <a:p>
            <a:r>
              <a:rPr lang="en-US" dirty="0" err="1" smtClean="0"/>
              <a:t>Allgemeiner</a:t>
            </a:r>
            <a:r>
              <a:rPr lang="en-US" dirty="0" smtClean="0"/>
              <a:t> Rat: </a:t>
            </a:r>
            <a:r>
              <a:rPr lang="en-US" dirty="0" err="1" smtClean="0"/>
              <a:t>Wählen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Fachzeitschrift</a:t>
            </a:r>
            <a:r>
              <a:rPr lang="en-US" dirty="0" smtClean="0"/>
              <a:t> und </a:t>
            </a:r>
            <a:r>
              <a:rPr lang="en-US" dirty="0" err="1" smtClean="0"/>
              <a:t>besorgen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die Richtlinien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r>
              <a:rPr lang="en-US" dirty="0" smtClean="0"/>
              <a:t> </a:t>
            </a:r>
            <a:r>
              <a:rPr lang="en-US" dirty="0" err="1" smtClean="0"/>
              <a:t>frühzeitig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47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Die Richtlinien </a:t>
            </a:r>
            <a:r>
              <a:rPr lang="en-US" dirty="0" err="1" smtClean="0">
                <a:latin typeface="+mn-lt"/>
              </a:rPr>
              <a:t>für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Autoren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Richtlinien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r>
              <a:rPr lang="en-US" dirty="0" smtClean="0"/>
              <a:t> bevor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anfangen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endParaRPr lang="en-US" dirty="0" smtClean="0"/>
          </a:p>
          <a:p>
            <a:r>
              <a:rPr lang="en-US" dirty="0" err="1" smtClean="0"/>
              <a:t>Ziehen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Richtlinien </a:t>
            </a:r>
            <a:r>
              <a:rPr lang="en-US" dirty="0" err="1" smtClean="0"/>
              <a:t>zurate</a:t>
            </a:r>
            <a:r>
              <a:rPr lang="en-US" dirty="0" smtClean="0"/>
              <a:t> </a:t>
            </a:r>
            <a:r>
              <a:rPr lang="en-US" dirty="0" err="1" smtClean="0"/>
              <a:t>während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endParaRPr lang="en-US" dirty="0" smtClean="0"/>
          </a:p>
          <a:p>
            <a:r>
              <a:rPr lang="en-US" dirty="0" err="1" smtClean="0"/>
              <a:t>Lesen</a:t>
            </a:r>
            <a:r>
              <a:rPr lang="en-US" dirty="0" smtClean="0"/>
              <a:t> die </a:t>
            </a:r>
            <a:r>
              <a:rPr lang="en-US" dirty="0" err="1" smtClean="0"/>
              <a:t>Richtlinen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einmal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Einsenden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92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Einige </a:t>
            </a:r>
            <a:r>
              <a:rPr lang="en-US" dirty="0" err="1" smtClean="0">
                <a:latin typeface="+mn-lt"/>
              </a:rPr>
              <a:t>Fragen</a:t>
            </a:r>
            <a:r>
              <a:rPr lang="en-US" dirty="0" smtClean="0">
                <a:latin typeface="+mn-lt"/>
              </a:rPr>
              <a:t>, die </a:t>
            </a:r>
            <a:r>
              <a:rPr lang="en-US" dirty="0" err="1" smtClean="0">
                <a:latin typeface="+mn-lt"/>
              </a:rPr>
              <a:t>die</a:t>
            </a:r>
            <a:r>
              <a:rPr lang="en-US" dirty="0" smtClean="0">
                <a:latin typeface="+mn-lt"/>
              </a:rPr>
              <a:t> Richtlinien </a:t>
            </a:r>
            <a:r>
              <a:rPr lang="en-US" dirty="0" err="1" smtClean="0">
                <a:latin typeface="+mn-lt"/>
              </a:rPr>
              <a:t>beantworten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können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ategorien</a:t>
            </a:r>
            <a:r>
              <a:rPr lang="en-US" dirty="0" smtClean="0"/>
              <a:t> von </a:t>
            </a:r>
            <a:r>
              <a:rPr lang="en-US" dirty="0" err="1" smtClean="0"/>
              <a:t>Artikeln</a:t>
            </a:r>
            <a:r>
              <a:rPr lang="en-US" dirty="0" smtClean="0"/>
              <a:t> </a:t>
            </a:r>
            <a:r>
              <a:rPr lang="en-US" dirty="0" err="1" smtClean="0"/>
              <a:t>nimmt</a:t>
            </a:r>
            <a:r>
              <a:rPr lang="en-US" dirty="0" smtClean="0"/>
              <a:t> die </a:t>
            </a:r>
            <a:r>
              <a:rPr lang="en-US" dirty="0" err="1" smtClean="0"/>
              <a:t>Zeitschrift</a:t>
            </a:r>
            <a:r>
              <a:rPr lang="en-US" dirty="0" smtClean="0"/>
              <a:t> an?</a:t>
            </a:r>
          </a:p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darf</a:t>
            </a:r>
            <a:r>
              <a:rPr lang="en-US" dirty="0" smtClean="0"/>
              <a:t> der </a:t>
            </a:r>
            <a:r>
              <a:rPr lang="en-US" dirty="0" err="1" smtClean="0"/>
              <a:t>Artikel</a:t>
            </a:r>
            <a:r>
              <a:rPr lang="en-US" dirty="0" smtClean="0"/>
              <a:t> maximal sein?</a:t>
            </a:r>
          </a:p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darf</a:t>
            </a:r>
            <a:r>
              <a:rPr lang="en-US" dirty="0" smtClean="0"/>
              <a:t> die </a:t>
            </a:r>
            <a:r>
              <a:rPr lang="en-US" dirty="0" err="1" smtClean="0"/>
              <a:t>Zusammenfassung</a:t>
            </a:r>
            <a:r>
              <a:rPr lang="en-US" dirty="0" smtClean="0"/>
              <a:t> maximal sein?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welche</a:t>
            </a:r>
            <a:r>
              <a:rPr lang="en-US" dirty="0" smtClean="0"/>
              <a:t> </a:t>
            </a:r>
            <a:r>
              <a:rPr lang="en-US" dirty="0" err="1" smtClean="0"/>
              <a:t>Abschnitte</a:t>
            </a:r>
            <a:r>
              <a:rPr lang="en-US" dirty="0" smtClean="0"/>
              <a:t> </a:t>
            </a:r>
            <a:r>
              <a:rPr lang="en-US" dirty="0" err="1" smtClean="0"/>
              <a:t>sollte</a:t>
            </a:r>
            <a:r>
              <a:rPr lang="en-US" dirty="0" smtClean="0"/>
              <a:t> der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unterteilt</a:t>
            </a:r>
            <a:r>
              <a:rPr lang="en-US" dirty="0" smtClean="0"/>
              <a:t> sein? Was </a:t>
            </a:r>
            <a:r>
              <a:rPr lang="en-US" dirty="0" err="1" smtClean="0"/>
              <a:t>sagen</a:t>
            </a:r>
            <a:r>
              <a:rPr lang="en-US" dirty="0" smtClean="0"/>
              <a:t> die Richtlinien </a:t>
            </a:r>
            <a:r>
              <a:rPr lang="en-US" dirty="0" err="1" smtClean="0"/>
              <a:t>über</a:t>
            </a:r>
            <a:r>
              <a:rPr lang="en-US" dirty="0" smtClean="0"/>
              <a:t> die </a:t>
            </a:r>
            <a:r>
              <a:rPr lang="en-US" dirty="0" err="1" smtClean="0"/>
              <a:t>einzelnen</a:t>
            </a:r>
            <a:r>
              <a:rPr lang="en-US" dirty="0" smtClean="0"/>
              <a:t> </a:t>
            </a:r>
            <a:r>
              <a:rPr lang="en-US" dirty="0" err="1" smtClean="0"/>
              <a:t>Abschnitte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Gibt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Vorlage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den </a:t>
            </a:r>
            <a:r>
              <a:rPr lang="en-US" dirty="0" err="1" smtClean="0"/>
              <a:t>Artikel</a:t>
            </a:r>
            <a:r>
              <a:rPr lang="en-US" dirty="0" smtClean="0"/>
              <a:t>? Falls ja, wo </a:t>
            </a:r>
            <a:r>
              <a:rPr lang="en-US" dirty="0" err="1" smtClean="0"/>
              <a:t>findet</a:t>
            </a:r>
            <a:r>
              <a:rPr lang="en-US" dirty="0" smtClean="0"/>
              <a:t> man </a:t>
            </a:r>
            <a:r>
              <a:rPr lang="en-US" dirty="0" err="1" smtClean="0"/>
              <a:t>sie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8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Einige </a:t>
            </a:r>
            <a:r>
              <a:rPr lang="en-US" dirty="0" err="1">
                <a:latin typeface="+mn-lt"/>
              </a:rPr>
              <a:t>Fragen</a:t>
            </a:r>
            <a:r>
              <a:rPr lang="en-US" dirty="0">
                <a:latin typeface="+mn-lt"/>
              </a:rPr>
              <a:t>, die </a:t>
            </a:r>
            <a:r>
              <a:rPr lang="en-US" dirty="0" err="1">
                <a:latin typeface="+mn-lt"/>
              </a:rPr>
              <a:t>die</a:t>
            </a:r>
            <a:r>
              <a:rPr lang="en-US" dirty="0">
                <a:latin typeface="+mn-lt"/>
              </a:rPr>
              <a:t> Richtlinien </a:t>
            </a:r>
            <a:r>
              <a:rPr lang="en-US" dirty="0" err="1">
                <a:latin typeface="+mn-lt"/>
              </a:rPr>
              <a:t>beantworten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können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Welche</a:t>
            </a:r>
            <a:r>
              <a:rPr lang="en-US" dirty="0" smtClean="0"/>
              <a:t> Richtlinien </a:t>
            </a:r>
            <a:r>
              <a:rPr lang="en-US" dirty="0" err="1" smtClean="0"/>
              <a:t>sollten</a:t>
            </a:r>
            <a:r>
              <a:rPr lang="en-US" dirty="0" smtClean="0"/>
              <a:t> </a:t>
            </a:r>
            <a:r>
              <a:rPr lang="en-US" dirty="0" err="1" smtClean="0"/>
              <a:t>befolgt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in </a:t>
            </a:r>
            <a:r>
              <a:rPr lang="en-US" dirty="0" err="1" smtClean="0"/>
              <a:t>Bezug</a:t>
            </a:r>
            <a:r>
              <a:rPr lang="en-US" dirty="0" smtClean="0"/>
              <a:t> auf den </a:t>
            </a:r>
            <a:r>
              <a:rPr lang="en-US" dirty="0" err="1" smtClean="0"/>
              <a:t>Schreibstil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Abbildungen</a:t>
            </a:r>
            <a:r>
              <a:rPr lang="en-US" dirty="0" smtClean="0"/>
              <a:t> und Tabellen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erlaubt</a:t>
            </a:r>
            <a:r>
              <a:rPr lang="en-US" dirty="0" smtClean="0"/>
              <a:t>? Was </a:t>
            </a:r>
            <a:r>
              <a:rPr lang="en-US" dirty="0" err="1" smtClean="0"/>
              <a:t>sind</a:t>
            </a:r>
            <a:r>
              <a:rPr lang="en-US" dirty="0" smtClean="0"/>
              <a:t> die </a:t>
            </a:r>
            <a:r>
              <a:rPr lang="en-US" dirty="0" err="1" smtClean="0"/>
              <a:t>Vorgaben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Tab. </a:t>
            </a:r>
            <a:r>
              <a:rPr lang="en-US" dirty="0"/>
              <a:t>u</a:t>
            </a:r>
            <a:r>
              <a:rPr lang="en-US" dirty="0" smtClean="0"/>
              <a:t>nd Abb.?</a:t>
            </a:r>
          </a:p>
          <a:p>
            <a:r>
              <a:rPr lang="en-US" dirty="0" smtClean="0"/>
              <a:t>Welches Format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Referenzen</a:t>
            </a:r>
            <a:r>
              <a:rPr lang="en-US" dirty="0" smtClean="0"/>
              <a:t> </a:t>
            </a:r>
            <a:r>
              <a:rPr lang="en-US" dirty="0" err="1" smtClean="0"/>
              <a:t>vorgeschrieben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Stellt</a:t>
            </a:r>
            <a:r>
              <a:rPr lang="en-US" dirty="0" smtClean="0"/>
              <a:t> die </a:t>
            </a:r>
            <a:r>
              <a:rPr lang="en-US" dirty="0" err="1" smtClean="0"/>
              <a:t>Zeitschrift</a:t>
            </a:r>
            <a:r>
              <a:rPr lang="en-US" dirty="0" smtClean="0"/>
              <a:t> </a:t>
            </a:r>
            <a:r>
              <a:rPr lang="en-US" dirty="0" err="1" smtClean="0"/>
              <a:t>ergänzendes</a:t>
            </a:r>
            <a:r>
              <a:rPr lang="en-US" dirty="0" smtClean="0"/>
              <a:t> Material online? Falls ja, in </a:t>
            </a:r>
            <a:r>
              <a:rPr lang="en-US" dirty="0" err="1" smtClean="0"/>
              <a:t>welcher</a:t>
            </a:r>
            <a:r>
              <a:rPr lang="en-US" dirty="0" smtClean="0"/>
              <a:t> Form muss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Verfügung</a:t>
            </a:r>
            <a:r>
              <a:rPr lang="en-US" dirty="0" smtClean="0"/>
              <a:t> </a:t>
            </a:r>
            <a:r>
              <a:rPr lang="en-US" dirty="0" err="1" smtClean="0"/>
              <a:t>gestellt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66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Einige </a:t>
            </a:r>
            <a:r>
              <a:rPr lang="en-US" dirty="0" err="1">
                <a:latin typeface="+mn-lt"/>
              </a:rPr>
              <a:t>Fragen</a:t>
            </a:r>
            <a:r>
              <a:rPr lang="en-US" dirty="0">
                <a:latin typeface="+mn-lt"/>
              </a:rPr>
              <a:t>, die </a:t>
            </a:r>
            <a:r>
              <a:rPr lang="en-US" dirty="0" err="1">
                <a:latin typeface="+mn-lt"/>
              </a:rPr>
              <a:t>die</a:t>
            </a:r>
            <a:r>
              <a:rPr lang="en-US" dirty="0">
                <a:latin typeface="+mn-lt"/>
              </a:rPr>
              <a:t> Richtlinien </a:t>
            </a:r>
            <a:r>
              <a:rPr lang="en-US" dirty="0" err="1">
                <a:latin typeface="+mn-lt"/>
              </a:rPr>
              <a:t>beantworten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können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err="1" smtClean="0"/>
              <a:t>welchem</a:t>
            </a:r>
            <a:r>
              <a:rPr lang="en-US" dirty="0" smtClean="0"/>
              <a:t> </a:t>
            </a:r>
            <a:r>
              <a:rPr lang="en-US" dirty="0" err="1" smtClean="0"/>
              <a:t>elektronischen</a:t>
            </a:r>
            <a:r>
              <a:rPr lang="en-US" dirty="0" smtClean="0"/>
              <a:t> Format </a:t>
            </a:r>
            <a:r>
              <a:rPr lang="en-US" dirty="0" err="1" smtClean="0"/>
              <a:t>soll</a:t>
            </a:r>
            <a:r>
              <a:rPr lang="en-US" dirty="0" smtClean="0"/>
              <a:t> der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erstellt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soll</a:t>
            </a:r>
            <a:r>
              <a:rPr lang="en-US" dirty="0" smtClean="0"/>
              <a:t> der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eingesandt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39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Au</a:t>
            </a:r>
            <a:r>
              <a:rPr lang="el-GR" dirty="0" smtClean="0">
                <a:latin typeface="+mn-lt"/>
              </a:rPr>
              <a:t>β</a:t>
            </a:r>
            <a:r>
              <a:rPr lang="en-US" dirty="0" err="1" smtClean="0">
                <a:latin typeface="+mn-lt"/>
              </a:rPr>
              <a:t>erdem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nützlich</a:t>
            </a:r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Anschauen</a:t>
            </a:r>
            <a:r>
              <a:rPr lang="en-US" dirty="0" smtClean="0"/>
              <a:t> der </a:t>
            </a:r>
            <a:r>
              <a:rPr lang="en-US" dirty="0" err="1" smtClean="0"/>
              <a:t>letzten</a:t>
            </a:r>
            <a:r>
              <a:rPr lang="en-US" dirty="0" smtClean="0"/>
              <a:t> </a:t>
            </a:r>
            <a:r>
              <a:rPr lang="en-US" dirty="0" err="1" smtClean="0"/>
              <a:t>Ausgabe</a:t>
            </a:r>
            <a:r>
              <a:rPr lang="en-US" dirty="0" smtClean="0"/>
              <a:t> der </a:t>
            </a:r>
            <a:r>
              <a:rPr lang="en-US" dirty="0" err="1" smtClean="0"/>
              <a:t>Fachzeitschrift</a:t>
            </a:r>
            <a:r>
              <a:rPr lang="en-US" dirty="0" smtClean="0"/>
              <a:t> (und der </a:t>
            </a:r>
            <a:r>
              <a:rPr lang="en-US" dirty="0" err="1" smtClean="0"/>
              <a:t>darin</a:t>
            </a:r>
            <a:r>
              <a:rPr lang="en-US" dirty="0" smtClean="0"/>
              <a:t> </a:t>
            </a:r>
            <a:r>
              <a:rPr lang="en-US" dirty="0" err="1" smtClean="0"/>
              <a:t>publizierten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Dies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helfen</a:t>
            </a:r>
            <a:r>
              <a:rPr lang="en-US" dirty="0" smtClean="0"/>
              <a:t>, den </a:t>
            </a:r>
            <a:r>
              <a:rPr lang="en-US" dirty="0" err="1" smtClean="0"/>
              <a:t>aktuellen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der </a:t>
            </a:r>
            <a:r>
              <a:rPr lang="en-US" dirty="0" err="1" smtClean="0"/>
              <a:t>Zeitschrift</a:t>
            </a:r>
            <a:r>
              <a:rPr lang="en-US" dirty="0" smtClean="0"/>
              <a:t> </a:t>
            </a:r>
            <a:r>
              <a:rPr lang="en-US" dirty="0" err="1" smtClean="0"/>
              <a:t>anzupassen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5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Autoren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lang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sind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ausgewählte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Themen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werden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angesprochen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abgedeckt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sonstigen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können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machen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Fällt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etwas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auf?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Fragen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Richtlinien?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  <a:cs typeface="Calibri" panose="020F0502020204030204" pitchFamily="34" charset="0"/>
              </a:rPr>
              <a:t>Ziele</a:t>
            </a:r>
            <a:endParaRPr lang="en-US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Vermittlung von </a:t>
            </a:r>
            <a:r>
              <a:rPr lang="en-US" dirty="0" err="1" smtClean="0"/>
              <a:t>Wissen</a:t>
            </a:r>
            <a:r>
              <a:rPr lang="en-US" dirty="0" smtClean="0"/>
              <a:t>, um </a:t>
            </a:r>
            <a:r>
              <a:rPr lang="en-US" dirty="0" err="1" smtClean="0"/>
              <a:t>wissenschaftliche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effektiv</a:t>
            </a:r>
            <a:r>
              <a:rPr lang="en-US" dirty="0" smtClean="0"/>
              <a:t> und </a:t>
            </a:r>
            <a:r>
              <a:rPr lang="en-US" dirty="0" err="1" smtClean="0"/>
              <a:t>effizient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endParaRPr lang="en-US" dirty="0" smtClean="0"/>
          </a:p>
          <a:p>
            <a:r>
              <a:rPr lang="en-US" dirty="0" err="1" smtClean="0"/>
              <a:t>Bereitstellung</a:t>
            </a:r>
            <a:r>
              <a:rPr lang="en-US" dirty="0" smtClean="0"/>
              <a:t> von </a:t>
            </a:r>
            <a:r>
              <a:rPr lang="en-US" dirty="0" err="1" smtClean="0"/>
              <a:t>Informationen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Publikationsprozess</a:t>
            </a:r>
            <a:endParaRPr lang="en-US" dirty="0" smtClean="0"/>
          </a:p>
          <a:p>
            <a:r>
              <a:rPr lang="en-US" dirty="0" err="1" smtClean="0"/>
              <a:t>Hilfestellung</a:t>
            </a:r>
            <a:r>
              <a:rPr lang="en-US" dirty="0" smtClean="0"/>
              <a:t> </a:t>
            </a:r>
            <a:r>
              <a:rPr lang="en-US" dirty="0" err="1" smtClean="0"/>
              <a:t>beim</a:t>
            </a:r>
            <a:r>
              <a:rPr lang="en-US" dirty="0" smtClean="0"/>
              <a:t> Schreiben </a:t>
            </a:r>
            <a:r>
              <a:rPr lang="en-US" dirty="0" err="1" smtClean="0"/>
              <a:t>Ihres</a:t>
            </a:r>
            <a:r>
              <a:rPr lang="en-US" dirty="0" smtClean="0"/>
              <a:t> </a:t>
            </a:r>
            <a:r>
              <a:rPr lang="en-US" dirty="0" err="1" smtClean="0"/>
              <a:t>aktuellen</a:t>
            </a:r>
            <a:r>
              <a:rPr lang="en-US" dirty="0" smtClean="0"/>
              <a:t> </a:t>
            </a:r>
            <a:r>
              <a:rPr lang="en-US" dirty="0" err="1" smtClean="0"/>
              <a:t>Artikels</a:t>
            </a:r>
            <a:endParaRPr lang="en-US" dirty="0" smtClean="0"/>
          </a:p>
          <a:p>
            <a:r>
              <a:rPr lang="en-US" dirty="0" err="1" smtClean="0"/>
              <a:t>Erlangung</a:t>
            </a:r>
            <a:r>
              <a:rPr lang="en-US" dirty="0" smtClean="0"/>
              <a:t> von </a:t>
            </a:r>
            <a:r>
              <a:rPr lang="en-US" dirty="0" err="1"/>
              <a:t>K</a:t>
            </a:r>
            <a:r>
              <a:rPr lang="en-US" dirty="0" err="1" smtClean="0"/>
              <a:t>enntnissen</a:t>
            </a:r>
            <a:r>
              <a:rPr lang="en-US" dirty="0" smtClean="0"/>
              <a:t> und </a:t>
            </a:r>
            <a:r>
              <a:rPr lang="en-US" dirty="0" err="1" smtClean="0"/>
              <a:t>Zuversicht</a:t>
            </a:r>
            <a:r>
              <a:rPr lang="en-US" dirty="0" smtClean="0"/>
              <a:t> in </a:t>
            </a:r>
            <a:r>
              <a:rPr lang="en-US" dirty="0" err="1" smtClean="0"/>
              <a:t>Bezug</a:t>
            </a:r>
            <a:r>
              <a:rPr lang="en-US" dirty="0" smtClean="0"/>
              <a:t> auf den </a:t>
            </a:r>
            <a:r>
              <a:rPr lang="en-US" dirty="0" err="1" smtClean="0"/>
              <a:t>Schreib</a:t>
            </a:r>
            <a:r>
              <a:rPr lang="en-US" dirty="0" smtClean="0"/>
              <a:t>- und </a:t>
            </a:r>
            <a:r>
              <a:rPr lang="en-US" dirty="0" err="1" smtClean="0"/>
              <a:t>Publikationsprozess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66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4771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Der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Aufbau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eines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wissenschaftlichen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Artikels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6269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Aufbau </a:t>
            </a:r>
            <a:r>
              <a:rPr lang="en-US" dirty="0" err="1" smtClean="0">
                <a:latin typeface="+mn-lt"/>
              </a:rPr>
              <a:t>eines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wissenschaftlichen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Artikels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übliches</a:t>
            </a:r>
            <a:r>
              <a:rPr lang="en-US" dirty="0" smtClean="0"/>
              <a:t> Format </a:t>
            </a:r>
            <a:r>
              <a:rPr lang="en-US" dirty="0" err="1" smtClean="0"/>
              <a:t>ist</a:t>
            </a:r>
            <a:r>
              <a:rPr lang="en-US" dirty="0" smtClean="0"/>
              <a:t>: IMRAD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b="1" dirty="0" smtClean="0"/>
              <a:t>I</a:t>
            </a:r>
            <a:r>
              <a:rPr lang="en-US" dirty="0" smtClean="0"/>
              <a:t>ntroduction (</a:t>
            </a:r>
            <a:r>
              <a:rPr lang="en-US" dirty="0" err="1" smtClean="0"/>
              <a:t>Einleitung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b="1" dirty="0" smtClean="0"/>
              <a:t>M</a:t>
            </a:r>
            <a:r>
              <a:rPr lang="en-US" dirty="0" smtClean="0"/>
              <a:t>aterials/Methods (</a:t>
            </a:r>
            <a:r>
              <a:rPr lang="en-US" dirty="0" err="1" smtClean="0"/>
              <a:t>Methoden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b="1" dirty="0" smtClean="0"/>
              <a:t>R</a:t>
            </a:r>
            <a:r>
              <a:rPr lang="en-US" dirty="0" smtClean="0"/>
              <a:t>esults (</a:t>
            </a:r>
            <a:r>
              <a:rPr lang="en-US" dirty="0" err="1" smtClean="0"/>
              <a:t>Ergebnisse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(-And)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b="1" dirty="0" smtClean="0"/>
              <a:t>D</a:t>
            </a:r>
            <a:r>
              <a:rPr lang="en-US" dirty="0" smtClean="0"/>
              <a:t>iscussion (</a:t>
            </a:r>
            <a:r>
              <a:rPr lang="en-US" dirty="0" err="1" smtClean="0"/>
              <a:t>Diskussion</a:t>
            </a:r>
            <a:r>
              <a:rPr lang="en-US" dirty="0" smtClean="0"/>
              <a:t>/</a:t>
            </a:r>
            <a:r>
              <a:rPr lang="en-US" dirty="0" err="1" smtClean="0"/>
              <a:t>Bedeutung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569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Aufbau </a:t>
            </a:r>
            <a:r>
              <a:rPr lang="en-US" dirty="0" err="1" smtClean="0">
                <a:latin typeface="+mn-lt"/>
              </a:rPr>
              <a:t>eines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wissenschaftlichen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Artikels</a:t>
            </a:r>
            <a:r>
              <a:rPr lang="en-US" dirty="0" smtClean="0">
                <a:latin typeface="+mn-lt"/>
              </a:rPr>
              <a:t> - </a:t>
            </a:r>
            <a:r>
              <a:rPr lang="en-US" dirty="0" err="1" smtClean="0">
                <a:latin typeface="+mn-lt"/>
              </a:rPr>
              <a:t>vervollständigt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Titel</a:t>
            </a:r>
            <a:r>
              <a:rPr lang="en-US" dirty="0" smtClean="0"/>
              <a:t> (</a:t>
            </a:r>
            <a:r>
              <a:rPr lang="en-US" dirty="0" err="1" smtClean="0"/>
              <a:t>Titel</a:t>
            </a:r>
            <a:r>
              <a:rPr lang="en-US" dirty="0" smtClean="0"/>
              <a:t>)</a:t>
            </a:r>
          </a:p>
          <a:p>
            <a:r>
              <a:rPr lang="en-US" dirty="0" smtClean="0"/>
              <a:t>Authors (</a:t>
            </a:r>
            <a:r>
              <a:rPr lang="en-US" dirty="0" err="1" smtClean="0"/>
              <a:t>Autoren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Abstract (</a:t>
            </a:r>
            <a:r>
              <a:rPr lang="en-US" dirty="0" err="1" smtClean="0"/>
              <a:t>Zusammenfassung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Introduction (</a:t>
            </a:r>
            <a:r>
              <a:rPr lang="en-US" dirty="0" err="1" smtClean="0"/>
              <a:t>Einleitung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Materials/Methods (</a:t>
            </a:r>
            <a:r>
              <a:rPr lang="en-US" dirty="0" err="1" smtClean="0"/>
              <a:t>Methoden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Results (</a:t>
            </a:r>
            <a:r>
              <a:rPr lang="en-US" dirty="0" err="1" smtClean="0"/>
              <a:t>Ergebnisse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Discussion (</a:t>
            </a:r>
            <a:r>
              <a:rPr lang="en-US" dirty="0" err="1" smtClean="0"/>
              <a:t>Diskussion</a:t>
            </a:r>
            <a:r>
              <a:rPr lang="en-US" dirty="0" smtClean="0"/>
              <a:t>/</a:t>
            </a:r>
            <a:r>
              <a:rPr lang="en-US" dirty="0" err="1"/>
              <a:t>B</a:t>
            </a:r>
            <a:r>
              <a:rPr lang="en-US" dirty="0" err="1" smtClean="0"/>
              <a:t>edeutung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Acknowledgements (</a:t>
            </a:r>
            <a:r>
              <a:rPr lang="en-US" dirty="0" err="1" smtClean="0"/>
              <a:t>Danksagung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References (</a:t>
            </a:r>
            <a:r>
              <a:rPr lang="en-US" dirty="0" err="1" smtClean="0"/>
              <a:t>Referenzen</a:t>
            </a:r>
            <a:r>
              <a:rPr lang="en-US" dirty="0" smtClean="0"/>
              <a:t>/</a:t>
            </a:r>
            <a:r>
              <a:rPr lang="en-US" dirty="0" err="1" smtClean="0"/>
              <a:t>Literaturangaben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73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Aufbau </a:t>
            </a:r>
            <a:r>
              <a:rPr lang="en-US" dirty="0" err="1">
                <a:latin typeface="+mn-lt"/>
              </a:rPr>
              <a:t>eines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wissenschaftlichen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Artikels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Aufbau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variieren</a:t>
            </a:r>
            <a:r>
              <a:rPr lang="en-US" dirty="0" smtClean="0"/>
              <a:t> je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wissenschaftlicher</a:t>
            </a:r>
            <a:r>
              <a:rPr lang="en-US" dirty="0" smtClean="0"/>
              <a:t> </a:t>
            </a:r>
            <a:r>
              <a:rPr lang="en-US" dirty="0" err="1" smtClean="0"/>
              <a:t>Disziplin</a:t>
            </a:r>
            <a:endParaRPr lang="en-US" dirty="0" smtClean="0"/>
          </a:p>
          <a:p>
            <a:r>
              <a:rPr lang="en-US" dirty="0" smtClean="0"/>
              <a:t>Non-IMRAD Aufbau </a:t>
            </a:r>
            <a:r>
              <a:rPr lang="en-US" dirty="0" err="1" smtClean="0"/>
              <a:t>einiger</a:t>
            </a:r>
            <a:r>
              <a:rPr lang="en-US" dirty="0" smtClean="0"/>
              <a:t> </a:t>
            </a:r>
            <a:r>
              <a:rPr lang="en-US" dirty="0" err="1" smtClean="0"/>
              <a:t>Fachzeitschriften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IRDaM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-IMRDRDRD…</a:t>
            </a:r>
          </a:p>
          <a:p>
            <a:pPr marL="457200" lvl="1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Aufsatz</a:t>
            </a:r>
            <a:r>
              <a:rPr lang="en-US" dirty="0" smtClean="0"/>
              <a:t>-Format (</a:t>
            </a:r>
            <a:r>
              <a:rPr lang="en-US" dirty="0" err="1" smtClean="0"/>
              <a:t>mit</a:t>
            </a:r>
            <a:r>
              <a:rPr lang="en-US" dirty="0" smtClean="0"/>
              <a:t> von </a:t>
            </a:r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gewählten</a:t>
            </a:r>
            <a:r>
              <a:rPr lang="en-US" dirty="0" smtClean="0"/>
              <a:t> </a:t>
            </a:r>
            <a:r>
              <a:rPr lang="en-US" dirty="0" err="1" smtClean="0"/>
              <a:t>Überschriften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andere</a:t>
            </a:r>
            <a:endParaRPr lang="en-US" dirty="0"/>
          </a:p>
          <a:p>
            <a:pPr marL="457200" lvl="1" indent="0"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Frage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: 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der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übliche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Aufbau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Forschungsartikels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Disziplin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128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  <a:cs typeface="Calibri" panose="020F0502020204030204" pitchFamily="34" charset="0"/>
              </a:rPr>
              <a:t>Aufbau </a:t>
            </a:r>
            <a:r>
              <a:rPr lang="en-US" dirty="0" err="1">
                <a:latin typeface="+mn-lt"/>
                <a:cs typeface="Calibri" panose="020F0502020204030204" pitchFamily="34" charset="0"/>
              </a:rPr>
              <a:t>eines</a:t>
            </a:r>
            <a:r>
              <a:rPr lang="en-US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+mn-lt"/>
                <a:cs typeface="Calibri" panose="020F0502020204030204" pitchFamily="34" charset="0"/>
              </a:rPr>
              <a:t>wissenschaftlichen</a:t>
            </a:r>
            <a:r>
              <a:rPr lang="en-US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+mn-lt"/>
                <a:cs typeface="Calibri" panose="020F0502020204030204" pitchFamily="34" charset="0"/>
              </a:rPr>
              <a:t>Artikels</a:t>
            </a:r>
            <a:r>
              <a:rPr lang="en-US" dirty="0" smtClean="0">
                <a:latin typeface="+mn-lt"/>
                <a:cs typeface="Calibri" panose="020F0502020204030204" pitchFamily="34" charset="0"/>
              </a:rPr>
              <a:t> – </a:t>
            </a:r>
            <a:r>
              <a:rPr lang="en-US" dirty="0" err="1" smtClean="0">
                <a:latin typeface="+mn-lt"/>
                <a:cs typeface="Calibri" panose="020F0502020204030204" pitchFamily="34" charset="0"/>
              </a:rPr>
              <a:t>als</a:t>
            </a:r>
            <a:r>
              <a:rPr lang="en-US" dirty="0" smtClean="0">
                <a:latin typeface="+mn-lt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+mn-lt"/>
                <a:cs typeface="Calibri" panose="020F0502020204030204" pitchFamily="34" charset="0"/>
              </a:rPr>
              <a:t>Bild</a:t>
            </a:r>
            <a:endParaRPr lang="en-US" dirty="0">
              <a:latin typeface="+mn-lt"/>
              <a:cs typeface="Calibri" panose="020F0502020204030204" pitchFamily="34" charset="0"/>
            </a:endParaRPr>
          </a:p>
        </p:txBody>
      </p:sp>
      <p:pic>
        <p:nvPicPr>
          <p:cNvPr id="4" name="Picture 2" descr="G:\Clip Art\Hourglass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98501" y="1927795"/>
            <a:ext cx="3902148" cy="3902148"/>
          </a:xfrm>
          <a:noFill/>
        </p:spPr>
      </p:pic>
    </p:spTree>
    <p:extLst>
      <p:ext uri="{BB962C8B-B14F-4D97-AF65-F5344CB8AC3E}">
        <p14:creationId xmlns:p14="http://schemas.microsoft.com/office/powerpoint/2010/main" val="27312260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Bemerkungen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Menschen </a:t>
            </a:r>
            <a:r>
              <a:rPr lang="en-US" dirty="0" err="1" smtClean="0"/>
              <a:t>lesen</a:t>
            </a:r>
            <a:r>
              <a:rPr lang="en-US" dirty="0" smtClean="0"/>
              <a:t> die </a:t>
            </a:r>
            <a:r>
              <a:rPr lang="en-US" dirty="0" err="1" smtClean="0"/>
              <a:t>Abschnitte</a:t>
            </a:r>
            <a:r>
              <a:rPr lang="en-US" dirty="0" smtClean="0"/>
              <a:t>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Artikels</a:t>
            </a:r>
            <a:r>
              <a:rPr lang="en-US" dirty="0" smtClean="0"/>
              <a:t> in </a:t>
            </a:r>
            <a:r>
              <a:rPr lang="en-US" dirty="0" err="1" smtClean="0"/>
              <a:t>diverser</a:t>
            </a:r>
            <a:r>
              <a:rPr lang="en-US" dirty="0" smtClean="0"/>
              <a:t> </a:t>
            </a:r>
            <a:r>
              <a:rPr lang="en-US" dirty="0" err="1" smtClean="0"/>
              <a:t>Reihenfolge</a:t>
            </a:r>
            <a:r>
              <a:rPr lang="en-US" dirty="0" smtClean="0"/>
              <a:t>. </a:t>
            </a:r>
            <a:r>
              <a:rPr lang="en-US" dirty="0" err="1" smtClean="0"/>
              <a:t>Wissenschaftliche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sollten</a:t>
            </a:r>
            <a:r>
              <a:rPr lang="en-US" dirty="0" smtClean="0"/>
              <a:t> </a:t>
            </a:r>
            <a:r>
              <a:rPr lang="en-US" dirty="0" err="1" smtClean="0"/>
              <a:t>dementsprechend</a:t>
            </a:r>
            <a:r>
              <a:rPr lang="en-US" dirty="0" smtClean="0"/>
              <a:t> </a:t>
            </a:r>
            <a:r>
              <a:rPr lang="en-US" dirty="0" err="1" smtClean="0"/>
              <a:t>geschrieben</a:t>
            </a:r>
            <a:r>
              <a:rPr lang="en-US" dirty="0" smtClean="0"/>
              <a:t> sein.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Reihenfolge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bevorzugen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dirty="0" smtClean="0"/>
              <a:t>Die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/>
              <a:t>Abschnitte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in </a:t>
            </a:r>
            <a:r>
              <a:rPr lang="en-US" dirty="0" err="1" smtClean="0"/>
              <a:t>beliebiger</a:t>
            </a:r>
            <a:r>
              <a:rPr lang="en-US" dirty="0" smtClean="0"/>
              <a:t> </a:t>
            </a:r>
            <a:r>
              <a:rPr lang="en-US" dirty="0" err="1"/>
              <a:t>R</a:t>
            </a:r>
            <a:r>
              <a:rPr lang="en-US" dirty="0" err="1" smtClean="0"/>
              <a:t>eihenfolge</a:t>
            </a:r>
            <a:r>
              <a:rPr lang="en-US" dirty="0" smtClean="0"/>
              <a:t> </a:t>
            </a:r>
            <a:r>
              <a:rPr lang="en-US" dirty="0" err="1" smtClean="0"/>
              <a:t>geschrieben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Reihenfolge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bevorzugen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78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3573"/>
            <a:ext cx="7886700" cy="1325563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latin typeface="+mn-lt"/>
              </a:rPr>
              <a:t>Auflisten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der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Autoren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9978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Identifizieren</a:t>
            </a:r>
            <a:r>
              <a:rPr lang="en-US" dirty="0" smtClean="0">
                <a:latin typeface="+mn-lt"/>
              </a:rPr>
              <a:t> der </a:t>
            </a:r>
            <a:r>
              <a:rPr lang="en-US" dirty="0" err="1" smtClean="0">
                <a:latin typeface="+mn-lt"/>
              </a:rPr>
              <a:t>Autoren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, </a:t>
            </a:r>
            <a:r>
              <a:rPr lang="en-US" dirty="0" err="1" smtClean="0"/>
              <a:t>wer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wichtigen</a:t>
            </a:r>
            <a:r>
              <a:rPr lang="en-US" dirty="0" smtClean="0"/>
              <a:t> </a:t>
            </a:r>
            <a:r>
              <a:rPr lang="en-US" dirty="0" err="1" smtClean="0"/>
              <a:t>intellektuellen</a:t>
            </a:r>
            <a:r>
              <a:rPr lang="en-US" dirty="0" smtClean="0"/>
              <a:t> </a:t>
            </a:r>
            <a:r>
              <a:rPr lang="en-US" dirty="0" err="1" smtClean="0"/>
              <a:t>Beitrag</a:t>
            </a:r>
            <a:r>
              <a:rPr lang="en-US" dirty="0" smtClean="0"/>
              <a:t> </a:t>
            </a:r>
            <a:r>
              <a:rPr lang="en-US" dirty="0" err="1" smtClean="0"/>
              <a:t>geleistet</a:t>
            </a:r>
            <a:r>
              <a:rPr lang="en-US" dirty="0" smtClean="0"/>
              <a:t> hat</a:t>
            </a:r>
          </a:p>
          <a:p>
            <a:r>
              <a:rPr lang="en-US" dirty="0" err="1" smtClean="0"/>
              <a:t>Häufig</a:t>
            </a:r>
            <a:r>
              <a:rPr lang="en-US" dirty="0" smtClean="0"/>
              <a:t> </a:t>
            </a:r>
            <a:r>
              <a:rPr lang="en-US" dirty="0" err="1" smtClean="0"/>
              <a:t>gelistet</a:t>
            </a:r>
            <a:r>
              <a:rPr lang="en-US" dirty="0" smtClean="0"/>
              <a:t> von: </a:t>
            </a:r>
            <a:r>
              <a:rPr lang="en-US" dirty="0" err="1" smtClean="0"/>
              <a:t>größter</a:t>
            </a:r>
            <a:r>
              <a:rPr lang="en-US" dirty="0" smtClean="0"/>
              <a:t> </a:t>
            </a:r>
            <a:r>
              <a:rPr lang="en-US" dirty="0" err="1" smtClean="0"/>
              <a:t>Beitrag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geringster</a:t>
            </a:r>
            <a:r>
              <a:rPr lang="en-US" dirty="0" smtClean="0"/>
              <a:t> </a:t>
            </a:r>
            <a:r>
              <a:rPr lang="en-US" dirty="0" err="1" smtClean="0"/>
              <a:t>Beitrag</a:t>
            </a:r>
            <a:endParaRPr lang="en-US" dirty="0" smtClean="0"/>
          </a:p>
          <a:p>
            <a:r>
              <a:rPr lang="en-US" dirty="0" smtClean="0"/>
              <a:t>Leiter der </a:t>
            </a:r>
            <a:r>
              <a:rPr lang="en-US" dirty="0" err="1" smtClean="0"/>
              <a:t>Forschungsgruppe</a:t>
            </a:r>
            <a:r>
              <a:rPr lang="en-US" dirty="0" smtClean="0"/>
              <a:t> </a:t>
            </a:r>
            <a:r>
              <a:rPr lang="en-US" dirty="0" err="1" smtClean="0"/>
              <a:t>häufig</a:t>
            </a:r>
            <a:r>
              <a:rPr lang="en-US" dirty="0" smtClean="0"/>
              <a:t> an </a:t>
            </a:r>
            <a:r>
              <a:rPr lang="en-US" dirty="0" err="1" smtClean="0"/>
              <a:t>letzter</a:t>
            </a:r>
            <a:r>
              <a:rPr lang="en-US" dirty="0" smtClean="0"/>
              <a:t> </a:t>
            </a:r>
            <a:r>
              <a:rPr lang="en-US" dirty="0" err="1" smtClean="0"/>
              <a:t>Stelle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einigen</a:t>
            </a:r>
            <a:r>
              <a:rPr lang="en-US" dirty="0" smtClean="0"/>
              <a:t> </a:t>
            </a:r>
            <a:r>
              <a:rPr lang="en-US" dirty="0" err="1" smtClean="0"/>
              <a:t>Disziplinen</a:t>
            </a:r>
            <a:r>
              <a:rPr lang="en-US" dirty="0" smtClean="0"/>
              <a:t>: </a:t>
            </a:r>
            <a:r>
              <a:rPr lang="en-US" dirty="0" err="1" smtClean="0"/>
              <a:t>alphabetische</a:t>
            </a:r>
            <a:r>
              <a:rPr lang="en-US" dirty="0" smtClean="0"/>
              <a:t> </a:t>
            </a:r>
            <a:r>
              <a:rPr lang="en-US" dirty="0" err="1" smtClean="0"/>
              <a:t>Reihenfolge</a:t>
            </a:r>
            <a:endParaRPr lang="en-US" dirty="0" smtClean="0"/>
          </a:p>
          <a:p>
            <a:r>
              <a:rPr lang="en-US" dirty="0" smtClean="0"/>
              <a:t>Name </a:t>
            </a:r>
            <a:r>
              <a:rPr lang="en-US" dirty="0" err="1" smtClean="0"/>
              <a:t>eines</a:t>
            </a:r>
            <a:r>
              <a:rPr lang="en-US" dirty="0" smtClean="0"/>
              <a:t> </a:t>
            </a:r>
            <a:r>
              <a:rPr lang="en-US" dirty="0" err="1" smtClean="0"/>
              <a:t>Autors</a:t>
            </a:r>
            <a:r>
              <a:rPr lang="en-US" dirty="0" smtClean="0"/>
              <a:t> </a:t>
            </a:r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in der </a:t>
            </a:r>
            <a:r>
              <a:rPr lang="en-US" dirty="0" err="1" smtClean="0"/>
              <a:t>gleichen</a:t>
            </a:r>
            <a:r>
              <a:rPr lang="en-US" dirty="0" smtClean="0"/>
              <a:t> Weise in </a:t>
            </a:r>
            <a:r>
              <a:rPr lang="en-US" dirty="0" err="1" smtClean="0"/>
              <a:t>allen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ublikationen</a:t>
            </a:r>
            <a:r>
              <a:rPr lang="en-US" dirty="0" smtClean="0"/>
              <a:t> </a:t>
            </a:r>
            <a:r>
              <a:rPr lang="en-US" dirty="0" err="1" smtClean="0"/>
              <a:t>erscheinen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2375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Korrespondenzautor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Autor</a:t>
            </a:r>
            <a:r>
              <a:rPr lang="en-US" dirty="0" smtClean="0"/>
              <a:t>, der </a:t>
            </a:r>
            <a:r>
              <a:rPr lang="en-US" dirty="0" err="1" smtClean="0"/>
              <a:t>mit</a:t>
            </a:r>
            <a:r>
              <a:rPr lang="en-US" dirty="0" smtClean="0"/>
              <a:t> der </a:t>
            </a:r>
            <a:r>
              <a:rPr lang="en-US" dirty="0" err="1" smtClean="0"/>
              <a:t>Zeitschrift</a:t>
            </a:r>
            <a:r>
              <a:rPr lang="en-US" dirty="0" smtClean="0"/>
              <a:t> und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kommuniziert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jemand</a:t>
            </a:r>
            <a:r>
              <a:rPr lang="en-US" dirty="0" smtClean="0"/>
              <a:t> sein, der </a:t>
            </a:r>
            <a:r>
              <a:rPr lang="en-US" dirty="0" err="1" smtClean="0"/>
              <a:t>während</a:t>
            </a:r>
            <a:r>
              <a:rPr lang="en-US" dirty="0" smtClean="0"/>
              <a:t> des Review- und </a:t>
            </a:r>
            <a:r>
              <a:rPr lang="en-US" dirty="0" err="1" smtClean="0"/>
              <a:t>Publikationsprozesses</a:t>
            </a:r>
            <a:r>
              <a:rPr lang="en-US" dirty="0" smtClean="0"/>
              <a:t> gut </a:t>
            </a:r>
            <a:r>
              <a:rPr lang="en-US" dirty="0" err="1" smtClean="0"/>
              <a:t>erreichbar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endParaRPr lang="en-US" dirty="0" smtClean="0"/>
          </a:p>
          <a:p>
            <a:r>
              <a:rPr lang="en-US" dirty="0" err="1" smtClean="0"/>
              <a:t>Meinungen</a:t>
            </a:r>
            <a:r>
              <a:rPr lang="en-US" dirty="0" smtClean="0"/>
              <a:t> </a:t>
            </a:r>
            <a:r>
              <a:rPr lang="en-US" dirty="0" err="1" smtClean="0"/>
              <a:t>gehen</a:t>
            </a:r>
            <a:r>
              <a:rPr lang="en-US" dirty="0" smtClean="0"/>
              <a:t> </a:t>
            </a:r>
            <a:r>
              <a:rPr lang="en-US" dirty="0" err="1" smtClean="0"/>
              <a:t>auseinander</a:t>
            </a:r>
            <a:r>
              <a:rPr lang="en-US" dirty="0" smtClean="0"/>
              <a:t>, </a:t>
            </a:r>
            <a:r>
              <a:rPr lang="en-US" dirty="0" err="1" smtClean="0"/>
              <a:t>ob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prestigeträchtig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, </a:t>
            </a:r>
            <a:r>
              <a:rPr lang="en-US" dirty="0" err="1" smtClean="0"/>
              <a:t>diese</a:t>
            </a:r>
            <a:r>
              <a:rPr lang="en-US" dirty="0" smtClean="0"/>
              <a:t> Rolle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übernehmen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48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Relativ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ist</a:t>
            </a:r>
            <a:r>
              <a:rPr lang="en-US" dirty="0" smtClean="0">
                <a:latin typeface="+mn-lt"/>
              </a:rPr>
              <a:t>: ORCID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ORCID=Open Researcher and Contributor ID</a:t>
            </a:r>
          </a:p>
          <a:p>
            <a:r>
              <a:rPr lang="en-US" dirty="0" smtClean="0"/>
              <a:t>ORCID </a:t>
            </a:r>
            <a:r>
              <a:rPr lang="en-US" dirty="0" err="1" smtClean="0"/>
              <a:t>verleiht</a:t>
            </a:r>
            <a:r>
              <a:rPr lang="en-US" dirty="0" smtClean="0"/>
              <a:t> </a:t>
            </a:r>
            <a:r>
              <a:rPr lang="en-US" dirty="0" err="1" smtClean="0"/>
              <a:t>jedem</a:t>
            </a:r>
            <a:r>
              <a:rPr lang="en-US" dirty="0" smtClean="0"/>
              <a:t> </a:t>
            </a:r>
            <a:r>
              <a:rPr lang="en-US" dirty="0" err="1" smtClean="0"/>
              <a:t>Forscher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eindeutige</a:t>
            </a:r>
            <a:r>
              <a:rPr lang="en-US" dirty="0" smtClean="0"/>
              <a:t> und </a:t>
            </a:r>
            <a:r>
              <a:rPr lang="en-US" dirty="0" err="1" smtClean="0"/>
              <a:t>bleibende</a:t>
            </a:r>
            <a:r>
              <a:rPr lang="en-US" dirty="0" smtClean="0"/>
              <a:t>, </a:t>
            </a:r>
            <a:r>
              <a:rPr lang="en-US" dirty="0" err="1" smtClean="0"/>
              <a:t>digitale</a:t>
            </a:r>
            <a:r>
              <a:rPr lang="en-US" dirty="0" smtClean="0"/>
              <a:t> </a:t>
            </a:r>
            <a:r>
              <a:rPr lang="en-US" dirty="0" err="1" smtClean="0"/>
              <a:t>Identität</a:t>
            </a:r>
            <a:endParaRPr lang="en-US" dirty="0"/>
          </a:p>
          <a:p>
            <a:r>
              <a:rPr lang="en-US" dirty="0" err="1" smtClean="0"/>
              <a:t>Eine</a:t>
            </a:r>
            <a:r>
              <a:rPr lang="en-US" dirty="0" smtClean="0"/>
              <a:t> ORCID ID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dabei</a:t>
            </a:r>
            <a:r>
              <a:rPr lang="en-US" dirty="0" smtClean="0"/>
              <a:t> </a:t>
            </a:r>
            <a:r>
              <a:rPr lang="en-US" dirty="0" err="1" smtClean="0"/>
              <a:t>helfen</a:t>
            </a:r>
            <a:r>
              <a:rPr lang="en-US" dirty="0" smtClean="0"/>
              <a:t>, </a:t>
            </a:r>
            <a:r>
              <a:rPr lang="en-US" dirty="0" err="1" smtClean="0"/>
              <a:t>Autoren</a:t>
            </a:r>
            <a:r>
              <a:rPr lang="en-US" dirty="0" smtClean="0"/>
              <a:t> von </a:t>
            </a:r>
            <a:r>
              <a:rPr lang="en-US" dirty="0" err="1" smtClean="0"/>
              <a:t>Artikeln</a:t>
            </a:r>
            <a:r>
              <a:rPr lang="en-US" dirty="0" smtClean="0"/>
              <a:t>, Grants, etc.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folgen</a:t>
            </a:r>
            <a:endParaRPr lang="en-US" dirty="0" smtClean="0"/>
          </a:p>
          <a:p>
            <a:r>
              <a:rPr lang="en-US" dirty="0" err="1" smtClean="0"/>
              <a:t>Einige</a:t>
            </a:r>
            <a:r>
              <a:rPr lang="en-US" dirty="0" smtClean="0"/>
              <a:t> </a:t>
            </a:r>
            <a:r>
              <a:rPr lang="en-US" dirty="0" err="1" smtClean="0"/>
              <a:t>Fachzeitschriften</a:t>
            </a:r>
            <a:r>
              <a:rPr lang="en-US" dirty="0" smtClean="0"/>
              <a:t> </a:t>
            </a:r>
            <a:r>
              <a:rPr lang="en-US" dirty="0" err="1" smtClean="0"/>
              <a:t>verlangen</a:t>
            </a:r>
            <a:r>
              <a:rPr lang="en-US" dirty="0" smtClean="0"/>
              <a:t> von </a:t>
            </a:r>
            <a:r>
              <a:rPr lang="en-US" dirty="0" err="1" smtClean="0"/>
              <a:t>Autoren</a:t>
            </a:r>
            <a:r>
              <a:rPr lang="en-US" dirty="0" smtClean="0"/>
              <a:t> </a:t>
            </a:r>
            <a:r>
              <a:rPr lang="en-US" dirty="0" err="1" smtClean="0"/>
              <a:t>mittlerweile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ORCID ID</a:t>
            </a:r>
          </a:p>
          <a:p>
            <a:r>
              <a:rPr lang="en-US" dirty="0" err="1" smtClean="0"/>
              <a:t>Siehe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http://orcid.org/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40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Kursmaterial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Kursinhalt </a:t>
            </a:r>
            <a:r>
              <a:rPr lang="en-US" dirty="0" err="1" smtClean="0"/>
              <a:t>basiert</a:t>
            </a:r>
            <a:r>
              <a:rPr lang="en-US" dirty="0" smtClean="0"/>
              <a:t> auf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Buch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Content Placeholder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2027" y="1690689"/>
            <a:ext cx="3238935" cy="4737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9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: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Autoren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können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1">
                    <a:lumMod val="50000"/>
                  </a:schemeClr>
                </a:solidFill>
              </a:rPr>
              <a:t>finden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viele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sind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gelistet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Wird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Korrespondenzautor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genannt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fällt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</a:t>
            </a:r>
            <a:r>
              <a:rPr lang="el-GR" dirty="0" smtClean="0">
                <a:solidFill>
                  <a:schemeClr val="accent1">
                    <a:lumMod val="50000"/>
                  </a:schemeClr>
                </a:solidFill>
              </a:rPr>
              <a:t>β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erdem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 der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Liste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der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	auf?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8574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509" y="2158067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Erstellung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eines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Titel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9991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Erstellen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eines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Titels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adäquat</a:t>
            </a:r>
            <a:r>
              <a:rPr lang="en-US" dirty="0" smtClean="0"/>
              <a:t> und in </a:t>
            </a:r>
            <a:r>
              <a:rPr lang="en-US" dirty="0" err="1" smtClean="0"/>
              <a:t>möglichst</a:t>
            </a:r>
            <a:r>
              <a:rPr lang="en-US" dirty="0" smtClean="0"/>
              <a:t> </a:t>
            </a:r>
            <a:r>
              <a:rPr lang="en-US" dirty="0" err="1" smtClean="0"/>
              <a:t>wenigen</a:t>
            </a:r>
            <a:r>
              <a:rPr lang="en-US" dirty="0" smtClean="0"/>
              <a:t> </a:t>
            </a:r>
            <a:r>
              <a:rPr lang="en-US" dirty="0" err="1" smtClean="0"/>
              <a:t>Worten</a:t>
            </a:r>
            <a:r>
              <a:rPr lang="en-US" dirty="0" smtClean="0"/>
              <a:t> den </a:t>
            </a:r>
            <a:r>
              <a:rPr lang="en-US" dirty="0" err="1" smtClean="0"/>
              <a:t>Inhalt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r>
              <a:rPr lang="en-US" dirty="0" smtClean="0"/>
              <a:t> </a:t>
            </a:r>
            <a:r>
              <a:rPr lang="en-US" dirty="0" err="1" smtClean="0"/>
              <a:t>repräsentieren</a:t>
            </a:r>
            <a:endParaRPr lang="en-US" dirty="0" smtClean="0"/>
          </a:p>
          <a:p>
            <a:r>
              <a:rPr lang="en-US" dirty="0" err="1" smtClean="0"/>
              <a:t>Wichtig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Literatursuche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unnötigen</a:t>
            </a:r>
            <a:r>
              <a:rPr lang="en-US" dirty="0" smtClean="0"/>
              <a:t> </a:t>
            </a:r>
            <a:r>
              <a:rPr lang="en-US" dirty="0" err="1" smtClean="0"/>
              <a:t>Worte</a:t>
            </a:r>
            <a:r>
              <a:rPr lang="en-US" dirty="0" smtClean="0"/>
              <a:t> </a:t>
            </a:r>
            <a:r>
              <a:rPr lang="en-US" dirty="0" err="1" smtClean="0"/>
              <a:t>enthalten</a:t>
            </a:r>
            <a:r>
              <a:rPr lang="en-US" dirty="0" smtClean="0"/>
              <a:t> (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z.B</a:t>
            </a:r>
            <a:r>
              <a:rPr lang="en-US" dirty="0" smtClean="0"/>
              <a:t>. “A study of” </a:t>
            </a:r>
            <a:r>
              <a:rPr lang="en-US" dirty="0" err="1" smtClean="0"/>
              <a:t>oder</a:t>
            </a:r>
            <a:r>
              <a:rPr lang="en-US" dirty="0" smtClean="0"/>
              <a:t> “Observations on”)</a:t>
            </a:r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spezifisch</a:t>
            </a:r>
            <a:r>
              <a:rPr lang="en-US" dirty="0" smtClean="0"/>
              <a:t> sein</a:t>
            </a:r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Abkürzungen</a:t>
            </a:r>
            <a:r>
              <a:rPr lang="en-US" dirty="0" smtClean="0"/>
              <a:t> </a:t>
            </a:r>
            <a:r>
              <a:rPr lang="en-US" dirty="0" err="1" smtClean="0"/>
              <a:t>enthalten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Arbeitstitel</a:t>
            </a:r>
            <a:r>
              <a:rPr lang="en-US" dirty="0" smtClean="0"/>
              <a:t>: </a:t>
            </a:r>
            <a:r>
              <a:rPr lang="en-US" dirty="0" err="1" smtClean="0"/>
              <a:t>Kurzversion</a:t>
            </a:r>
            <a:r>
              <a:rPr lang="en-US" dirty="0" smtClean="0"/>
              <a:t> des </a:t>
            </a:r>
            <a:r>
              <a:rPr lang="en-US" dirty="0" err="1" smtClean="0"/>
              <a:t>Titels</a:t>
            </a:r>
            <a:r>
              <a:rPr lang="en-US" dirty="0" smtClean="0"/>
              <a:t> – </a:t>
            </a:r>
            <a:r>
              <a:rPr lang="en-US" dirty="0" err="1" smtClean="0"/>
              <a:t>erscheint</a:t>
            </a:r>
            <a:r>
              <a:rPr lang="en-US" dirty="0" smtClean="0"/>
              <a:t> am </a:t>
            </a:r>
            <a:r>
              <a:rPr lang="en-US" dirty="0" err="1" smtClean="0"/>
              <a:t>Anfang</a:t>
            </a:r>
            <a:r>
              <a:rPr lang="en-US" dirty="0" smtClean="0"/>
              <a:t> </a:t>
            </a:r>
            <a:r>
              <a:rPr lang="en-US" dirty="0" err="1" smtClean="0"/>
              <a:t>jeder</a:t>
            </a:r>
            <a:r>
              <a:rPr lang="en-US" dirty="0" smtClean="0"/>
              <a:t> </a:t>
            </a:r>
            <a:r>
              <a:rPr lang="en-US" dirty="0" err="1" smtClean="0"/>
              <a:t>Seite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554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: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Titel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Titel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Titel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können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machen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Vergleichen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mit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Nachbarn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Seien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vorbereitet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berichten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873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67" y="2319432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Den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Methodenteil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vorbereiten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63427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Material/</a:t>
            </a:r>
            <a:r>
              <a:rPr lang="en-US" dirty="0" err="1" smtClean="0">
                <a:latin typeface="+mn-lt"/>
              </a:rPr>
              <a:t>Methoden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Soll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erlauben</a:t>
            </a:r>
            <a:r>
              <a:rPr lang="en-US" dirty="0" smtClean="0"/>
              <a:t>, </a:t>
            </a:r>
            <a:r>
              <a:rPr lang="en-US" dirty="0" err="1" smtClean="0"/>
              <a:t>Ihre</a:t>
            </a:r>
            <a:r>
              <a:rPr lang="en-US" dirty="0" smtClean="0"/>
              <a:t> </a:t>
            </a:r>
            <a:r>
              <a:rPr lang="en-US" dirty="0" err="1" smtClean="0"/>
              <a:t>Experimente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reproduzieren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-um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testen</a:t>
            </a:r>
            <a:r>
              <a:rPr lang="en-US" dirty="0" smtClean="0"/>
              <a:t>/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verifizieren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-um </a:t>
            </a:r>
            <a:r>
              <a:rPr lang="en-US" dirty="0" err="1" smtClean="0"/>
              <a:t>weiterführende</a:t>
            </a:r>
            <a:r>
              <a:rPr lang="en-US" dirty="0" smtClean="0"/>
              <a:t> </a:t>
            </a:r>
            <a:r>
              <a:rPr lang="en-US" dirty="0" err="1" smtClean="0"/>
              <a:t>Forschung</a:t>
            </a:r>
            <a:r>
              <a:rPr lang="en-US" dirty="0" smtClean="0"/>
              <a:t> </a:t>
            </a:r>
            <a:r>
              <a:rPr lang="en-US" dirty="0" err="1" smtClean="0"/>
              <a:t>anzuschlie</a:t>
            </a:r>
            <a:r>
              <a:rPr lang="el-GR" dirty="0" smtClean="0"/>
              <a:t>β</a:t>
            </a:r>
            <a:r>
              <a:rPr lang="en-US" dirty="0" err="1" smtClean="0"/>
              <a:t>en</a:t>
            </a:r>
            <a:endParaRPr lang="en-US" dirty="0" smtClean="0"/>
          </a:p>
          <a:p>
            <a:r>
              <a:rPr lang="en-US" dirty="0" err="1" smtClean="0"/>
              <a:t>Soll</a:t>
            </a:r>
            <a:r>
              <a:rPr lang="en-US" dirty="0" smtClean="0"/>
              <a:t>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erlauben</a:t>
            </a:r>
            <a:r>
              <a:rPr lang="en-US" dirty="0" smtClean="0"/>
              <a:t>, </a:t>
            </a:r>
            <a:r>
              <a:rPr lang="en-US" dirty="0" err="1" smtClean="0"/>
              <a:t>Ihre</a:t>
            </a:r>
            <a:r>
              <a:rPr lang="en-US" dirty="0" smtClean="0"/>
              <a:t> </a:t>
            </a:r>
            <a:r>
              <a:rPr lang="en-US" dirty="0" err="1" smtClean="0"/>
              <a:t>Forschung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beurteilen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-Sind die </a:t>
            </a:r>
            <a:r>
              <a:rPr lang="en-US" dirty="0" err="1" smtClean="0"/>
              <a:t>Rückschlüsse</a:t>
            </a:r>
            <a:r>
              <a:rPr lang="en-US" dirty="0" smtClean="0"/>
              <a:t> </a:t>
            </a:r>
            <a:r>
              <a:rPr lang="en-US" dirty="0" err="1" smtClean="0"/>
              <a:t>berechtigt</a:t>
            </a:r>
            <a:r>
              <a:rPr lang="en-US" dirty="0" smtClean="0"/>
              <a:t>?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Können</a:t>
            </a:r>
            <a:r>
              <a:rPr lang="en-US" dirty="0" smtClean="0"/>
              <a:t> die </a:t>
            </a:r>
            <a:r>
              <a:rPr lang="en-US" dirty="0" err="1" smtClean="0"/>
              <a:t>Ergebnisse</a:t>
            </a:r>
            <a:r>
              <a:rPr lang="en-US" dirty="0" smtClean="0"/>
              <a:t> auf </a:t>
            </a:r>
            <a:r>
              <a:rPr lang="en-US" dirty="0" err="1" smtClean="0"/>
              <a:t>andere</a:t>
            </a:r>
            <a:r>
              <a:rPr lang="en-US" dirty="0" smtClean="0"/>
              <a:t> </a:t>
            </a:r>
            <a:r>
              <a:rPr lang="en-US" dirty="0" err="1" smtClean="0"/>
              <a:t>Situationen</a:t>
            </a:r>
            <a:r>
              <a:rPr lang="en-US" dirty="0" smtClean="0"/>
              <a:t> 	</a:t>
            </a:r>
            <a:r>
              <a:rPr lang="en-US" dirty="0" err="1" smtClean="0"/>
              <a:t>übertragen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5382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Material/</a:t>
            </a:r>
            <a:r>
              <a:rPr lang="en-US" dirty="0" err="1" smtClean="0">
                <a:latin typeface="+mn-lt"/>
              </a:rPr>
              <a:t>Methoden</a:t>
            </a:r>
            <a:r>
              <a:rPr lang="en-US" dirty="0" smtClean="0">
                <a:latin typeface="+mn-lt"/>
              </a:rPr>
              <a:t>: Was muss </a:t>
            </a:r>
            <a:r>
              <a:rPr lang="en-US" dirty="0" err="1" smtClean="0">
                <a:latin typeface="+mn-lt"/>
              </a:rPr>
              <a:t>enthalten</a:t>
            </a:r>
            <a:r>
              <a:rPr lang="en-US" dirty="0" smtClean="0">
                <a:latin typeface="+mn-lt"/>
              </a:rPr>
              <a:t> sein?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den </a:t>
            </a:r>
            <a:r>
              <a:rPr lang="en-US" dirty="0" err="1" smtClean="0"/>
              <a:t>meisten</a:t>
            </a:r>
            <a:r>
              <a:rPr lang="en-US" dirty="0" smtClean="0"/>
              <a:t> </a:t>
            </a:r>
            <a:r>
              <a:rPr lang="en-US" dirty="0" err="1" smtClean="0"/>
              <a:t>Fällen</a:t>
            </a:r>
            <a:r>
              <a:rPr lang="en-US" dirty="0" smtClean="0"/>
              <a:t>: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Überblick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das </a:t>
            </a:r>
            <a:r>
              <a:rPr lang="en-US" dirty="0" err="1" smtClean="0"/>
              <a:t>Studiendesign</a:t>
            </a:r>
            <a:endParaRPr lang="en-US" dirty="0" smtClean="0"/>
          </a:p>
          <a:p>
            <a:r>
              <a:rPr lang="en-US" dirty="0" err="1" smtClean="0"/>
              <a:t>Nennung</a:t>
            </a:r>
            <a:r>
              <a:rPr lang="en-US" dirty="0" smtClean="0"/>
              <a:t> von: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-Equipment (</a:t>
            </a:r>
            <a:r>
              <a:rPr lang="en-US" dirty="0" err="1" smtClean="0"/>
              <a:t>Geräte</a:t>
            </a:r>
            <a:r>
              <a:rPr lang="en-US" dirty="0" smtClean="0"/>
              <a:t>, </a:t>
            </a:r>
            <a:r>
              <a:rPr lang="en-US" dirty="0" err="1" smtClean="0"/>
              <a:t>Laborausstattung</a:t>
            </a:r>
            <a:r>
              <a:rPr lang="en-US" dirty="0" smtClean="0"/>
              <a:t>), 	</a:t>
            </a:r>
            <a:r>
              <a:rPr lang="en-US" dirty="0" err="1" smtClean="0"/>
              <a:t>Organismen</a:t>
            </a:r>
            <a:r>
              <a:rPr lang="en-US" dirty="0" smtClean="0"/>
              <a:t>, </a:t>
            </a:r>
            <a:r>
              <a:rPr lang="en-US" dirty="0" err="1" smtClean="0"/>
              <a:t>Reagenzien</a:t>
            </a:r>
            <a:r>
              <a:rPr lang="en-US" dirty="0" smtClean="0"/>
              <a:t>, etc. (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Hersteller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Methoden</a:t>
            </a:r>
            <a:r>
              <a:rPr lang="en-US" dirty="0" smtClean="0"/>
              <a:t> der </a:t>
            </a:r>
            <a:r>
              <a:rPr lang="en-US" dirty="0" err="1" smtClean="0"/>
              <a:t>Probenentnahme</a:t>
            </a:r>
            <a:endParaRPr lang="en-US" dirty="0" smtClean="0"/>
          </a:p>
          <a:p>
            <a:r>
              <a:rPr lang="en-US" dirty="0" err="1" smtClean="0"/>
              <a:t>Genehmigung</a:t>
            </a:r>
            <a:r>
              <a:rPr lang="en-US" dirty="0" smtClean="0"/>
              <a:t> von </a:t>
            </a:r>
            <a:r>
              <a:rPr lang="en-US" dirty="0" err="1" smtClean="0"/>
              <a:t>Forschung</a:t>
            </a:r>
            <a:r>
              <a:rPr lang="en-US" dirty="0" smtClean="0"/>
              <a:t> (die Mensch </a:t>
            </a:r>
            <a:r>
              <a:rPr lang="en-US" dirty="0" err="1" smtClean="0"/>
              <a:t>oder</a:t>
            </a:r>
            <a:r>
              <a:rPr lang="en-US" dirty="0" smtClean="0"/>
              <a:t> Tier </a:t>
            </a:r>
            <a:r>
              <a:rPr lang="en-US" dirty="0" err="1" smtClean="0"/>
              <a:t>betrifft</a:t>
            </a:r>
            <a:r>
              <a:rPr lang="en-US" dirty="0" smtClean="0"/>
              <a:t>) </a:t>
            </a:r>
            <a:r>
              <a:rPr lang="en-US" dirty="0" err="1" smtClean="0"/>
              <a:t>durch</a:t>
            </a:r>
            <a:r>
              <a:rPr lang="en-US" dirty="0" smtClean="0"/>
              <a:t> das </a:t>
            </a:r>
            <a:r>
              <a:rPr lang="en-US" dirty="0" err="1" smtClean="0"/>
              <a:t>entsprechende</a:t>
            </a:r>
            <a:r>
              <a:rPr lang="en-US" dirty="0" smtClean="0"/>
              <a:t> </a:t>
            </a:r>
            <a:r>
              <a:rPr lang="en-US" dirty="0" err="1" smtClean="0"/>
              <a:t>Komittee</a:t>
            </a:r>
            <a:endParaRPr lang="en-US" dirty="0" smtClean="0"/>
          </a:p>
          <a:p>
            <a:r>
              <a:rPr lang="en-US" dirty="0" err="1" smtClean="0"/>
              <a:t>Angewandte</a:t>
            </a:r>
            <a:r>
              <a:rPr lang="en-US" dirty="0" smtClean="0"/>
              <a:t> </a:t>
            </a:r>
            <a:r>
              <a:rPr lang="en-US" dirty="0" err="1" smtClean="0"/>
              <a:t>statistische</a:t>
            </a:r>
            <a:r>
              <a:rPr lang="en-US" dirty="0" smtClean="0"/>
              <a:t> </a:t>
            </a:r>
            <a:r>
              <a:rPr lang="en-US" dirty="0" err="1" smtClean="0"/>
              <a:t>Methoden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6077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Material/</a:t>
            </a:r>
            <a:r>
              <a:rPr lang="en-US" dirty="0" err="1">
                <a:latin typeface="+mn-lt"/>
              </a:rPr>
              <a:t>Methoden</a:t>
            </a:r>
            <a:r>
              <a:rPr lang="en-US" dirty="0">
                <a:latin typeface="+mn-lt"/>
              </a:rPr>
              <a:t>: Was muss </a:t>
            </a:r>
            <a:r>
              <a:rPr lang="en-US" dirty="0" err="1">
                <a:latin typeface="+mn-lt"/>
              </a:rPr>
              <a:t>enthalten</a:t>
            </a:r>
            <a:r>
              <a:rPr lang="en-US" dirty="0">
                <a:latin typeface="+mn-lt"/>
              </a:rPr>
              <a:t> sein?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manche</a:t>
            </a:r>
            <a:r>
              <a:rPr lang="en-US" dirty="0" smtClean="0"/>
              <a:t> </a:t>
            </a:r>
            <a:r>
              <a:rPr lang="en-US" dirty="0" err="1" smtClean="0"/>
              <a:t>Zeitschriften</a:t>
            </a:r>
            <a:r>
              <a:rPr lang="en-US" dirty="0" smtClean="0"/>
              <a:t> </a:t>
            </a:r>
            <a:r>
              <a:rPr lang="en-US" dirty="0" err="1" smtClean="0"/>
              <a:t>verlangen</a:t>
            </a:r>
            <a:r>
              <a:rPr lang="en-US" dirty="0" smtClean="0"/>
              <a:t> </a:t>
            </a:r>
            <a:r>
              <a:rPr lang="en-US" dirty="0" err="1" smtClean="0"/>
              <a:t>Zwischenüberschriften</a:t>
            </a:r>
            <a:endParaRPr lang="en-US" dirty="0" smtClean="0"/>
          </a:p>
          <a:p>
            <a:r>
              <a:rPr lang="en-US" dirty="0" err="1"/>
              <a:t>k</a:t>
            </a:r>
            <a:r>
              <a:rPr lang="en-US" dirty="0" err="1" smtClean="0"/>
              <a:t>ann</a:t>
            </a:r>
            <a:r>
              <a:rPr lang="en-US" dirty="0" smtClean="0"/>
              <a:t> </a:t>
            </a:r>
            <a:r>
              <a:rPr lang="en-US" dirty="0" err="1" smtClean="0"/>
              <a:t>eventuell</a:t>
            </a:r>
            <a:r>
              <a:rPr lang="en-US" dirty="0" smtClean="0"/>
              <a:t> Tabellen und </a:t>
            </a:r>
            <a:r>
              <a:rPr lang="en-US" dirty="0" err="1" smtClean="0"/>
              <a:t>Abbildungen</a:t>
            </a:r>
            <a:r>
              <a:rPr lang="en-US" dirty="0" smtClean="0"/>
              <a:t> </a:t>
            </a:r>
            <a:r>
              <a:rPr lang="en-US" dirty="0" err="1" smtClean="0"/>
              <a:t>enthalten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können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Tabellen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Abbildungen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Methodenteil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eispiel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verwendet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werden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err="1" smtClean="0"/>
              <a:t>Sollte</a:t>
            </a:r>
            <a:r>
              <a:rPr lang="en-US" dirty="0" smtClean="0"/>
              <a:t> in der </a:t>
            </a:r>
            <a:r>
              <a:rPr lang="en-US" dirty="0" err="1" smtClean="0"/>
              <a:t>Vergangenheit</a:t>
            </a:r>
            <a:r>
              <a:rPr lang="en-US" dirty="0" smtClean="0"/>
              <a:t> (</a:t>
            </a:r>
            <a:r>
              <a:rPr lang="en-US" dirty="0"/>
              <a:t>p</a:t>
            </a:r>
            <a:r>
              <a:rPr lang="en-US" dirty="0" smtClean="0"/>
              <a:t>ast tense) </a:t>
            </a:r>
            <a:r>
              <a:rPr lang="en-US" dirty="0" err="1" smtClean="0"/>
              <a:t>geschrieben</a:t>
            </a:r>
            <a:r>
              <a:rPr lang="en-US" dirty="0" smtClean="0"/>
              <a:t> sein</a:t>
            </a:r>
          </a:p>
          <a:p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hilfreich</a:t>
            </a:r>
            <a:r>
              <a:rPr lang="en-US" dirty="0" smtClean="0"/>
              <a:t> sein,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der </a:t>
            </a:r>
            <a:r>
              <a:rPr lang="en-US" dirty="0" err="1" smtClean="0"/>
              <a:t>Zeitschrift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Beispiel</a:t>
            </a:r>
            <a:r>
              <a:rPr lang="en-US" dirty="0" smtClean="0"/>
              <a:t>/</a:t>
            </a:r>
            <a:r>
              <a:rPr lang="en-US" dirty="0" err="1" smtClean="0"/>
              <a:t>Vorlage</a:t>
            </a:r>
            <a:r>
              <a:rPr lang="en-US" dirty="0" smtClean="0"/>
              <a:t> </a:t>
            </a:r>
            <a:r>
              <a:rPr lang="en-US" dirty="0" err="1" smtClean="0"/>
              <a:t>heranzuziehen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1641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Methodenteil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wie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detailliert</a:t>
            </a:r>
            <a:r>
              <a:rPr lang="en-US" dirty="0" smtClean="0">
                <a:latin typeface="+mn-lt"/>
              </a:rPr>
              <a:t>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allgemein</a:t>
            </a:r>
            <a:r>
              <a:rPr lang="en-US" dirty="0" smtClean="0"/>
              <a:t> </a:t>
            </a:r>
            <a:r>
              <a:rPr lang="en-US" dirty="0" err="1" smtClean="0"/>
              <a:t>bekannte</a:t>
            </a:r>
            <a:r>
              <a:rPr lang="en-US" dirty="0" smtClean="0"/>
              <a:t> </a:t>
            </a:r>
            <a:r>
              <a:rPr lang="en-US" dirty="0" err="1" smtClean="0"/>
              <a:t>Methoden</a:t>
            </a:r>
            <a:endParaRPr lang="en-US" dirty="0" smtClean="0"/>
          </a:p>
          <a:p>
            <a:r>
              <a:rPr lang="en-US" dirty="0" err="1" smtClean="0"/>
              <a:t>Methoden</a:t>
            </a:r>
            <a:r>
              <a:rPr lang="en-US" dirty="0" smtClean="0"/>
              <a:t>, die </a:t>
            </a:r>
            <a:r>
              <a:rPr lang="en-US" dirty="0" err="1" smtClean="0"/>
              <a:t>schon</a:t>
            </a:r>
            <a:r>
              <a:rPr lang="en-US" dirty="0" smtClean="0"/>
              <a:t> </a:t>
            </a:r>
            <a:r>
              <a:rPr lang="en-US" dirty="0" err="1" smtClean="0"/>
              <a:t>bechrieben</a:t>
            </a:r>
            <a:r>
              <a:rPr lang="en-US" dirty="0" smtClean="0"/>
              <a:t> </a:t>
            </a:r>
            <a:r>
              <a:rPr lang="en-US" dirty="0" err="1" smtClean="0"/>
              <a:t>wurden</a:t>
            </a:r>
            <a:r>
              <a:rPr lang="en-US" dirty="0" smtClean="0"/>
              <a:t>,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allgemein</a:t>
            </a:r>
            <a:r>
              <a:rPr lang="en-US" dirty="0" smtClean="0"/>
              <a:t> </a:t>
            </a:r>
            <a:r>
              <a:rPr lang="en-US" dirty="0" err="1" smtClean="0"/>
              <a:t>bekannt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endParaRPr lang="en-US" dirty="0" smtClean="0"/>
          </a:p>
          <a:p>
            <a:r>
              <a:rPr lang="en-US" dirty="0" err="1" smtClean="0"/>
              <a:t>Methoden</a:t>
            </a:r>
            <a:r>
              <a:rPr lang="en-US" dirty="0" smtClean="0"/>
              <a:t>, die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selbst</a:t>
            </a:r>
            <a:r>
              <a:rPr lang="en-US" dirty="0" smtClean="0"/>
              <a:t> </a:t>
            </a:r>
            <a:r>
              <a:rPr lang="en-US" dirty="0" err="1" smtClean="0"/>
              <a:t>entwickelt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168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: Material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Methoden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sind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Methodenteil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Methodenteil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eispielartikels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fällt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auf?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Fragen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Schreiben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Methodenteils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14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6433" y="2596262"/>
            <a:ext cx="7886700" cy="1325563"/>
          </a:xfrm>
        </p:spPr>
        <p:txBody>
          <a:bodyPr/>
          <a:lstStyle/>
          <a:p>
            <a:pPr algn="ctr"/>
            <a:r>
              <a:rPr lang="en-US" dirty="0" err="1">
                <a:solidFill>
                  <a:srgbClr val="C00000"/>
                </a:solidFill>
                <a:latin typeface="+mn-lt"/>
              </a:rPr>
              <a:t>Auswählen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+mn-lt"/>
              </a:rPr>
              <a:t>einer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+mn-lt"/>
              </a:rPr>
              <a:t>wissenschaftlichen</a:t>
            </a:r>
            <a:r>
              <a:rPr lang="en-US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+mn-lt"/>
              </a:rPr>
              <a:t>Fachzeitschrift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925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509" y="2211855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Den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Ergebnisteil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vorbereiten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71263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Ergebnisse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Ist</a:t>
            </a:r>
            <a:r>
              <a:rPr lang="en-US" dirty="0" smtClean="0"/>
              <a:t> der Kern des </a:t>
            </a:r>
            <a:r>
              <a:rPr lang="en-US" dirty="0" err="1" smtClean="0"/>
              <a:t>Artikels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die </a:t>
            </a:r>
            <a:r>
              <a:rPr lang="en-US" dirty="0" err="1" smtClean="0"/>
              <a:t>Ergebnisse</a:t>
            </a:r>
            <a:r>
              <a:rPr lang="en-US" dirty="0" smtClean="0"/>
              <a:t> in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logischen</a:t>
            </a:r>
            <a:r>
              <a:rPr lang="en-US" dirty="0" smtClean="0"/>
              <a:t> </a:t>
            </a:r>
            <a:r>
              <a:rPr lang="en-US" dirty="0" err="1" smtClean="0"/>
              <a:t>Reihenfolge</a:t>
            </a:r>
            <a:r>
              <a:rPr lang="en-US" dirty="0" smtClean="0"/>
              <a:t> </a:t>
            </a:r>
            <a:r>
              <a:rPr lang="en-US" dirty="0" err="1" smtClean="0"/>
              <a:t>präsentieren</a:t>
            </a:r>
            <a:endParaRPr lang="en-US" dirty="0" smtClean="0"/>
          </a:p>
          <a:p>
            <a:r>
              <a:rPr lang="en-US" dirty="0" err="1" smtClean="0"/>
              <a:t>Enthält</a:t>
            </a:r>
            <a:r>
              <a:rPr lang="en-US" dirty="0" smtClean="0"/>
              <a:t> </a:t>
            </a:r>
            <a:r>
              <a:rPr lang="en-US" dirty="0" err="1" smtClean="0"/>
              <a:t>häufig</a:t>
            </a:r>
            <a:r>
              <a:rPr lang="en-US" dirty="0" smtClean="0"/>
              <a:t> Tabellen</a:t>
            </a:r>
            <a:r>
              <a:rPr lang="en-US" dirty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Abbildungen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beides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zusammenfassen</a:t>
            </a:r>
            <a:r>
              <a:rPr lang="en-US" dirty="0" smtClean="0"/>
              <a:t>, </a:t>
            </a:r>
            <a:r>
              <a:rPr lang="en-US" dirty="0" err="1" smtClean="0"/>
              <a:t>statt</a:t>
            </a:r>
            <a:r>
              <a:rPr lang="en-US" dirty="0" smtClean="0"/>
              <a:t> </a:t>
            </a:r>
            <a:r>
              <a:rPr lang="en-US" dirty="0" err="1" smtClean="0"/>
              <a:t>Daten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detailliert</a:t>
            </a:r>
            <a:r>
              <a:rPr lang="en-US" dirty="0" smtClean="0"/>
              <a:t> </a:t>
            </a:r>
            <a:r>
              <a:rPr lang="en-US" dirty="0" err="1" smtClean="0"/>
              <a:t>wiederzugeben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die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präsentieren</a:t>
            </a:r>
            <a:r>
              <a:rPr lang="en-US" dirty="0" smtClean="0"/>
              <a:t>,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kommentieren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in der </a:t>
            </a:r>
            <a:r>
              <a:rPr lang="en-US" dirty="0" err="1" smtClean="0"/>
              <a:t>Vergangenheit</a:t>
            </a:r>
            <a:r>
              <a:rPr lang="en-US" dirty="0" smtClean="0"/>
              <a:t> (past tense) </a:t>
            </a:r>
            <a:r>
              <a:rPr lang="en-US" dirty="0" err="1" smtClean="0"/>
              <a:t>geschrieben</a:t>
            </a:r>
            <a:r>
              <a:rPr lang="en-US" dirty="0" smtClean="0"/>
              <a:t> sein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Einige</a:t>
            </a:r>
            <a:r>
              <a:rPr lang="en-US" dirty="0" smtClean="0"/>
              <a:t> </a:t>
            </a:r>
            <a:r>
              <a:rPr lang="en-US" dirty="0" err="1" smtClean="0"/>
              <a:t>Fachzeitschriften</a:t>
            </a:r>
            <a:r>
              <a:rPr lang="en-US" dirty="0" smtClean="0"/>
              <a:t> </a:t>
            </a:r>
            <a:r>
              <a:rPr lang="en-US" dirty="0" err="1" smtClean="0"/>
              <a:t>kombinieren</a:t>
            </a:r>
            <a:r>
              <a:rPr lang="en-US" dirty="0" smtClean="0"/>
              <a:t> </a:t>
            </a:r>
            <a:r>
              <a:rPr lang="en-US" dirty="0" err="1" smtClean="0"/>
              <a:t>Ergebnisse</a:t>
            </a:r>
            <a:r>
              <a:rPr lang="en-US" dirty="0" smtClean="0"/>
              <a:t> und </a:t>
            </a:r>
            <a:r>
              <a:rPr lang="en-US" dirty="0" err="1" smtClean="0"/>
              <a:t>Folgerungen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8452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Ergebnisteil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mit</a:t>
            </a:r>
            <a:r>
              <a:rPr lang="en-US" dirty="0" smtClean="0">
                <a:latin typeface="+mn-lt"/>
              </a:rPr>
              <a:t> Tabellen und </a:t>
            </a:r>
            <a:r>
              <a:rPr lang="en-US" dirty="0" err="1" smtClean="0">
                <a:latin typeface="+mn-lt"/>
              </a:rPr>
              <a:t>Abbildungen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Überschneidungen</a:t>
            </a:r>
            <a:r>
              <a:rPr lang="en-US" dirty="0" smtClean="0"/>
              <a:t> von </a:t>
            </a:r>
            <a:r>
              <a:rPr lang="en-US" dirty="0" err="1" smtClean="0"/>
              <a:t>Informationen</a:t>
            </a:r>
            <a:r>
              <a:rPr lang="en-US" dirty="0" smtClean="0"/>
              <a:t> in Text und Tabellen – </a:t>
            </a:r>
            <a:r>
              <a:rPr lang="en-US" dirty="0" err="1" smtClean="0"/>
              <a:t>wieviel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erlaubt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zuviel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-Text </a:t>
            </a:r>
            <a:r>
              <a:rPr lang="en-US" dirty="0" err="1" smtClean="0"/>
              <a:t>sollte</a:t>
            </a:r>
            <a:r>
              <a:rPr lang="en-US" dirty="0" smtClean="0"/>
              <a:t> die </a:t>
            </a:r>
            <a:r>
              <a:rPr lang="en-US" dirty="0" err="1" smtClean="0"/>
              <a:t>Hauptpunkte</a:t>
            </a:r>
            <a:r>
              <a:rPr lang="en-US" dirty="0" smtClean="0"/>
              <a:t> der Tabellen und 	</a:t>
            </a:r>
            <a:r>
              <a:rPr lang="en-US" dirty="0" err="1" smtClean="0"/>
              <a:t>Abbildungen</a:t>
            </a:r>
            <a:r>
              <a:rPr lang="en-US" dirty="0" smtClean="0"/>
              <a:t> </a:t>
            </a:r>
            <a:r>
              <a:rPr lang="en-US" dirty="0" err="1" smtClean="0"/>
              <a:t>wiedergeben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-Text </a:t>
            </a:r>
            <a:r>
              <a:rPr lang="en-US" dirty="0" err="1" smtClean="0"/>
              <a:t>sollte</a:t>
            </a:r>
            <a:r>
              <a:rPr lang="en-US" dirty="0" smtClean="0"/>
              <a:t> die </a:t>
            </a:r>
            <a:r>
              <a:rPr lang="en-US" dirty="0" err="1" smtClean="0"/>
              <a:t>wichtigsten</a:t>
            </a:r>
            <a:r>
              <a:rPr lang="en-US" dirty="0" smtClean="0"/>
              <a:t> </a:t>
            </a:r>
            <a:r>
              <a:rPr lang="en-US" dirty="0" err="1" smtClean="0"/>
              <a:t>Daten</a:t>
            </a:r>
            <a:r>
              <a:rPr lang="en-US" dirty="0" smtClean="0"/>
              <a:t> </a:t>
            </a:r>
            <a:r>
              <a:rPr lang="en-US" dirty="0" err="1" smtClean="0"/>
              <a:t>nennen</a:t>
            </a:r>
            <a:endParaRPr lang="en-US" dirty="0" smtClean="0"/>
          </a:p>
          <a:p>
            <a:r>
              <a:rPr lang="en-US" dirty="0" smtClean="0"/>
              <a:t>Auf Tabellen und </a:t>
            </a:r>
            <a:r>
              <a:rPr lang="en-US" dirty="0" err="1" smtClean="0"/>
              <a:t>Abbildungen</a:t>
            </a:r>
            <a:r>
              <a:rPr lang="en-US" dirty="0" smtClean="0"/>
              <a:t> </a:t>
            </a:r>
            <a:r>
              <a:rPr lang="en-US" dirty="0" err="1" smtClean="0"/>
              <a:t>verweisen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614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Auf Tabellen und </a:t>
            </a:r>
            <a:r>
              <a:rPr lang="en-US" dirty="0" err="1" smtClean="0">
                <a:latin typeface="+mn-lt"/>
              </a:rPr>
              <a:t>Abbildungen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verweisen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Text auf Tabellen und </a:t>
            </a:r>
            <a:r>
              <a:rPr lang="en-US" dirty="0" err="1" smtClean="0"/>
              <a:t>Abbildungen</a:t>
            </a:r>
            <a:r>
              <a:rPr lang="en-US" dirty="0" smtClean="0"/>
              <a:t> </a:t>
            </a:r>
            <a:r>
              <a:rPr lang="en-US" dirty="0" err="1" smtClean="0"/>
              <a:t>verwiesen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, </a:t>
            </a:r>
            <a:r>
              <a:rPr lang="en-US" dirty="0" err="1" smtClean="0"/>
              <a:t>sollte</a:t>
            </a:r>
            <a:r>
              <a:rPr lang="en-US" dirty="0" smtClean="0"/>
              <a:t> das </a:t>
            </a:r>
            <a:r>
              <a:rPr lang="en-US" dirty="0" err="1" smtClean="0"/>
              <a:t>Ergebnis</a:t>
            </a:r>
            <a:r>
              <a:rPr lang="en-US" dirty="0" smtClean="0"/>
              <a:t> </a:t>
            </a:r>
            <a:r>
              <a:rPr lang="en-US" dirty="0" err="1" smtClean="0"/>
              <a:t>betont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, </a:t>
            </a:r>
            <a:r>
              <a:rPr lang="en-US" dirty="0" err="1" smtClean="0"/>
              <a:t>nicht</a:t>
            </a:r>
            <a:r>
              <a:rPr lang="en-US" dirty="0" smtClean="0"/>
              <a:t> die </a:t>
            </a:r>
            <a:r>
              <a:rPr lang="en-US" dirty="0" err="1" smtClean="0"/>
              <a:t>Tabelle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die </a:t>
            </a:r>
            <a:r>
              <a:rPr lang="en-US" dirty="0" err="1" smtClean="0"/>
              <a:t>Abbildung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Nicht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gut: </a:t>
            </a:r>
            <a:r>
              <a:rPr lang="en-US" dirty="0" smtClean="0">
                <a:sym typeface="Wingdings" panose="05000000000000000000" pitchFamily="2" charset="2"/>
              </a:rPr>
              <a:t>“Table 3 shows that researchers who took this workshop published twice as many papers per year.”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 err="1" smtClean="0">
                <a:solidFill>
                  <a:srgbClr val="00B050"/>
                </a:solidFill>
                <a:sym typeface="Wingdings" panose="05000000000000000000" pitchFamily="2" charset="2"/>
              </a:rPr>
              <a:t>Besser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:</a:t>
            </a:r>
            <a:r>
              <a:rPr lang="en-US" dirty="0" smtClean="0">
                <a:sym typeface="Wingdings" panose="05000000000000000000" pitchFamily="2" charset="2"/>
              </a:rPr>
              <a:t> “Researchers who took this workshop published twice as many papers per year (Table 3).”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227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Ergebnisteil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finden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Ergebnisteil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Ergebnisteil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Achten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Länge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Aufbau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Wortwahl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(Verb-/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Zeitform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Zwischenüberschriften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wenn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vorhanden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Anzahl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der Tabellen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Abbildungen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Seien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bereit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vorzustellen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2891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509" y="2480797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Tabellen und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Abbildungen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erstellen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64920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Tabellen: </a:t>
            </a:r>
            <a:r>
              <a:rPr lang="en-US" dirty="0" err="1" smtClean="0">
                <a:latin typeface="+mn-lt"/>
              </a:rPr>
              <a:t>einige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Vorschläge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Benutzen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abellen </a:t>
            </a:r>
            <a:r>
              <a:rPr lang="en-US" dirty="0" err="1" smtClean="0"/>
              <a:t>nur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der Text die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genügend</a:t>
            </a:r>
            <a:r>
              <a:rPr lang="en-US" dirty="0" smtClean="0"/>
              <a:t> </a:t>
            </a:r>
            <a:r>
              <a:rPr lang="en-US" dirty="0" err="1" smtClean="0"/>
              <a:t>wiedergeben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endParaRPr lang="en-US" dirty="0" smtClean="0"/>
          </a:p>
          <a:p>
            <a:r>
              <a:rPr lang="en-US" dirty="0" smtClean="0"/>
              <a:t>Tabellen </a:t>
            </a:r>
            <a:r>
              <a:rPr lang="en-US" dirty="0" err="1" smtClean="0"/>
              <a:t>sollten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ohne</a:t>
            </a:r>
            <a:r>
              <a:rPr lang="en-US" dirty="0" smtClean="0"/>
              <a:t> Text </a:t>
            </a:r>
            <a:r>
              <a:rPr lang="en-US" dirty="0" err="1" smtClean="0"/>
              <a:t>verständlich</a:t>
            </a:r>
            <a:r>
              <a:rPr lang="en-US" dirty="0" smtClean="0"/>
              <a:t> sein</a:t>
            </a:r>
          </a:p>
          <a:p>
            <a:r>
              <a:rPr lang="en-US" dirty="0" smtClean="0"/>
              <a:t>Tabellen </a:t>
            </a:r>
            <a:r>
              <a:rPr lang="en-US" dirty="0" err="1" smtClean="0"/>
              <a:t>sollten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aufgebaut</a:t>
            </a:r>
            <a:r>
              <a:rPr lang="en-US" dirty="0" smtClean="0"/>
              <a:t> sein</a:t>
            </a:r>
          </a:p>
          <a:p>
            <a:r>
              <a:rPr lang="en-US" dirty="0" smtClean="0"/>
              <a:t>Sind </a:t>
            </a:r>
            <a:r>
              <a:rPr lang="en-US" dirty="0" err="1" smtClean="0"/>
              <a:t>mehrere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abellen </a:t>
            </a:r>
            <a:r>
              <a:rPr lang="en-US" dirty="0" err="1" smtClean="0"/>
              <a:t>vorhanden</a:t>
            </a:r>
            <a:r>
              <a:rPr lang="en-US" dirty="0" smtClean="0"/>
              <a:t>, </a:t>
            </a:r>
            <a:r>
              <a:rPr lang="en-US" dirty="0" err="1" smtClean="0"/>
              <a:t>sollten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dasselbe</a:t>
            </a:r>
            <a:r>
              <a:rPr lang="en-US" dirty="0" smtClean="0"/>
              <a:t> Format </a:t>
            </a:r>
            <a:r>
              <a:rPr lang="en-US" dirty="0" err="1" smtClean="0"/>
              <a:t>haben</a:t>
            </a:r>
            <a:endParaRPr lang="en-US" dirty="0" smtClean="0"/>
          </a:p>
          <a:p>
            <a:r>
              <a:rPr lang="en-US" dirty="0" err="1" smtClean="0"/>
              <a:t>Befolgen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Vorgaben</a:t>
            </a:r>
            <a:r>
              <a:rPr lang="en-US" dirty="0" smtClean="0"/>
              <a:t> in den Richtlinien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/>
              <a:t>A</a:t>
            </a:r>
            <a:r>
              <a:rPr lang="en-US" dirty="0" err="1" smtClean="0"/>
              <a:t>utoren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408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Abbildungen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einige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Vorschläge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Benutzen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Abbildungen</a:t>
            </a:r>
            <a:r>
              <a:rPr lang="en-US" dirty="0" smtClean="0"/>
              <a:t> (</a:t>
            </a:r>
            <a:r>
              <a:rPr lang="en-US" dirty="0" err="1" smtClean="0"/>
              <a:t>Graphiken</a:t>
            </a:r>
            <a:r>
              <a:rPr lang="en-US" dirty="0" smtClean="0"/>
              <a:t>, </a:t>
            </a:r>
            <a:r>
              <a:rPr lang="en-US" dirty="0" err="1" smtClean="0"/>
              <a:t>Diagramme</a:t>
            </a:r>
            <a:r>
              <a:rPr lang="en-US" dirty="0" smtClean="0"/>
              <a:t>, Maps, </a:t>
            </a:r>
            <a:r>
              <a:rPr lang="en-US" dirty="0" err="1" smtClean="0"/>
              <a:t>Fotos</a:t>
            </a:r>
            <a:r>
              <a:rPr lang="en-US" dirty="0" smtClean="0"/>
              <a:t>, etc.) </a:t>
            </a:r>
            <a:r>
              <a:rPr lang="en-US" dirty="0" err="1" smtClean="0"/>
              <a:t>nur</a:t>
            </a:r>
            <a:r>
              <a:rPr lang="en-US" dirty="0" smtClean="0"/>
              <a:t>, </a:t>
            </a:r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helfen</a:t>
            </a:r>
            <a:r>
              <a:rPr lang="en-US" dirty="0" smtClean="0"/>
              <a:t> </a:t>
            </a:r>
            <a:r>
              <a:rPr lang="en-US" dirty="0" err="1" smtClean="0"/>
              <a:t>Informationen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übermitteln</a:t>
            </a:r>
            <a:endParaRPr lang="en-US" dirty="0" smtClean="0"/>
          </a:p>
          <a:p>
            <a:r>
              <a:rPr lang="en-US" dirty="0" err="1" smtClean="0"/>
              <a:t>Nicht</a:t>
            </a:r>
            <a:r>
              <a:rPr lang="en-US" dirty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Informationen</a:t>
            </a:r>
            <a:r>
              <a:rPr lang="en-US" dirty="0" smtClean="0"/>
              <a:t> in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Graphik</a:t>
            </a:r>
            <a:r>
              <a:rPr lang="en-US" dirty="0" smtClean="0"/>
              <a:t> </a:t>
            </a:r>
            <a:r>
              <a:rPr lang="en-US" dirty="0" err="1" smtClean="0"/>
              <a:t>packen</a:t>
            </a:r>
            <a:endParaRPr lang="en-US" dirty="0" smtClean="0"/>
          </a:p>
          <a:p>
            <a:r>
              <a:rPr lang="en-US" dirty="0" err="1" smtClean="0"/>
              <a:t>Bezifferung</a:t>
            </a:r>
            <a:r>
              <a:rPr lang="en-US" dirty="0" smtClean="0"/>
              <a:t>/</a:t>
            </a:r>
            <a:r>
              <a:rPr lang="en-US" dirty="0" err="1" smtClean="0"/>
              <a:t>Beschriftung</a:t>
            </a:r>
            <a:r>
              <a:rPr lang="en-US" dirty="0" smtClean="0"/>
              <a:t> </a:t>
            </a:r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Veröffentlichung</a:t>
            </a:r>
            <a:r>
              <a:rPr lang="en-US" dirty="0" smtClean="0"/>
              <a:t> </a:t>
            </a:r>
            <a:r>
              <a:rPr lang="en-US" dirty="0" err="1" smtClean="0"/>
              <a:t>gro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en-US" dirty="0" err="1" smtClean="0"/>
              <a:t>genug</a:t>
            </a:r>
            <a:r>
              <a:rPr lang="en-US" dirty="0" smtClean="0"/>
              <a:t> (</a:t>
            </a:r>
            <a:r>
              <a:rPr lang="en-US" dirty="0" err="1" smtClean="0"/>
              <a:t>lesbar</a:t>
            </a:r>
            <a:r>
              <a:rPr lang="en-US" dirty="0" smtClean="0"/>
              <a:t>) sein</a:t>
            </a:r>
          </a:p>
          <a:p>
            <a:r>
              <a:rPr lang="en-US" dirty="0" err="1" smtClean="0"/>
              <a:t>Befolgen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Vorgaben</a:t>
            </a:r>
            <a:r>
              <a:rPr lang="en-US" dirty="0" smtClean="0"/>
              <a:t> in den Richtlinien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239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Diskussionsthema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Wenn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die 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Tabelle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oder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Graphik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präsentiert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werden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können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entscheiden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Darstellungsform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wählen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6580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Vorschlag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Schauen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Tabellen und </a:t>
            </a:r>
            <a:r>
              <a:rPr lang="en-US" dirty="0" err="1" smtClean="0"/>
              <a:t>Abbildungen</a:t>
            </a:r>
            <a:r>
              <a:rPr lang="en-US" dirty="0" smtClean="0"/>
              <a:t> in </a:t>
            </a:r>
            <a:r>
              <a:rPr lang="en-US" dirty="0" err="1" smtClean="0"/>
              <a:t>Fachzeitschriften</a:t>
            </a:r>
            <a:r>
              <a:rPr lang="en-US" dirty="0" smtClean="0"/>
              <a:t> an, die </a:t>
            </a:r>
            <a:r>
              <a:rPr lang="en-US" dirty="0" err="1" smtClean="0"/>
              <a:t>ähnliche</a:t>
            </a:r>
            <a:r>
              <a:rPr lang="en-US" dirty="0" smtClean="0"/>
              <a:t> </a:t>
            </a:r>
            <a:r>
              <a:rPr lang="en-US" dirty="0" err="1" smtClean="0"/>
              <a:t>Daten</a:t>
            </a:r>
            <a:r>
              <a:rPr lang="en-US" dirty="0" smtClean="0"/>
              <a:t> </a:t>
            </a:r>
            <a:r>
              <a:rPr lang="en-US" dirty="0" err="1" smtClean="0"/>
              <a:t>präsentieren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-in </a:t>
            </a:r>
            <a:r>
              <a:rPr lang="en-US" dirty="0" err="1" smtClean="0"/>
              <a:t>Ihrer</a:t>
            </a:r>
            <a:r>
              <a:rPr lang="en-US" dirty="0" smtClean="0"/>
              <a:t> </a:t>
            </a:r>
            <a:r>
              <a:rPr lang="en-US" dirty="0" err="1" smtClean="0"/>
              <a:t>ausgewählten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achzeitschrift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-in </a:t>
            </a:r>
            <a:r>
              <a:rPr lang="en-US" dirty="0" err="1" smtClean="0"/>
              <a:t>anderen</a:t>
            </a:r>
            <a:r>
              <a:rPr lang="en-US" dirty="0" smtClean="0"/>
              <a:t> </a:t>
            </a:r>
            <a:r>
              <a:rPr lang="en-US" dirty="0" err="1" smtClean="0"/>
              <a:t>guten</a:t>
            </a:r>
            <a:r>
              <a:rPr lang="en-US" dirty="0" smtClean="0"/>
              <a:t> </a:t>
            </a:r>
            <a:r>
              <a:rPr lang="en-US" dirty="0" err="1" smtClean="0"/>
              <a:t>Fachzeitschriften</a:t>
            </a:r>
            <a:endParaRPr lang="en-US" dirty="0" smtClean="0"/>
          </a:p>
          <a:p>
            <a:r>
              <a:rPr lang="en-US" dirty="0" err="1" smtClean="0"/>
              <a:t>Benutzen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diese</a:t>
            </a:r>
            <a:r>
              <a:rPr lang="en-US" dirty="0" smtClean="0"/>
              <a:t> Tabellen und </a:t>
            </a:r>
            <a:r>
              <a:rPr lang="en-US" dirty="0" err="1" smtClean="0"/>
              <a:t>Abbildungen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Vorlage</a:t>
            </a:r>
            <a:r>
              <a:rPr lang="en-US" dirty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Erstellung </a:t>
            </a:r>
            <a:r>
              <a:rPr lang="en-US" dirty="0" err="1" smtClean="0"/>
              <a:t>Ihrer</a:t>
            </a:r>
            <a:r>
              <a:rPr lang="en-US" dirty="0" smtClean="0"/>
              <a:t> </a:t>
            </a:r>
            <a:r>
              <a:rPr lang="en-US" dirty="0" err="1" smtClean="0"/>
              <a:t>eigenen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abellen und </a:t>
            </a:r>
            <a:r>
              <a:rPr lang="en-US" dirty="0" err="1" smtClean="0"/>
              <a:t>Abbildungen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6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+mn-lt"/>
              </a:rPr>
              <a:t>Auswählen </a:t>
            </a:r>
            <a:r>
              <a:rPr lang="en-US" dirty="0" err="1" smtClean="0">
                <a:latin typeface="+mn-lt"/>
              </a:rPr>
              <a:t>einer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wissenschaftlichen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Fachzeitschrift</a:t>
            </a:r>
            <a:r>
              <a:rPr lang="en-US" dirty="0" smtClean="0">
                <a:latin typeface="+mn-lt"/>
              </a:rPr>
              <a:t> - </a:t>
            </a:r>
            <a:r>
              <a:rPr lang="en-US" dirty="0" err="1" smtClean="0">
                <a:latin typeface="+mn-lt"/>
              </a:rPr>
              <a:t>Grundlagen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Früh</a:t>
            </a:r>
            <a:r>
              <a:rPr lang="en-US" dirty="0" smtClean="0"/>
              <a:t> </a:t>
            </a:r>
            <a:r>
              <a:rPr lang="en-US" dirty="0" err="1" smtClean="0"/>
              <a:t>entscheiden</a:t>
            </a:r>
            <a:r>
              <a:rPr lang="en-US" dirty="0" smtClean="0"/>
              <a:t> (bevor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Schreiben </a:t>
            </a:r>
            <a:r>
              <a:rPr lang="en-US" dirty="0" err="1" smtClean="0"/>
              <a:t>begonnen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r>
              <a:rPr lang="en-US" dirty="0" smtClean="0"/>
              <a:t>).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erst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r>
              <a:rPr lang="en-US" dirty="0" smtClean="0"/>
              <a:t> und </a:t>
            </a:r>
            <a:r>
              <a:rPr lang="en-US" dirty="0" err="1" smtClean="0"/>
              <a:t>dann</a:t>
            </a:r>
            <a:r>
              <a:rPr lang="en-US" dirty="0" smtClean="0"/>
              <a:t> die </a:t>
            </a:r>
            <a:r>
              <a:rPr lang="en-US" dirty="0" err="1" smtClean="0"/>
              <a:t>Zeitschrift</a:t>
            </a:r>
            <a:r>
              <a:rPr lang="en-US" dirty="0" smtClean="0"/>
              <a:t> </a:t>
            </a:r>
            <a:r>
              <a:rPr lang="en-US" dirty="0" err="1" smtClean="0"/>
              <a:t>wählen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Warum</a:t>
            </a:r>
            <a:r>
              <a:rPr lang="en-US" dirty="0" smtClean="0"/>
              <a:t>? 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ollte</a:t>
            </a:r>
            <a:r>
              <a:rPr lang="en-US" dirty="0" smtClean="0"/>
              <a:t> </a:t>
            </a:r>
            <a:r>
              <a:rPr lang="en-US" dirty="0" err="1" smtClean="0"/>
              <a:t>ähnliche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publiziert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veröffentlicht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, die in </a:t>
            </a:r>
            <a:r>
              <a:rPr lang="en-US" dirty="0" err="1" smtClean="0"/>
              <a:t>Ihrem</a:t>
            </a:r>
            <a:r>
              <a:rPr lang="en-US" dirty="0" smtClean="0"/>
              <a:t> </a:t>
            </a:r>
            <a:r>
              <a:rPr lang="en-US" dirty="0" err="1" smtClean="0"/>
              <a:t>aktuellen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zitiert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endParaRPr lang="en-US" dirty="0" smtClean="0"/>
          </a:p>
          <a:p>
            <a:r>
              <a:rPr lang="en-US" dirty="0" smtClean="0"/>
              <a:t>Website der </a:t>
            </a:r>
            <a:r>
              <a:rPr lang="en-US" dirty="0" err="1" smtClean="0"/>
              <a:t>Fachzeitschrift</a:t>
            </a:r>
            <a:r>
              <a:rPr lang="en-US" dirty="0" smtClean="0"/>
              <a:t> </a:t>
            </a:r>
            <a:r>
              <a:rPr lang="en-US" dirty="0" err="1" smtClean="0"/>
              <a:t>besuchen</a:t>
            </a:r>
            <a:r>
              <a:rPr lang="en-US" dirty="0" smtClean="0"/>
              <a:t> und Richtlinien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r>
              <a:rPr lang="en-US" dirty="0" smtClean="0"/>
              <a:t> </a:t>
            </a:r>
            <a:r>
              <a:rPr lang="en-US" dirty="0" err="1" smtClean="0"/>
              <a:t>lesen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Weitere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Informationen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Almost </a:t>
            </a:r>
            <a:r>
              <a:rPr lang="en-US" dirty="0" smtClean="0"/>
              <a:t>Everything You Wanted To Know About Making Tables and Figures,” Department of Biology, Bates College (</a:t>
            </a:r>
            <a:r>
              <a:rPr lang="en-US" dirty="0">
                <a:hlinkClick r:id="rId3"/>
              </a:rPr>
              <a:t>http://abacus.bates.edu/~</a:t>
            </a:r>
            <a:r>
              <a:rPr lang="en-US" dirty="0" smtClean="0">
                <a:hlinkClick r:id="rId3"/>
              </a:rPr>
              <a:t>ganderso/biology/resources/writing/HTWtablefigs.html</a:t>
            </a:r>
            <a:r>
              <a:rPr lang="en-US" dirty="0" smtClean="0"/>
              <a:t>)</a:t>
            </a:r>
          </a:p>
          <a:p>
            <a:r>
              <a:rPr lang="en-US" dirty="0" smtClean="0"/>
              <a:t>Schreiben und </a:t>
            </a:r>
            <a:r>
              <a:rPr lang="en-US" dirty="0" err="1" smtClean="0"/>
              <a:t>Veröffentlichen</a:t>
            </a:r>
            <a:r>
              <a:rPr lang="en-US" dirty="0" smtClean="0"/>
              <a:t> von </a:t>
            </a:r>
            <a:r>
              <a:rPr lang="en-US" dirty="0" err="1" smtClean="0"/>
              <a:t>wissenschaftlichen</a:t>
            </a:r>
            <a:r>
              <a:rPr lang="en-US" dirty="0" smtClean="0"/>
              <a:t> </a:t>
            </a:r>
            <a:r>
              <a:rPr lang="en-US" dirty="0" err="1" smtClean="0"/>
              <a:t>Artikeln</a:t>
            </a:r>
            <a:r>
              <a:rPr lang="en-US" dirty="0" smtClean="0"/>
              <a:t>, </a:t>
            </a:r>
            <a:r>
              <a:rPr lang="en-US" dirty="0" err="1" smtClean="0"/>
              <a:t>Teil</a:t>
            </a:r>
            <a:r>
              <a:rPr lang="en-US" dirty="0" smtClean="0"/>
              <a:t> II (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finden</a:t>
            </a:r>
            <a:r>
              <a:rPr lang="en-US" dirty="0" smtClean="0"/>
              <a:t> </a:t>
            </a:r>
            <a:r>
              <a:rPr lang="en-US" dirty="0" err="1" smtClean="0"/>
              <a:t>unter</a:t>
            </a:r>
            <a:r>
              <a:rPr lang="en-US" dirty="0" smtClean="0"/>
              <a:t> Resources auf </a:t>
            </a:r>
            <a:r>
              <a:rPr lang="en-US" dirty="0" smtClean="0">
                <a:hlinkClick r:id="rId4"/>
              </a:rPr>
              <a:t>http://www.authoraid.info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486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Tabellen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Abbildungen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ausgewählten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Tabellen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Abbildungen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Tabellen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Abbildungen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fällt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auf, das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hilft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eigenen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Tabellen und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Abbildungen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erstellen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andere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oder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Fragen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86650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9" y="2391150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Die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Diskussion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vorbereiten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298593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Diskussion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Schwieriger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r>
              <a:rPr lang="en-US" dirty="0" smtClean="0"/>
              <a:t>, da die Diskussion </a:t>
            </a:r>
            <a:r>
              <a:rPr lang="en-US" dirty="0" err="1" smtClean="0"/>
              <a:t>mehr</a:t>
            </a:r>
            <a:r>
              <a:rPr lang="en-US" dirty="0" smtClean="0"/>
              <a:t> </a:t>
            </a:r>
            <a:r>
              <a:rPr lang="en-US" dirty="0" err="1" smtClean="0"/>
              <a:t>Freiraum</a:t>
            </a:r>
            <a:r>
              <a:rPr lang="en-US" dirty="0" smtClean="0"/>
              <a:t> </a:t>
            </a:r>
            <a:r>
              <a:rPr lang="en-US" dirty="0" err="1" smtClean="0"/>
              <a:t>zulässt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kurzen</a:t>
            </a:r>
            <a:r>
              <a:rPr lang="en-US" dirty="0" smtClean="0"/>
              <a:t> </a:t>
            </a:r>
            <a:r>
              <a:rPr lang="en-US" dirty="0" err="1" smtClean="0"/>
              <a:t>Zusammenfassung</a:t>
            </a:r>
            <a:r>
              <a:rPr lang="en-US" dirty="0" smtClean="0"/>
              <a:t> der </a:t>
            </a:r>
            <a:r>
              <a:rPr lang="en-US" dirty="0" err="1" smtClean="0"/>
              <a:t>wichtigsten</a:t>
            </a:r>
            <a:r>
              <a:rPr lang="en-US" dirty="0" smtClean="0"/>
              <a:t>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beginnen</a:t>
            </a:r>
            <a:endParaRPr lang="en-US" dirty="0" smtClean="0"/>
          </a:p>
          <a:p>
            <a:r>
              <a:rPr lang="en-US" dirty="0" err="1" smtClean="0"/>
              <a:t>Sollte</a:t>
            </a:r>
            <a:r>
              <a:rPr lang="en-US" dirty="0" smtClean="0"/>
              <a:t> die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beantworten</a:t>
            </a:r>
            <a:r>
              <a:rPr lang="en-US" dirty="0" smtClean="0"/>
              <a:t>, die </a:t>
            </a:r>
            <a:r>
              <a:rPr lang="en-US" dirty="0" err="1" smtClean="0"/>
              <a:t>die</a:t>
            </a:r>
            <a:r>
              <a:rPr lang="en-US" dirty="0" smtClean="0"/>
              <a:t> </a:t>
            </a:r>
            <a:r>
              <a:rPr lang="en-US" dirty="0" err="1" smtClean="0"/>
              <a:t>Einleitung</a:t>
            </a:r>
            <a:r>
              <a:rPr lang="en-US" dirty="0" smtClean="0"/>
              <a:t> </a:t>
            </a:r>
            <a:r>
              <a:rPr lang="en-US" dirty="0" err="1" smtClean="0"/>
              <a:t>stellt</a:t>
            </a:r>
            <a:r>
              <a:rPr lang="en-US" dirty="0" smtClean="0"/>
              <a:t> (</a:t>
            </a:r>
            <a:r>
              <a:rPr lang="en-US" dirty="0" err="1" smtClean="0"/>
              <a:t>solllte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der </a:t>
            </a:r>
            <a:r>
              <a:rPr lang="en-US" dirty="0" err="1" smtClean="0"/>
              <a:t>Hypothese</a:t>
            </a:r>
            <a:r>
              <a:rPr lang="en-US" dirty="0" smtClean="0"/>
              <a:t> </a:t>
            </a:r>
            <a:r>
              <a:rPr lang="en-US" dirty="0" err="1" smtClean="0"/>
              <a:t>befassen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641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Diskussion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– </a:t>
            </a:r>
            <a:r>
              <a:rPr lang="en-US" dirty="0" err="1" smtClean="0">
                <a:latin typeface="+mn-lt"/>
              </a:rPr>
              <a:t>möglicher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Inhalt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Stärken</a:t>
            </a:r>
            <a:r>
              <a:rPr lang="en-US" dirty="0" smtClean="0"/>
              <a:t> der </a:t>
            </a:r>
            <a:r>
              <a:rPr lang="en-US" dirty="0" err="1" smtClean="0"/>
              <a:t>Studie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überlegene</a:t>
            </a:r>
            <a:r>
              <a:rPr lang="en-US" dirty="0" smtClean="0"/>
              <a:t> </a:t>
            </a:r>
            <a:r>
              <a:rPr lang="en-US" dirty="0" err="1" smtClean="0"/>
              <a:t>Methoden</a:t>
            </a:r>
            <a:r>
              <a:rPr lang="en-US" dirty="0" smtClean="0"/>
              <a:t>, </a:t>
            </a:r>
            <a:r>
              <a:rPr lang="en-US" dirty="0" err="1" smtClean="0"/>
              <a:t>umfangreiche</a:t>
            </a:r>
            <a:r>
              <a:rPr lang="en-US" dirty="0" smtClean="0"/>
              <a:t> 	</a:t>
            </a:r>
            <a:r>
              <a:rPr lang="en-US" dirty="0" err="1" smtClean="0"/>
              <a:t>Daten</a:t>
            </a:r>
            <a:endParaRPr lang="en-US" dirty="0" smtClean="0"/>
          </a:p>
          <a:p>
            <a:r>
              <a:rPr lang="en-US" dirty="0" err="1" smtClean="0"/>
              <a:t>Grenzen</a:t>
            </a:r>
            <a:r>
              <a:rPr lang="en-US" dirty="0" smtClean="0"/>
              <a:t> der </a:t>
            </a:r>
            <a:r>
              <a:rPr lang="en-US" dirty="0" err="1" smtClean="0"/>
              <a:t>Studie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	-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kleine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robengrö</a:t>
            </a:r>
            <a:r>
              <a:rPr lang="el-GR" dirty="0" smtClean="0"/>
              <a:t>β</a:t>
            </a:r>
            <a:r>
              <a:rPr lang="en-US" dirty="0" smtClean="0"/>
              <a:t>e,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kurze</a:t>
            </a:r>
            <a:r>
              <a:rPr lang="en-US" dirty="0" smtClean="0"/>
              <a:t> Follow-up-</a:t>
            </a:r>
            <a:r>
              <a:rPr lang="en-US" dirty="0" err="1" smtClean="0"/>
              <a:t>Zeiten</a:t>
            </a:r>
            <a:r>
              <a:rPr lang="en-US" dirty="0" smtClean="0"/>
              <a:t>, 	</a:t>
            </a:r>
            <a:r>
              <a:rPr lang="en-US" dirty="0" err="1" smtClean="0"/>
              <a:t>unvollständige</a:t>
            </a:r>
            <a:r>
              <a:rPr lang="en-US" dirty="0" smtClean="0"/>
              <a:t> </a:t>
            </a:r>
            <a:r>
              <a:rPr lang="en-US" dirty="0" err="1" smtClean="0"/>
              <a:t>Daten</a:t>
            </a:r>
            <a:r>
              <a:rPr lang="en-US" dirty="0" smtClean="0"/>
              <a:t>, </a:t>
            </a:r>
            <a:r>
              <a:rPr lang="en-US" dirty="0" err="1" smtClean="0"/>
              <a:t>mögliche</a:t>
            </a:r>
            <a:r>
              <a:rPr lang="en-US" dirty="0" smtClean="0"/>
              <a:t> </a:t>
            </a:r>
            <a:r>
              <a:rPr lang="en-US" dirty="0" err="1" smtClean="0"/>
              <a:t>Fehlerquellen</a:t>
            </a:r>
            <a:r>
              <a:rPr lang="en-US" dirty="0" smtClean="0"/>
              <a:t>, 	</a:t>
            </a:r>
            <a:r>
              <a:rPr lang="en-US" dirty="0" err="1" smtClean="0"/>
              <a:t>Probleme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</a:t>
            </a:r>
            <a:r>
              <a:rPr lang="en-US" dirty="0" err="1" smtClean="0"/>
              <a:t>experimentellen</a:t>
            </a:r>
            <a:r>
              <a:rPr lang="en-US" dirty="0" smtClean="0"/>
              <a:t> </a:t>
            </a:r>
            <a:r>
              <a:rPr lang="en-US" dirty="0" err="1" smtClean="0"/>
              <a:t>Methoden</a:t>
            </a:r>
            <a:r>
              <a:rPr lang="en-US" dirty="0" smtClean="0"/>
              <a:t>, …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-Man </a:t>
            </a:r>
            <a:r>
              <a:rPr lang="en-US" dirty="0" err="1" smtClean="0"/>
              <a:t>sollte</a:t>
            </a:r>
            <a:r>
              <a:rPr lang="en-US" dirty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der </a:t>
            </a:r>
            <a:r>
              <a:rPr lang="en-US" dirty="0" err="1" smtClean="0"/>
              <a:t>Grenzen</a:t>
            </a:r>
            <a:r>
              <a:rPr lang="en-US" dirty="0" smtClean="0"/>
              <a:t> der </a:t>
            </a:r>
            <a:r>
              <a:rPr lang="en-US" dirty="0" err="1" smtClean="0"/>
              <a:t>Studie</a:t>
            </a:r>
            <a:r>
              <a:rPr lang="en-US" dirty="0" smtClean="0"/>
              <a:t> </a:t>
            </a:r>
            <a:r>
              <a:rPr lang="en-US" dirty="0" err="1" smtClean="0"/>
              <a:t>bewusst</a:t>
            </a:r>
            <a:r>
              <a:rPr lang="en-US" dirty="0" smtClean="0"/>
              <a:t> sein 	und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erwähnen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Sollten</a:t>
            </a:r>
            <a:r>
              <a:rPr lang="en-US" dirty="0" smtClean="0"/>
              <a:t> die </a:t>
            </a:r>
            <a:r>
              <a:rPr lang="en-US" dirty="0" err="1" smtClean="0"/>
              <a:t>Grenzen</a:t>
            </a:r>
            <a:r>
              <a:rPr lang="en-US" dirty="0" smtClean="0"/>
              <a:t> der </a:t>
            </a:r>
            <a:r>
              <a:rPr lang="en-US" dirty="0" err="1" smtClean="0"/>
              <a:t>Studie</a:t>
            </a:r>
            <a:r>
              <a:rPr lang="en-US" dirty="0" smtClean="0"/>
              <a:t> </a:t>
            </a:r>
            <a:r>
              <a:rPr lang="en-US" dirty="0" err="1" smtClean="0"/>
              <a:t>Ihre</a:t>
            </a:r>
            <a:r>
              <a:rPr lang="en-US" dirty="0" smtClean="0"/>
              <a:t> </a:t>
            </a:r>
            <a:r>
              <a:rPr lang="en-US" dirty="0" err="1" smtClean="0"/>
              <a:t>Schussfolgerungen</a:t>
            </a:r>
            <a:r>
              <a:rPr lang="en-US" dirty="0" smtClean="0"/>
              <a:t> 	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beeinflussen</a:t>
            </a:r>
            <a:r>
              <a:rPr lang="en-US" dirty="0" smtClean="0"/>
              <a:t>, </a:t>
            </a:r>
            <a:r>
              <a:rPr lang="en-US" dirty="0" err="1" smtClean="0"/>
              <a:t>erklären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warum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114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Diskussion – </a:t>
            </a:r>
            <a:r>
              <a:rPr lang="en-US" dirty="0" err="1" smtClean="0">
                <a:latin typeface="+mn-lt"/>
              </a:rPr>
              <a:t>möglicher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Inhalt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Beziehung</a:t>
            </a:r>
            <a:r>
              <a:rPr lang="en-US" dirty="0" smtClean="0"/>
              <a:t> der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anderer</a:t>
            </a:r>
            <a:r>
              <a:rPr lang="en-US" dirty="0" smtClean="0"/>
              <a:t> </a:t>
            </a:r>
            <a:r>
              <a:rPr lang="en-US" dirty="0" err="1" smtClean="0"/>
              <a:t>Forschung</a:t>
            </a:r>
            <a:r>
              <a:rPr lang="en-US" dirty="0" smtClean="0"/>
              <a:t> in </a:t>
            </a:r>
            <a:r>
              <a:rPr lang="en-US" dirty="0" err="1" smtClean="0"/>
              <a:t>derselben</a:t>
            </a:r>
            <a:r>
              <a:rPr lang="en-US" dirty="0" smtClean="0"/>
              <a:t> </a:t>
            </a:r>
            <a:r>
              <a:rPr lang="en-US" dirty="0" err="1" smtClean="0"/>
              <a:t>Disziplin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Bestehen</a:t>
            </a:r>
            <a:r>
              <a:rPr lang="en-US" dirty="0" smtClean="0"/>
              <a:t> </a:t>
            </a:r>
            <a:r>
              <a:rPr lang="en-US" dirty="0" err="1" smtClean="0"/>
              <a:t>Ähnlichkeiten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früheren</a:t>
            </a:r>
            <a:r>
              <a:rPr lang="en-US" dirty="0" smtClean="0"/>
              <a:t> 	</a:t>
            </a:r>
            <a:r>
              <a:rPr lang="en-US" dirty="0" err="1" smtClean="0"/>
              <a:t>Forschungsergebnissen</a:t>
            </a:r>
            <a:r>
              <a:rPr lang="en-US" dirty="0" smtClean="0"/>
              <a:t> (</a:t>
            </a:r>
            <a:r>
              <a:rPr lang="en-US" dirty="0" err="1" smtClean="0"/>
              <a:t>eigener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der 	</a:t>
            </a:r>
            <a:r>
              <a:rPr lang="en-US" dirty="0" err="1" smtClean="0"/>
              <a:t>anderer</a:t>
            </a:r>
            <a:r>
              <a:rPr lang="en-US" dirty="0" smtClean="0"/>
              <a:t>)?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Unterschiede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früheren</a:t>
            </a:r>
            <a:r>
              <a:rPr lang="en-US" dirty="0" smtClean="0"/>
              <a:t> 	</a:t>
            </a:r>
            <a:r>
              <a:rPr lang="en-US" dirty="0" err="1" smtClean="0"/>
              <a:t>Forschungsergebnissen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Gründe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Ähnlichkeiten</a:t>
            </a:r>
            <a:r>
              <a:rPr lang="en-US" dirty="0" smtClean="0"/>
              <a:t> und 	</a:t>
            </a:r>
            <a:r>
              <a:rPr lang="en-US" dirty="0" err="1" smtClean="0"/>
              <a:t>Unterschiede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11705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Diskussion – </a:t>
            </a:r>
            <a:r>
              <a:rPr lang="en-US" dirty="0" err="1">
                <a:latin typeface="+mn-lt"/>
              </a:rPr>
              <a:t>möglicher</a:t>
            </a:r>
            <a:r>
              <a:rPr lang="en-US" dirty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Inhalt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Anwendung</a:t>
            </a:r>
            <a:r>
              <a:rPr lang="en-US" dirty="0" smtClean="0"/>
              <a:t> und </a:t>
            </a:r>
            <a:r>
              <a:rPr lang="en-US" dirty="0" err="1" smtClean="0"/>
              <a:t>Auswirkungen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mögliche</a:t>
            </a:r>
            <a:r>
              <a:rPr lang="en-US" dirty="0" smtClean="0"/>
              <a:t> </a:t>
            </a:r>
            <a:r>
              <a:rPr lang="en-US" dirty="0" err="1" smtClean="0"/>
              <a:t>Anwendungen</a:t>
            </a:r>
            <a:r>
              <a:rPr lang="en-US" dirty="0" smtClean="0"/>
              <a:t> der </a:t>
            </a:r>
            <a:r>
              <a:rPr lang="en-US" dirty="0" err="1" smtClean="0"/>
              <a:t>Ergebnisse</a:t>
            </a:r>
            <a:r>
              <a:rPr lang="en-US" dirty="0" smtClean="0"/>
              <a:t> (</a:t>
            </a:r>
            <a:r>
              <a:rPr lang="en-US" dirty="0" err="1" smtClean="0"/>
              <a:t>z.B</a:t>
            </a:r>
            <a:r>
              <a:rPr lang="en-US" dirty="0" smtClean="0"/>
              <a:t>. in 	</a:t>
            </a:r>
            <a:r>
              <a:rPr lang="en-US" dirty="0" err="1" smtClean="0"/>
              <a:t>Medizin</a:t>
            </a:r>
            <a:r>
              <a:rPr lang="en-US" dirty="0" smtClean="0"/>
              <a:t>, </a:t>
            </a:r>
            <a:r>
              <a:rPr lang="en-US" dirty="0" err="1" smtClean="0"/>
              <a:t>Ausbildung</a:t>
            </a:r>
            <a:r>
              <a:rPr lang="en-US" dirty="0" smtClean="0"/>
              <a:t>,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Industrie</a:t>
            </a:r>
            <a:r>
              <a:rPr lang="en-US" dirty="0" smtClean="0"/>
              <a:t>, </a:t>
            </a:r>
            <a:r>
              <a:rPr lang="en-US" dirty="0" err="1" smtClean="0"/>
              <a:t>Landwirtschaft</a:t>
            </a:r>
            <a:r>
              <a:rPr lang="en-US" dirty="0" smtClean="0"/>
              <a:t>, 	etc.)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Beziehung</a:t>
            </a:r>
            <a:r>
              <a:rPr lang="en-US" dirty="0" smtClean="0"/>
              <a:t> der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Theorien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Modellen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die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unterstützt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widerlegt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Modifizieren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vorhandene</a:t>
            </a:r>
            <a:r>
              <a:rPr lang="en-US" dirty="0" smtClean="0"/>
              <a:t> </a:t>
            </a:r>
            <a:r>
              <a:rPr lang="en-US" dirty="0" err="1" smtClean="0"/>
              <a:t>Theorien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			</a:t>
            </a:r>
            <a:r>
              <a:rPr lang="en-US" dirty="0" err="1" smtClean="0"/>
              <a:t>Modelle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715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+mn-lt"/>
              </a:rPr>
              <a:t>Diskussion – </a:t>
            </a:r>
            <a:r>
              <a:rPr lang="en-US" dirty="0" err="1">
                <a:latin typeface="+mn-lt"/>
              </a:rPr>
              <a:t>möglicher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Inhalt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Forschung</a:t>
            </a:r>
            <a:r>
              <a:rPr lang="en-US" dirty="0" smtClean="0"/>
              <a:t> </a:t>
            </a:r>
            <a:r>
              <a:rPr lang="en-US" dirty="0" err="1" smtClean="0"/>
              <a:t>nötig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/>
              <a:t>W</a:t>
            </a:r>
            <a:r>
              <a:rPr lang="en-US" dirty="0" err="1" smtClean="0"/>
              <a:t>elche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	</a:t>
            </a:r>
            <a:r>
              <a:rPr lang="en-US" dirty="0" err="1" smtClean="0"/>
              <a:t>unbeantwortet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/>
              <a:t>W</a:t>
            </a:r>
            <a:r>
              <a:rPr lang="en-US" dirty="0" err="1" smtClean="0"/>
              <a:t>elche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entstehen</a:t>
            </a:r>
            <a:r>
              <a:rPr lang="en-US" dirty="0" smtClean="0"/>
              <a:t> </a:t>
            </a:r>
            <a:r>
              <a:rPr lang="en-US" dirty="0" err="1" smtClean="0"/>
              <a:t>durch</a:t>
            </a:r>
            <a:r>
              <a:rPr lang="en-US" dirty="0" smtClean="0"/>
              <a:t> die 	</a:t>
            </a:r>
            <a:r>
              <a:rPr lang="en-US" dirty="0" err="1" smtClean="0"/>
              <a:t>Ergebnisse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Anderes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780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Diskussion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spezifisch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 err="1" smtClean="0"/>
              <a:t>allgemein</a:t>
            </a:r>
            <a:r>
              <a:rPr lang="en-US" dirty="0" smtClean="0"/>
              <a:t> (</a:t>
            </a:r>
            <a:r>
              <a:rPr lang="en-US" dirty="0" err="1" smtClean="0"/>
              <a:t>umgekehrter</a:t>
            </a:r>
            <a:r>
              <a:rPr lang="en-US" dirty="0" smtClean="0"/>
              <a:t> </a:t>
            </a:r>
            <a:r>
              <a:rPr lang="en-US" dirty="0" err="1" smtClean="0"/>
              <a:t>Trichter</a:t>
            </a:r>
            <a:r>
              <a:rPr lang="en-US" dirty="0" smtClean="0"/>
              <a:t>; </a:t>
            </a:r>
            <a:r>
              <a:rPr lang="en-US" dirty="0" err="1" smtClean="0"/>
              <a:t>anders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Einleitung</a:t>
            </a:r>
            <a:r>
              <a:rPr lang="en-US" dirty="0" smtClean="0"/>
              <a:t> (</a:t>
            </a:r>
            <a:r>
              <a:rPr lang="en-US" dirty="0" err="1" smtClean="0"/>
              <a:t>allgemein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spezifisch</a:t>
            </a:r>
            <a:r>
              <a:rPr lang="en-US" dirty="0" smtClean="0">
                <a:sym typeface="Wingdings" panose="05000000000000000000" pitchFamily="2" charset="2"/>
              </a:rPr>
              <a:t>))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 </a:t>
            </a:r>
            <a:r>
              <a:rPr lang="en-US" dirty="0" err="1" smtClean="0">
                <a:sym typeface="Wingdings" panose="05000000000000000000" pitchFamily="2" charset="2"/>
              </a:rPr>
              <a:t>machen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Fachzeitschriften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gefolgt</a:t>
            </a:r>
            <a:r>
              <a:rPr lang="en-US" dirty="0" smtClean="0">
                <a:sym typeface="Wingdings" panose="05000000000000000000" pitchFamily="2" charset="2"/>
              </a:rPr>
              <a:t> von der Schlussfolgerung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3715" y="3669773"/>
            <a:ext cx="1525449" cy="219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708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Die Diskussion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finden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Diskussion?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Achten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Länge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-Art des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Inhalts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Struktur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verwendete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Formulierungen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Referenzen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Zitierweise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Seien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bereit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vorzustellen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94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latin typeface="+mn-lt"/>
              </a:rPr>
              <a:t>Auswählen </a:t>
            </a:r>
            <a:r>
              <a:rPr lang="en-US" sz="3600" dirty="0" err="1">
                <a:latin typeface="+mn-lt"/>
              </a:rPr>
              <a:t>einer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wissenschaftlichen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Fachzeitschrift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smtClean="0">
                <a:latin typeface="+mn-lt"/>
              </a:rPr>
              <a:t>– Dinge, die </a:t>
            </a:r>
            <a:r>
              <a:rPr lang="en-US" sz="3600" dirty="0" err="1" smtClean="0">
                <a:latin typeface="+mn-lt"/>
              </a:rPr>
              <a:t>zu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bedenken</a:t>
            </a:r>
            <a:r>
              <a:rPr lang="en-US" sz="3600" dirty="0" smtClean="0">
                <a:latin typeface="+mn-lt"/>
              </a:rPr>
              <a:t> </a:t>
            </a:r>
            <a:r>
              <a:rPr lang="en-US" sz="3600" dirty="0" err="1" smtClean="0">
                <a:latin typeface="+mn-lt"/>
              </a:rPr>
              <a:t>sind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Ziele</a:t>
            </a:r>
            <a:r>
              <a:rPr lang="en-US" dirty="0" smtClean="0"/>
              <a:t> und </a:t>
            </a:r>
            <a:r>
              <a:rPr lang="en-US" dirty="0" err="1" smtClean="0"/>
              <a:t>Spektrum</a:t>
            </a:r>
            <a:r>
              <a:rPr lang="en-US" dirty="0" smtClean="0"/>
              <a:t> der </a:t>
            </a:r>
            <a:r>
              <a:rPr lang="en-US" dirty="0" err="1" smtClean="0"/>
              <a:t>Fachzeitschrift</a:t>
            </a:r>
            <a:endParaRPr lang="en-US" dirty="0" smtClean="0"/>
          </a:p>
          <a:p>
            <a:r>
              <a:rPr lang="en-US" dirty="0" err="1" smtClean="0"/>
              <a:t>Zielgruppe</a:t>
            </a:r>
            <a:endParaRPr lang="en-US" dirty="0" smtClean="0"/>
          </a:p>
          <a:p>
            <a:r>
              <a:rPr lang="en-US" dirty="0" smtClean="0"/>
              <a:t>Prestige</a:t>
            </a:r>
          </a:p>
          <a:p>
            <a:r>
              <a:rPr lang="en-US" dirty="0" smtClean="0"/>
              <a:t>Impact</a:t>
            </a:r>
          </a:p>
          <a:p>
            <a:r>
              <a:rPr lang="en-US" dirty="0" err="1" smtClean="0"/>
              <a:t>Zugriffsmöglichkeiten</a:t>
            </a:r>
            <a:r>
              <a:rPr lang="en-US" dirty="0" smtClean="0"/>
              <a:t> (Open Access; </a:t>
            </a:r>
            <a:r>
              <a:rPr lang="en-US" dirty="0" err="1" smtClean="0"/>
              <a:t>allgemein</a:t>
            </a:r>
            <a:r>
              <a:rPr lang="en-US" dirty="0" smtClean="0"/>
              <a:t> </a:t>
            </a:r>
            <a:r>
              <a:rPr lang="en-US" dirty="0" err="1" smtClean="0"/>
              <a:t>zugänglich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Zeitfaktor</a:t>
            </a:r>
            <a:r>
              <a:rPr lang="en-US" dirty="0" smtClean="0"/>
              <a:t> (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Annahme</a:t>
            </a:r>
            <a:r>
              <a:rPr lang="en-US" dirty="0" smtClean="0"/>
              <a:t> und </a:t>
            </a:r>
            <a:r>
              <a:rPr lang="en-US" dirty="0" err="1" smtClean="0"/>
              <a:t>Veröffentlichung</a:t>
            </a:r>
            <a:r>
              <a:rPr lang="en-US" dirty="0" smtClean="0"/>
              <a:t>); </a:t>
            </a:r>
            <a:r>
              <a:rPr lang="en-US" dirty="0" err="1" smtClean="0"/>
              <a:t>Möglichkeit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kontinuierlichen</a:t>
            </a:r>
            <a:r>
              <a:rPr lang="en-US" dirty="0" smtClean="0"/>
              <a:t> </a:t>
            </a:r>
            <a:r>
              <a:rPr lang="en-US" dirty="0" err="1" smtClean="0"/>
              <a:t>Veröffentlichung</a:t>
            </a:r>
            <a:endParaRPr lang="en-US" dirty="0" smtClean="0"/>
          </a:p>
          <a:p>
            <a:r>
              <a:rPr lang="en-US" dirty="0" smtClean="0"/>
              <a:t>?</a:t>
            </a:r>
            <a:r>
              <a:rPr lang="en-US" dirty="0" err="1" smtClean="0"/>
              <a:t>Qualität</a:t>
            </a:r>
            <a:r>
              <a:rPr lang="en-US" dirty="0" smtClean="0"/>
              <a:t> von </a:t>
            </a:r>
            <a:r>
              <a:rPr lang="en-US" dirty="0" err="1" smtClean="0"/>
              <a:t>Abbildungen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Kosten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Veröffentlichung</a:t>
            </a:r>
            <a:r>
              <a:rPr lang="en-US" dirty="0" smtClean="0"/>
              <a:t> (falls </a:t>
            </a:r>
            <a:r>
              <a:rPr lang="en-US" dirty="0" err="1" smtClean="0"/>
              <a:t>vorhanden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Wahrscheinlichkeit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Annahme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57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68" y="2444938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Die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Einleitung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vorbereiten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588793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Einleitung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Zweck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Hintergründe</a:t>
            </a:r>
            <a:r>
              <a:rPr lang="en-US" dirty="0" smtClean="0"/>
              <a:t> </a:t>
            </a:r>
            <a:r>
              <a:rPr lang="en-US" dirty="0" err="1" smtClean="0"/>
              <a:t>liefern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damit</a:t>
            </a:r>
            <a:r>
              <a:rPr lang="en-US" dirty="0" smtClean="0"/>
              <a:t> die </a:t>
            </a:r>
            <a:r>
              <a:rPr lang="en-US" dirty="0" err="1" smtClean="0"/>
              <a:t>Leser</a:t>
            </a:r>
            <a:r>
              <a:rPr lang="en-US" dirty="0" smtClean="0"/>
              <a:t> den </a:t>
            </a:r>
            <a:r>
              <a:rPr lang="en-US" dirty="0" err="1" smtClean="0"/>
              <a:t>Artikel</a:t>
            </a:r>
            <a:r>
              <a:rPr lang="en-US" dirty="0" smtClean="0"/>
              <a:t>/die </a:t>
            </a:r>
            <a:r>
              <a:rPr lang="en-US" dirty="0" err="1" smtClean="0"/>
              <a:t>Ergebnisse</a:t>
            </a:r>
            <a:r>
              <a:rPr lang="en-US" dirty="0" smtClean="0"/>
              <a:t> 	</a:t>
            </a:r>
            <a:r>
              <a:rPr lang="en-US" dirty="0" err="1" smtClean="0"/>
              <a:t>verstehen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-um </a:t>
            </a:r>
            <a:r>
              <a:rPr lang="en-US" dirty="0" err="1" smtClean="0"/>
              <a:t>Gründe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Studie</a:t>
            </a:r>
            <a:r>
              <a:rPr lang="en-US" dirty="0" smtClean="0"/>
              <a:t> und </a:t>
            </a:r>
            <a:r>
              <a:rPr lang="en-US" dirty="0" err="1" smtClean="0"/>
              <a:t>Wichtigkeit</a:t>
            </a:r>
            <a:r>
              <a:rPr lang="en-US" dirty="0" smtClean="0"/>
              <a:t> der 	</a:t>
            </a:r>
            <a:r>
              <a:rPr lang="en-US" dirty="0" err="1" smtClean="0"/>
              <a:t>Studie</a:t>
            </a:r>
            <a:r>
              <a:rPr lang="en-US" dirty="0" smtClean="0"/>
              <a:t> </a:t>
            </a:r>
            <a:r>
              <a:rPr lang="en-US" dirty="0" err="1" smtClean="0"/>
              <a:t>verständlich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machen</a:t>
            </a:r>
            <a:endParaRPr lang="en-US" dirty="0" smtClean="0"/>
          </a:p>
          <a:p>
            <a:r>
              <a:rPr lang="en-US" dirty="0" smtClean="0"/>
              <a:t>Au</a:t>
            </a:r>
            <a:r>
              <a:rPr lang="el-GR" dirty="0" smtClean="0"/>
              <a:t>β</a:t>
            </a:r>
            <a:r>
              <a:rPr lang="en-US" dirty="0" err="1" smtClean="0"/>
              <a:t>erdem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Ziele</a:t>
            </a:r>
            <a:r>
              <a:rPr lang="en-US" dirty="0" smtClean="0"/>
              <a:t>/</a:t>
            </a:r>
            <a:r>
              <a:rPr lang="en-US" dirty="0" err="1" smtClean="0"/>
              <a:t>Fragestellung</a:t>
            </a:r>
            <a:r>
              <a:rPr lang="en-US" dirty="0" smtClean="0"/>
              <a:t> der </a:t>
            </a:r>
            <a:r>
              <a:rPr lang="en-US" dirty="0" err="1" smtClean="0"/>
              <a:t>Studie</a:t>
            </a:r>
            <a:r>
              <a:rPr lang="en-US" dirty="0" smtClean="0"/>
              <a:t> </a:t>
            </a:r>
            <a:r>
              <a:rPr lang="en-US" dirty="0" err="1" smtClean="0"/>
              <a:t>nennen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Hypothese</a:t>
            </a:r>
            <a:r>
              <a:rPr lang="en-US" dirty="0" smtClean="0"/>
              <a:t> </a:t>
            </a:r>
            <a:r>
              <a:rPr lang="en-US" dirty="0" err="1" smtClean="0"/>
              <a:t>nennen</a:t>
            </a:r>
            <a:r>
              <a:rPr lang="en-US" dirty="0" smtClean="0"/>
              <a:t>/</a:t>
            </a:r>
            <a:r>
              <a:rPr lang="en-US" dirty="0" err="1" smtClean="0"/>
              <a:t>erklären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0715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Länge</a:t>
            </a:r>
            <a:r>
              <a:rPr lang="en-US" dirty="0" smtClean="0">
                <a:latin typeface="+mn-lt"/>
              </a:rPr>
              <a:t> der </a:t>
            </a:r>
            <a:r>
              <a:rPr lang="en-US" dirty="0" err="1" smtClean="0">
                <a:latin typeface="+mn-lt"/>
              </a:rPr>
              <a:t>Einleitung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Biomedizinische</a:t>
            </a:r>
            <a:r>
              <a:rPr lang="en-US" dirty="0" smtClean="0"/>
              <a:t> </a:t>
            </a:r>
            <a:r>
              <a:rPr lang="en-US" dirty="0" err="1" smtClean="0"/>
              <a:t>Fachzeitschriften</a:t>
            </a:r>
            <a:r>
              <a:rPr lang="en-US" dirty="0" smtClean="0"/>
              <a:t>: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eher</a:t>
            </a:r>
            <a:r>
              <a:rPr lang="en-US" dirty="0" smtClean="0"/>
              <a:t> </a:t>
            </a:r>
            <a:r>
              <a:rPr lang="en-US" dirty="0" err="1" smtClean="0"/>
              <a:t>kurze</a:t>
            </a:r>
            <a:r>
              <a:rPr lang="en-US" dirty="0" smtClean="0"/>
              <a:t> </a:t>
            </a:r>
            <a:r>
              <a:rPr lang="en-US" dirty="0" err="1" smtClean="0"/>
              <a:t>Einleitungen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Fachzeitschriften</a:t>
            </a:r>
            <a:r>
              <a:rPr lang="en-US" dirty="0" smtClean="0"/>
              <a:t> </a:t>
            </a:r>
            <a:r>
              <a:rPr lang="en-US" dirty="0" err="1" smtClean="0"/>
              <a:t>anderer</a:t>
            </a:r>
            <a:r>
              <a:rPr lang="en-US" dirty="0" smtClean="0"/>
              <a:t> </a:t>
            </a:r>
            <a:r>
              <a:rPr lang="en-US" dirty="0" err="1" smtClean="0"/>
              <a:t>Disziplinen</a:t>
            </a:r>
            <a:r>
              <a:rPr lang="en-US" dirty="0" smtClean="0"/>
              <a:t>: </a:t>
            </a:r>
            <a:r>
              <a:rPr lang="en-US" dirty="0" err="1" smtClean="0"/>
              <a:t>häufig</a:t>
            </a:r>
            <a:r>
              <a:rPr lang="en-US" dirty="0" smtClean="0"/>
              <a:t> </a:t>
            </a:r>
            <a:r>
              <a:rPr lang="en-US" dirty="0" err="1" smtClean="0"/>
              <a:t>längere</a:t>
            </a:r>
            <a:r>
              <a:rPr lang="en-US" dirty="0" smtClean="0"/>
              <a:t> </a:t>
            </a:r>
            <a:r>
              <a:rPr lang="en-US" dirty="0" err="1" smtClean="0"/>
              <a:t>Einleitungen</a:t>
            </a:r>
            <a:r>
              <a:rPr lang="en-US" dirty="0" smtClean="0"/>
              <a:t> (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gegliedert</a:t>
            </a:r>
            <a:r>
              <a:rPr lang="en-US" dirty="0" smtClean="0"/>
              <a:t> in </a:t>
            </a:r>
            <a:r>
              <a:rPr lang="en-US" dirty="0" err="1" smtClean="0"/>
              <a:t>Einleitung</a:t>
            </a:r>
            <a:r>
              <a:rPr lang="en-US" dirty="0" smtClean="0"/>
              <a:t> und Literature Review)</a:t>
            </a:r>
          </a:p>
          <a:p>
            <a:pPr marL="0" indent="0"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sehen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Einleitungen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Disziplin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1979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Einleitung</a:t>
            </a:r>
            <a:r>
              <a:rPr lang="en-US" dirty="0" smtClean="0">
                <a:latin typeface="+mn-lt"/>
              </a:rPr>
              <a:t> und </a:t>
            </a:r>
            <a:r>
              <a:rPr lang="en-US" dirty="0" err="1" smtClean="0">
                <a:latin typeface="+mn-lt"/>
              </a:rPr>
              <a:t>Leser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Artikel</a:t>
            </a:r>
            <a:r>
              <a:rPr lang="en-US" dirty="0" smtClean="0"/>
              <a:t> in </a:t>
            </a:r>
            <a:r>
              <a:rPr lang="en-US" dirty="0" err="1"/>
              <a:t>F</a:t>
            </a:r>
            <a:r>
              <a:rPr lang="en-US" dirty="0" err="1" smtClean="0"/>
              <a:t>achzeitschriften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breitem</a:t>
            </a:r>
            <a:r>
              <a:rPr lang="en-US" dirty="0" smtClean="0"/>
              <a:t> </a:t>
            </a:r>
            <a:r>
              <a:rPr lang="en-US" dirty="0" err="1" smtClean="0"/>
              <a:t>Spektrum</a:t>
            </a:r>
            <a:r>
              <a:rPr lang="en-US" dirty="0" smtClean="0"/>
              <a:t> </a:t>
            </a:r>
            <a:r>
              <a:rPr lang="en-US" dirty="0" err="1" smtClean="0"/>
              <a:t>müssen</a:t>
            </a:r>
            <a:r>
              <a:rPr lang="en-US" dirty="0" smtClean="0"/>
              <a:t> in der </a:t>
            </a:r>
            <a:r>
              <a:rPr lang="en-US" dirty="0" err="1" smtClean="0"/>
              <a:t>Einleitung</a:t>
            </a:r>
            <a:r>
              <a:rPr lang="en-US" dirty="0" smtClean="0"/>
              <a:t> die </a:t>
            </a:r>
            <a:r>
              <a:rPr lang="en-US" dirty="0" err="1" smtClean="0"/>
              <a:t>Grundlagen</a:t>
            </a:r>
            <a:r>
              <a:rPr lang="en-US" dirty="0" smtClean="0"/>
              <a:t> </a:t>
            </a:r>
            <a:r>
              <a:rPr lang="en-US" dirty="0" err="1" smtClean="0"/>
              <a:t>vermitteln</a:t>
            </a:r>
            <a:endParaRPr lang="en-US" dirty="0" smtClean="0"/>
          </a:p>
          <a:p>
            <a:r>
              <a:rPr lang="en-US" dirty="0" err="1" smtClean="0"/>
              <a:t>Artikel</a:t>
            </a:r>
            <a:r>
              <a:rPr lang="en-US" dirty="0" smtClean="0"/>
              <a:t> in </a:t>
            </a:r>
            <a:r>
              <a:rPr lang="en-US" dirty="0" err="1" smtClean="0"/>
              <a:t>spezialisierten</a:t>
            </a:r>
            <a:r>
              <a:rPr lang="en-US" dirty="0" smtClean="0"/>
              <a:t> </a:t>
            </a:r>
            <a:r>
              <a:rPr lang="en-US" dirty="0" err="1" smtClean="0"/>
              <a:t>Fachzeitschriften</a:t>
            </a:r>
            <a:r>
              <a:rPr lang="en-US" dirty="0" smtClean="0"/>
              <a:t>: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vorausgesetzt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die </a:t>
            </a:r>
            <a:r>
              <a:rPr lang="en-US" dirty="0" err="1" smtClean="0"/>
              <a:t>Leser</a:t>
            </a:r>
            <a:r>
              <a:rPr lang="en-US" dirty="0" smtClean="0"/>
              <a:t> </a:t>
            </a:r>
            <a:r>
              <a:rPr lang="en-US" dirty="0" err="1" smtClean="0"/>
              <a:t>über</a:t>
            </a:r>
            <a:r>
              <a:rPr lang="en-US" dirty="0" smtClean="0"/>
              <a:t> </a:t>
            </a:r>
            <a:r>
              <a:rPr lang="en-US" dirty="0" err="1" smtClean="0"/>
              <a:t>Wissen</a:t>
            </a:r>
            <a:r>
              <a:rPr lang="en-US" dirty="0" smtClean="0"/>
              <a:t> in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ebiet</a:t>
            </a:r>
            <a:r>
              <a:rPr lang="en-US" dirty="0" smtClean="0"/>
              <a:t> </a:t>
            </a:r>
            <a:r>
              <a:rPr lang="en-US" dirty="0" err="1" smtClean="0"/>
              <a:t>verfügen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1182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Aufbau</a:t>
            </a:r>
            <a:r>
              <a:rPr lang="en-US" dirty="0" smtClean="0">
                <a:latin typeface="+mn-lt"/>
              </a:rPr>
              <a:t> der </a:t>
            </a:r>
            <a:r>
              <a:rPr lang="en-US" dirty="0" err="1" smtClean="0">
                <a:latin typeface="+mn-lt"/>
              </a:rPr>
              <a:t>Einleitung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trichterförmig</a:t>
            </a:r>
            <a:r>
              <a:rPr lang="en-US" dirty="0" smtClean="0"/>
              <a:t> </a:t>
            </a:r>
            <a:r>
              <a:rPr lang="en-US" dirty="0" err="1" smtClean="0"/>
              <a:t>aufgebaut</a:t>
            </a:r>
            <a:r>
              <a:rPr lang="en-US" dirty="0" smtClean="0"/>
              <a:t> sein (</a:t>
            </a:r>
            <a:r>
              <a:rPr lang="en-US" dirty="0" err="1" smtClean="0"/>
              <a:t>allgemein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spezifisch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Häufiger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Aufbau</a:t>
            </a:r>
            <a:r>
              <a:rPr lang="en-US" dirty="0" smtClean="0">
                <a:sym typeface="Wingdings" panose="05000000000000000000" pitchFamily="2" charset="2"/>
              </a:rPr>
              <a:t>: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-</a:t>
            </a:r>
            <a:r>
              <a:rPr lang="en-US" dirty="0" err="1" smtClean="0">
                <a:sym typeface="Wingdings" panose="05000000000000000000" pitchFamily="2" charset="2"/>
              </a:rPr>
              <a:t>Wichtigkeit</a:t>
            </a:r>
            <a:r>
              <a:rPr lang="en-US" dirty="0" smtClean="0">
                <a:sym typeface="Wingdings" panose="05000000000000000000" pitchFamily="2" charset="2"/>
              </a:rPr>
              <a:t> des </a:t>
            </a:r>
            <a:r>
              <a:rPr lang="en-US" dirty="0" err="1" smtClean="0">
                <a:sym typeface="Wingdings" panose="05000000000000000000" pitchFamily="2" charset="2"/>
              </a:rPr>
              <a:t>Themas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erklären</a:t>
            </a: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-</a:t>
            </a:r>
            <a:r>
              <a:rPr lang="en-US" dirty="0" err="1" smtClean="0">
                <a:sym typeface="Wingdings" panose="05000000000000000000" pitchFamily="2" charset="2"/>
              </a:rPr>
              <a:t>Relevante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bereits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vorhandene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Forschungsergebnisse</a:t>
            </a:r>
            <a:r>
              <a:rPr lang="en-US" dirty="0" smtClean="0">
                <a:sym typeface="Wingdings" panose="05000000000000000000" pitchFamily="2" charset="2"/>
              </a:rPr>
              <a:t> 	</a:t>
            </a:r>
            <a:r>
              <a:rPr lang="en-US" dirty="0" err="1" smtClean="0">
                <a:sym typeface="Wingdings" panose="05000000000000000000" pitchFamily="2" charset="2"/>
              </a:rPr>
              <a:t>zu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Thema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nennen</a:t>
            </a: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-</a:t>
            </a:r>
            <a:r>
              <a:rPr lang="en-US" dirty="0" err="1" smtClean="0">
                <a:sym typeface="Wingdings" panose="05000000000000000000" pitchFamily="2" charset="2"/>
              </a:rPr>
              <a:t>Nennung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unbeantworteter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Fragen</a:t>
            </a:r>
            <a:r>
              <a:rPr lang="en-US" dirty="0" smtClean="0">
                <a:sym typeface="Wingdings" panose="05000000000000000000" pitchFamily="2" charset="2"/>
              </a:rPr>
              <a:t> (“</a:t>
            </a:r>
            <a:r>
              <a:rPr lang="en-US" dirty="0" err="1" smtClean="0">
                <a:sym typeface="Wingdings" panose="05000000000000000000" pitchFamily="2" charset="2"/>
              </a:rPr>
              <a:t>Wissenslücke</a:t>
            </a:r>
            <a:r>
              <a:rPr lang="en-US" dirty="0" smtClean="0">
                <a:sym typeface="Wingdings" panose="05000000000000000000" pitchFamily="2" charset="2"/>
              </a:rPr>
              <a:t>”)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	-</a:t>
            </a:r>
            <a:r>
              <a:rPr lang="en-US" dirty="0" err="1" smtClean="0">
                <a:sym typeface="Wingdings" panose="05000000000000000000" pitchFamily="2" charset="2"/>
              </a:rPr>
              <a:t>Lösungsansatz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Herangehensweise</a:t>
            </a:r>
            <a:r>
              <a:rPr lang="en-US" dirty="0" smtClean="0">
                <a:sym typeface="Wingdings" panose="05000000000000000000" pitchFamily="2" charset="2"/>
              </a:rPr>
              <a:t> an das Problem 	</a:t>
            </a:r>
            <a:r>
              <a:rPr lang="en-US" dirty="0" err="1" smtClean="0">
                <a:sym typeface="Wingdings" panose="05000000000000000000" pitchFamily="2" charset="2"/>
              </a:rPr>
              <a:t>beschreiben</a:t>
            </a: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(-in </a:t>
            </a:r>
            <a:r>
              <a:rPr lang="en-US" dirty="0" err="1" smtClean="0">
                <a:sym typeface="Wingdings" panose="05000000000000000000" pitchFamily="2" charset="2"/>
              </a:rPr>
              <a:t>manchen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Fällen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dirty="0" err="1" smtClean="0">
                <a:sym typeface="Wingdings" panose="05000000000000000000" pitchFamily="2" charset="2"/>
              </a:rPr>
              <a:t>wichtigste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Ergebnisse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nennen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7629750" y="230190"/>
            <a:ext cx="885600" cy="127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480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Einleitung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ausgewählten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Einleitung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Einleitung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Achten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Länge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-Art des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Inhalts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Aufbau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Referenzen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Zitierweise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Seien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bereit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Beobachtungen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vorzustellen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05497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Wann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sollte</a:t>
            </a:r>
            <a:r>
              <a:rPr lang="en-US" dirty="0" smtClean="0">
                <a:latin typeface="+mn-lt"/>
              </a:rPr>
              <a:t> die </a:t>
            </a:r>
            <a:r>
              <a:rPr lang="en-US" dirty="0" err="1" smtClean="0">
                <a:latin typeface="+mn-lt"/>
              </a:rPr>
              <a:t>Einleitung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geschrieben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werden</a:t>
            </a:r>
            <a:r>
              <a:rPr lang="en-US" dirty="0" smtClean="0">
                <a:latin typeface="+mn-lt"/>
              </a:rPr>
              <a:t>?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helfen</a:t>
            </a:r>
            <a:r>
              <a:rPr lang="en-US" dirty="0" smtClean="0"/>
              <a:t>,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Schluss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r>
              <a:rPr lang="en-US" dirty="0"/>
              <a:t> </a:t>
            </a:r>
            <a:r>
              <a:rPr lang="en-US" dirty="0" smtClean="0"/>
              <a:t>(man hat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besseres</a:t>
            </a:r>
            <a:r>
              <a:rPr lang="en-US" dirty="0" smtClean="0"/>
              <a:t> </a:t>
            </a:r>
            <a:r>
              <a:rPr lang="en-US" dirty="0" err="1" smtClean="0"/>
              <a:t>Bild</a:t>
            </a:r>
            <a:r>
              <a:rPr lang="en-US" dirty="0" smtClean="0"/>
              <a:t> </a:t>
            </a:r>
            <a:r>
              <a:rPr lang="en-US" dirty="0" err="1" smtClean="0"/>
              <a:t>davon</a:t>
            </a:r>
            <a:r>
              <a:rPr lang="en-US" dirty="0" smtClean="0"/>
              <a:t>, was man </a:t>
            </a:r>
            <a:r>
              <a:rPr lang="en-US" dirty="0" err="1" smtClean="0"/>
              <a:t>vorstellen</a:t>
            </a:r>
            <a:r>
              <a:rPr lang="en-US" dirty="0" smtClean="0"/>
              <a:t> </a:t>
            </a:r>
            <a:r>
              <a:rPr lang="en-US" dirty="0" err="1" smtClean="0"/>
              <a:t>möchte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gut sein, </a:t>
            </a:r>
            <a:r>
              <a:rPr lang="en-US" dirty="0" err="1" smtClean="0"/>
              <a:t>sie</a:t>
            </a:r>
            <a:r>
              <a:rPr lang="en-US" dirty="0" smtClean="0"/>
              <a:t> am </a:t>
            </a:r>
            <a:r>
              <a:rPr lang="en-US" dirty="0" err="1" smtClean="0"/>
              <a:t>Anfang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schreiben</a:t>
            </a:r>
            <a:r>
              <a:rPr lang="en-US" dirty="0" smtClean="0"/>
              <a:t> (um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selbst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Focus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verschaffen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Nachdem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Abschnitte</a:t>
            </a:r>
            <a:r>
              <a:rPr lang="en-US" dirty="0" smtClean="0"/>
              <a:t> </a:t>
            </a:r>
            <a:r>
              <a:rPr lang="en-US" dirty="0" err="1" smtClean="0"/>
              <a:t>geschrieben</a:t>
            </a:r>
            <a:r>
              <a:rPr lang="en-US" dirty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, </a:t>
            </a:r>
            <a:r>
              <a:rPr lang="en-US" dirty="0" err="1" smtClean="0"/>
              <a:t>sollte</a:t>
            </a:r>
            <a:r>
              <a:rPr lang="en-US" dirty="0" smtClean="0"/>
              <a:t> der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Ganzes</a:t>
            </a:r>
            <a:r>
              <a:rPr lang="en-US" dirty="0" smtClean="0"/>
              <a:t> </a:t>
            </a:r>
            <a:r>
              <a:rPr lang="en-US" dirty="0" err="1" smtClean="0"/>
              <a:t>überarbeitet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(</a:t>
            </a:r>
            <a:r>
              <a:rPr lang="en-US" dirty="0" err="1" smtClean="0"/>
              <a:t>üblicherweise</a:t>
            </a:r>
            <a:r>
              <a:rPr lang="en-US" dirty="0" smtClean="0"/>
              <a:t> </a:t>
            </a:r>
            <a:r>
              <a:rPr lang="en-US" dirty="0" err="1" smtClean="0"/>
              <a:t>mehrmals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4510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2480797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Die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Danksagung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schreiben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43388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Danksagung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Häufig</a:t>
            </a:r>
            <a:r>
              <a:rPr lang="en-US" dirty="0" smtClean="0"/>
              <a:t> optional</a:t>
            </a:r>
          </a:p>
          <a:p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kann</a:t>
            </a:r>
            <a:r>
              <a:rPr lang="en-US" dirty="0" smtClean="0"/>
              <a:t> </a:t>
            </a:r>
            <a:r>
              <a:rPr lang="en-US" dirty="0" err="1"/>
              <a:t>L</a:t>
            </a:r>
            <a:r>
              <a:rPr lang="en-US" dirty="0" err="1" smtClean="0"/>
              <a:t>euten</a:t>
            </a:r>
            <a:r>
              <a:rPr lang="en-US" dirty="0" smtClean="0"/>
              <a:t> </a:t>
            </a:r>
            <a:r>
              <a:rPr lang="en-US" dirty="0" err="1" smtClean="0"/>
              <a:t>gedankt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, die </a:t>
            </a:r>
            <a:r>
              <a:rPr lang="en-US" dirty="0" err="1" smtClean="0"/>
              <a:t>bei</a:t>
            </a:r>
            <a:r>
              <a:rPr lang="en-US" dirty="0" smtClean="0"/>
              <a:t> der </a:t>
            </a:r>
            <a:r>
              <a:rPr lang="en-US" dirty="0" err="1" smtClean="0"/>
              <a:t>Arbeit</a:t>
            </a:r>
            <a:r>
              <a:rPr lang="en-US" dirty="0" smtClean="0"/>
              <a:t> </a:t>
            </a:r>
            <a:r>
              <a:rPr lang="en-US" dirty="0" err="1" smtClean="0"/>
              <a:t>geholfen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(die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r>
              <a:rPr lang="en-US" dirty="0" smtClean="0"/>
              <a:t> in </a:t>
            </a:r>
            <a:r>
              <a:rPr lang="en-US" dirty="0" err="1" smtClean="0"/>
              <a:t>Frage</a:t>
            </a:r>
            <a:r>
              <a:rPr lang="en-US" dirty="0" smtClean="0"/>
              <a:t> </a:t>
            </a:r>
            <a:r>
              <a:rPr lang="en-US" dirty="0" err="1" smtClean="0"/>
              <a:t>kommen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G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einige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sollten</a:t>
            </a:r>
            <a:r>
              <a:rPr lang="en-US" dirty="0" smtClean="0"/>
              <a:t> die </a:t>
            </a:r>
            <a:r>
              <a:rPr lang="en-US" dirty="0" err="1" smtClean="0"/>
              <a:t>Erlaubnis</a:t>
            </a:r>
            <a:r>
              <a:rPr lang="en-US" dirty="0" smtClean="0"/>
              <a:t> </a:t>
            </a:r>
            <a:r>
              <a:rPr lang="en-US" dirty="0" err="1" smtClean="0"/>
              <a:t>einholen</a:t>
            </a:r>
            <a:r>
              <a:rPr lang="en-US" dirty="0" smtClean="0"/>
              <a:t>, von den </a:t>
            </a:r>
            <a:r>
              <a:rPr lang="en-US" dirty="0" err="1"/>
              <a:t>P</a:t>
            </a:r>
            <a:r>
              <a:rPr lang="en-US" dirty="0" err="1" smtClean="0"/>
              <a:t>ersonen</a:t>
            </a:r>
            <a:r>
              <a:rPr lang="en-US" dirty="0" smtClean="0"/>
              <a:t>, die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auflisten</a:t>
            </a:r>
            <a:r>
              <a:rPr lang="en-US" dirty="0" smtClean="0"/>
              <a:t> </a:t>
            </a:r>
            <a:r>
              <a:rPr lang="en-US" dirty="0" err="1" smtClean="0"/>
              <a:t>möchten</a:t>
            </a:r>
            <a:endParaRPr lang="en-US" dirty="0" smtClean="0"/>
          </a:p>
          <a:p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finanzielle</a:t>
            </a:r>
            <a:r>
              <a:rPr lang="en-US" dirty="0" smtClean="0"/>
              <a:t> </a:t>
            </a:r>
            <a:r>
              <a:rPr lang="en-US" dirty="0" err="1" smtClean="0"/>
              <a:t>Mittel</a:t>
            </a:r>
            <a:r>
              <a:rPr lang="en-US" dirty="0" smtClean="0"/>
              <a:t> </a:t>
            </a:r>
            <a:r>
              <a:rPr lang="en-US" dirty="0" err="1" smtClean="0"/>
              <a:t>genannt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, </a:t>
            </a:r>
            <a:r>
              <a:rPr lang="en-US" dirty="0" err="1" smtClean="0"/>
              <a:t>durch</a:t>
            </a:r>
            <a:r>
              <a:rPr lang="en-US" dirty="0" smtClean="0"/>
              <a:t> die </a:t>
            </a:r>
            <a:r>
              <a:rPr lang="en-US" dirty="0" err="1" smtClean="0"/>
              <a:t>die</a:t>
            </a:r>
            <a:r>
              <a:rPr lang="en-US" dirty="0" smtClean="0"/>
              <a:t> </a:t>
            </a:r>
            <a:r>
              <a:rPr lang="en-US" dirty="0" err="1" smtClean="0"/>
              <a:t>Forschung</a:t>
            </a:r>
            <a:r>
              <a:rPr lang="en-US" dirty="0" smtClean="0"/>
              <a:t> </a:t>
            </a:r>
            <a:r>
              <a:rPr lang="en-US" dirty="0" err="1" smtClean="0"/>
              <a:t>unterstützt</a:t>
            </a:r>
            <a:r>
              <a:rPr lang="en-US" dirty="0" smtClean="0"/>
              <a:t> </a:t>
            </a:r>
            <a:r>
              <a:rPr lang="en-US" dirty="0" err="1" smtClean="0"/>
              <a:t>wurde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28177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Danksagung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Gibt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Danksagung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Enthält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Danksagung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Wenn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ja: 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der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Inhalt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Formulierungen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wurden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benutzt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1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Zu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Vermeiden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unseriöse</a:t>
            </a:r>
            <a:r>
              <a:rPr lang="en-US" dirty="0" smtClean="0">
                <a:latin typeface="+mn-lt"/>
              </a:rPr>
              <a:t> “</a:t>
            </a:r>
            <a:r>
              <a:rPr lang="en-US" dirty="0" err="1" smtClean="0">
                <a:latin typeface="+mn-lt"/>
              </a:rPr>
              <a:t>Fach</a:t>
            </a:r>
            <a:r>
              <a:rPr lang="en-US" dirty="0" smtClean="0">
                <a:latin typeface="+mn-lt"/>
              </a:rPr>
              <a:t>”- </a:t>
            </a:r>
            <a:r>
              <a:rPr lang="en-US" dirty="0" err="1" smtClean="0">
                <a:latin typeface="+mn-lt"/>
              </a:rPr>
              <a:t>Zeitschriften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“Journals”, die Geld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Veröffentlichung</a:t>
            </a:r>
            <a:r>
              <a:rPr lang="en-US" dirty="0" smtClean="0"/>
              <a:t> </a:t>
            </a:r>
            <a:r>
              <a:rPr lang="en-US" dirty="0" err="1" smtClean="0"/>
              <a:t>verlangen</a:t>
            </a:r>
            <a:r>
              <a:rPr lang="en-US" dirty="0" smtClean="0"/>
              <a:t>,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kein</a:t>
            </a:r>
            <a:r>
              <a:rPr lang="en-US" dirty="0" smtClean="0"/>
              <a:t> </a:t>
            </a:r>
            <a:r>
              <a:rPr lang="en-US" dirty="0" err="1" smtClean="0"/>
              <a:t>wissenschaftliches</a:t>
            </a:r>
            <a:r>
              <a:rPr lang="en-US" dirty="0" smtClean="0"/>
              <a:t> Peer-Review </a:t>
            </a:r>
            <a:r>
              <a:rPr lang="en-US" dirty="0" err="1" smtClean="0"/>
              <a:t>anbieten</a:t>
            </a:r>
            <a:endParaRPr lang="en-US" dirty="0" smtClean="0"/>
          </a:p>
          <a:p>
            <a:r>
              <a:rPr lang="en-US" dirty="0" err="1" smtClean="0"/>
              <a:t>Hinweise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unseriöse</a:t>
            </a:r>
            <a:r>
              <a:rPr lang="en-US" dirty="0" smtClean="0"/>
              <a:t> </a:t>
            </a:r>
            <a:r>
              <a:rPr lang="en-US" dirty="0" err="1" smtClean="0"/>
              <a:t>Zeitschrift</a:t>
            </a:r>
            <a:r>
              <a:rPr lang="en-US" dirty="0" smtClean="0"/>
              <a:t> </a:t>
            </a:r>
            <a:r>
              <a:rPr lang="en-US" dirty="0" err="1" smtClean="0"/>
              <a:t>könnten</a:t>
            </a:r>
            <a:r>
              <a:rPr lang="en-US" dirty="0" smtClean="0"/>
              <a:t> sein: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sz="2400" dirty="0" err="1" smtClean="0"/>
              <a:t>Umfang</a:t>
            </a:r>
            <a:r>
              <a:rPr lang="en-US" sz="2400" dirty="0" smtClean="0"/>
              <a:t> der </a:t>
            </a:r>
            <a:r>
              <a:rPr lang="en-US" sz="2400" dirty="0" err="1" smtClean="0"/>
              <a:t>Zeitschrift</a:t>
            </a:r>
            <a:r>
              <a:rPr lang="en-US" sz="2400" dirty="0" smtClean="0"/>
              <a:t> </a:t>
            </a:r>
            <a:r>
              <a:rPr lang="en-US" sz="2400" dirty="0" err="1" smtClean="0"/>
              <a:t>ist</a:t>
            </a:r>
            <a:r>
              <a:rPr lang="en-US" sz="2400" dirty="0" smtClean="0"/>
              <a:t> </a:t>
            </a:r>
            <a:r>
              <a:rPr lang="en-US" sz="2400" dirty="0" err="1" smtClean="0"/>
              <a:t>zu</a:t>
            </a:r>
            <a:r>
              <a:rPr lang="en-US" sz="2400" dirty="0" smtClean="0"/>
              <a:t> </a:t>
            </a:r>
            <a:r>
              <a:rPr lang="en-US" sz="2400" dirty="0" err="1" smtClean="0"/>
              <a:t>breit</a:t>
            </a:r>
            <a:r>
              <a:rPr lang="en-US" sz="2400" dirty="0" smtClean="0"/>
              <a:t> 			</a:t>
            </a:r>
            <a:r>
              <a:rPr lang="en-US" sz="2400" dirty="0" err="1" smtClean="0"/>
              <a:t>gefächert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Zeiten</a:t>
            </a:r>
            <a:r>
              <a:rPr lang="en-US" sz="2400" dirty="0" smtClean="0"/>
              <a:t> </a:t>
            </a:r>
            <a:r>
              <a:rPr lang="en-US" sz="2400" dirty="0" err="1" smtClean="0"/>
              <a:t>für</a:t>
            </a:r>
            <a:r>
              <a:rPr lang="en-US" sz="2400" dirty="0" smtClean="0"/>
              <a:t> </a:t>
            </a:r>
            <a:r>
              <a:rPr lang="en-US" sz="2400" dirty="0" err="1" smtClean="0"/>
              <a:t>Annahme</a:t>
            </a:r>
            <a:r>
              <a:rPr lang="en-US" sz="2400" dirty="0" smtClean="0"/>
              <a:t> und </a:t>
            </a:r>
            <a:r>
              <a:rPr lang="en-US" sz="2400" dirty="0" err="1" smtClean="0"/>
              <a:t>Veröffentlichung</a:t>
            </a:r>
            <a:r>
              <a:rPr lang="en-US" sz="2400" dirty="0" smtClean="0"/>
              <a:t> </a:t>
            </a:r>
            <a:r>
              <a:rPr lang="en-US" sz="2400" dirty="0" err="1" smtClean="0"/>
              <a:t>sind</a:t>
            </a:r>
            <a:r>
              <a:rPr lang="en-US" sz="2400" dirty="0" smtClean="0"/>
              <a:t> 		</a:t>
            </a:r>
            <a:r>
              <a:rPr lang="en-US" sz="2400" dirty="0" err="1" smtClean="0"/>
              <a:t>unrealitisch</a:t>
            </a:r>
            <a:r>
              <a:rPr lang="en-US" sz="2400" dirty="0" smtClean="0"/>
              <a:t> </a:t>
            </a:r>
            <a:r>
              <a:rPr lang="en-US" sz="2400" dirty="0" err="1" smtClean="0"/>
              <a:t>kurz</a:t>
            </a: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schlecht</a:t>
            </a:r>
            <a:r>
              <a:rPr lang="en-US" sz="2400" dirty="0" smtClean="0"/>
              <a:t> </a:t>
            </a:r>
            <a:r>
              <a:rPr lang="en-US" sz="2400" dirty="0" err="1" smtClean="0"/>
              <a:t>erstellte</a:t>
            </a:r>
            <a:r>
              <a:rPr lang="en-US" sz="2400" dirty="0" smtClean="0"/>
              <a:t> Website </a:t>
            </a:r>
            <a:r>
              <a:rPr lang="en-US" sz="2400" dirty="0" err="1" smtClean="0"/>
              <a:t>mit</a:t>
            </a:r>
            <a:r>
              <a:rPr lang="en-US" sz="2400" dirty="0" smtClean="0"/>
              <a:t> </a:t>
            </a:r>
            <a:r>
              <a:rPr lang="en-US" sz="2400" dirty="0" err="1" smtClean="0"/>
              <a:t>vielen</a:t>
            </a:r>
            <a:r>
              <a:rPr lang="en-US" sz="2400" dirty="0" smtClean="0"/>
              <a:t> </a:t>
            </a:r>
            <a:r>
              <a:rPr lang="en-US" sz="2400" dirty="0" err="1" smtClean="0"/>
              <a:t>Fehlern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gefälschte</a:t>
            </a:r>
            <a:r>
              <a:rPr lang="en-US" sz="2400" dirty="0" smtClean="0"/>
              <a:t> </a:t>
            </a:r>
            <a:r>
              <a:rPr lang="en-US" sz="2400" dirty="0" err="1" smtClean="0"/>
              <a:t>Metrik-Daten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unvollständige</a:t>
            </a:r>
            <a:r>
              <a:rPr lang="en-US" sz="2400" dirty="0" smtClean="0"/>
              <a:t> </a:t>
            </a:r>
            <a:r>
              <a:rPr lang="en-US" sz="2400" dirty="0" err="1" smtClean="0"/>
              <a:t>Kontaktinformationen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etc.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917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862" y="2391150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Literatur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zitieren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und die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Literaturliste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vorbereiten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452567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Literaturangaben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Um die </a:t>
            </a:r>
            <a:r>
              <a:rPr lang="en-US" dirty="0" err="1" smtClean="0"/>
              <a:t>Arbeit</a:t>
            </a:r>
            <a:r>
              <a:rPr lang="en-US" dirty="0" smtClean="0"/>
              <a:t> </a:t>
            </a:r>
            <a:r>
              <a:rPr lang="en-US" dirty="0" err="1" smtClean="0"/>
              <a:t>anderer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erwähnen</a:t>
            </a:r>
            <a:r>
              <a:rPr lang="en-US" dirty="0" smtClean="0"/>
              <a:t> und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würdigen</a:t>
            </a:r>
            <a:endParaRPr lang="en-US" dirty="0" smtClean="0"/>
          </a:p>
          <a:p>
            <a:r>
              <a:rPr lang="en-US" dirty="0" smtClean="0"/>
              <a:t>Um der </a:t>
            </a:r>
            <a:r>
              <a:rPr lang="en-US" dirty="0" err="1" smtClean="0"/>
              <a:t>eigenen</a:t>
            </a:r>
            <a:r>
              <a:rPr lang="en-US" dirty="0" smtClean="0"/>
              <a:t> </a:t>
            </a:r>
            <a:r>
              <a:rPr lang="en-US" dirty="0" err="1" smtClean="0"/>
              <a:t>Arbeit</a:t>
            </a:r>
            <a:r>
              <a:rPr lang="en-US" dirty="0" smtClean="0"/>
              <a:t> </a:t>
            </a:r>
            <a:r>
              <a:rPr lang="en-US" dirty="0" err="1" smtClean="0"/>
              <a:t>Glaubwürdigkeit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verleihen</a:t>
            </a:r>
            <a:r>
              <a:rPr lang="en-US" dirty="0"/>
              <a:t> </a:t>
            </a:r>
            <a:r>
              <a:rPr lang="en-US" dirty="0" smtClean="0"/>
              <a:t>(und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zeigen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man </a:t>
            </a:r>
            <a:r>
              <a:rPr lang="en-US" dirty="0" err="1" smtClean="0"/>
              <a:t>geltende</a:t>
            </a:r>
            <a:r>
              <a:rPr lang="en-US" dirty="0" smtClean="0"/>
              <a:t> </a:t>
            </a:r>
            <a:r>
              <a:rPr lang="en-US" dirty="0" err="1" smtClean="0"/>
              <a:t>Quellen</a:t>
            </a:r>
            <a:r>
              <a:rPr lang="en-US" dirty="0" smtClean="0"/>
              <a:t> </a:t>
            </a:r>
            <a:r>
              <a:rPr lang="en-US" dirty="0" err="1" smtClean="0"/>
              <a:t>verwendet</a:t>
            </a:r>
            <a:r>
              <a:rPr lang="en-US" dirty="0" smtClean="0"/>
              <a:t> hat) </a:t>
            </a:r>
          </a:p>
          <a:p>
            <a:r>
              <a:rPr lang="en-US" dirty="0" smtClean="0"/>
              <a:t>Um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zeigen</a:t>
            </a:r>
            <a:r>
              <a:rPr lang="en-US" dirty="0" smtClean="0"/>
              <a:t>, </a:t>
            </a:r>
            <a:r>
              <a:rPr lang="en-US" dirty="0" err="1" smtClean="0"/>
              <a:t>wie</a:t>
            </a:r>
            <a:r>
              <a:rPr lang="en-US" dirty="0" smtClean="0"/>
              <a:t> die </a:t>
            </a:r>
            <a:r>
              <a:rPr lang="en-US" dirty="0" err="1" smtClean="0"/>
              <a:t>eigenen</a:t>
            </a:r>
            <a:r>
              <a:rPr lang="en-US" dirty="0" smtClean="0"/>
              <a:t> </a:t>
            </a:r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frührer</a:t>
            </a:r>
            <a:r>
              <a:rPr lang="en-US" dirty="0" smtClean="0"/>
              <a:t> </a:t>
            </a:r>
            <a:r>
              <a:rPr lang="en-US" dirty="0" err="1" smtClean="0"/>
              <a:t>Forschung</a:t>
            </a:r>
            <a:r>
              <a:rPr lang="en-US" dirty="0" smtClean="0"/>
              <a:t> in </a:t>
            </a:r>
            <a:r>
              <a:rPr lang="en-US" dirty="0" err="1"/>
              <a:t>B</a:t>
            </a:r>
            <a:r>
              <a:rPr lang="en-US" dirty="0" err="1" smtClean="0"/>
              <a:t>eziehung</a:t>
            </a:r>
            <a:r>
              <a:rPr lang="en-US" dirty="0" smtClean="0"/>
              <a:t> </a:t>
            </a:r>
            <a:r>
              <a:rPr lang="en-US" dirty="0" err="1" smtClean="0"/>
              <a:t>stehen</a:t>
            </a:r>
            <a:endParaRPr lang="en-US" dirty="0" smtClean="0"/>
          </a:p>
          <a:p>
            <a:r>
              <a:rPr lang="en-US" dirty="0" smtClean="0"/>
              <a:t>Um </a:t>
            </a:r>
            <a:r>
              <a:rPr lang="en-US" dirty="0" err="1"/>
              <a:t>L</a:t>
            </a:r>
            <a:r>
              <a:rPr lang="en-US" dirty="0" err="1" smtClean="0"/>
              <a:t>esern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zeigen</a:t>
            </a:r>
            <a:r>
              <a:rPr lang="en-US" dirty="0" smtClean="0"/>
              <a:t>, wo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Informationen</a:t>
            </a:r>
            <a:r>
              <a:rPr lang="en-US" dirty="0" smtClean="0"/>
              <a:t> </a:t>
            </a:r>
            <a:r>
              <a:rPr lang="en-US" dirty="0" err="1" smtClean="0"/>
              <a:t>finden</a:t>
            </a:r>
            <a:r>
              <a:rPr lang="en-US" dirty="0" smtClean="0"/>
              <a:t> </a:t>
            </a:r>
            <a:r>
              <a:rPr lang="en-US" dirty="0" err="1" smtClean="0"/>
              <a:t>können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7266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Literaturangaben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- </a:t>
            </a:r>
            <a:r>
              <a:rPr lang="en-US" dirty="0" err="1" smtClean="0">
                <a:latin typeface="+mn-lt"/>
              </a:rPr>
              <a:t>Genauigkeit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Studien</a:t>
            </a:r>
            <a:r>
              <a:rPr lang="en-US" dirty="0" smtClean="0"/>
              <a:t> </a:t>
            </a:r>
            <a:r>
              <a:rPr lang="en-US" dirty="0" err="1" smtClean="0"/>
              <a:t>zeigen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Referenzen</a:t>
            </a:r>
            <a:r>
              <a:rPr lang="en-US" dirty="0" smtClean="0"/>
              <a:t> </a:t>
            </a:r>
            <a:r>
              <a:rPr lang="en-US" dirty="0" err="1" smtClean="0"/>
              <a:t>inakkurat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endParaRPr lang="en-US" dirty="0" smtClean="0"/>
          </a:p>
          <a:p>
            <a:r>
              <a:rPr lang="en-US" dirty="0" err="1" smtClean="0"/>
              <a:t>Damit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ihren</a:t>
            </a:r>
            <a:r>
              <a:rPr lang="en-US" dirty="0" smtClean="0"/>
              <a:t> </a:t>
            </a:r>
            <a:r>
              <a:rPr lang="en-US" dirty="0" err="1" smtClean="0"/>
              <a:t>Zweck</a:t>
            </a:r>
            <a:r>
              <a:rPr lang="en-US" dirty="0" smtClean="0"/>
              <a:t> </a:t>
            </a:r>
            <a:r>
              <a:rPr lang="en-US" dirty="0" err="1" smtClean="0"/>
              <a:t>erfüllen</a:t>
            </a:r>
            <a:r>
              <a:rPr lang="en-US" dirty="0" smtClean="0"/>
              <a:t>, </a:t>
            </a:r>
            <a:r>
              <a:rPr lang="en-US" dirty="0" err="1" smtClean="0"/>
              <a:t>müssen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akkurat</a:t>
            </a:r>
            <a:r>
              <a:rPr lang="en-US" dirty="0" smtClean="0"/>
              <a:t> sein. </a:t>
            </a:r>
            <a:r>
              <a:rPr lang="en-US" dirty="0" err="1" smtClean="0"/>
              <a:t>Daher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Stellen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sicher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genau</a:t>
            </a:r>
            <a:r>
              <a:rPr lang="en-US" dirty="0" smtClean="0"/>
              <a:t> 	</a:t>
            </a:r>
            <a:r>
              <a:rPr lang="en-US" dirty="0" err="1" smtClean="0"/>
              <a:t>wiedergeben</a:t>
            </a:r>
            <a:r>
              <a:rPr lang="en-US" dirty="0" smtClean="0"/>
              <a:t>, was die </a:t>
            </a:r>
            <a:r>
              <a:rPr lang="en-US" dirty="0" err="1" smtClean="0"/>
              <a:t>Referenz</a:t>
            </a:r>
            <a:r>
              <a:rPr lang="en-US" dirty="0" smtClean="0"/>
              <a:t> </a:t>
            </a:r>
            <a:r>
              <a:rPr lang="en-US" dirty="0" err="1" smtClean="0"/>
              <a:t>besagt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Stellen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sicher</a:t>
            </a:r>
            <a:r>
              <a:rPr lang="en-US" dirty="0" smtClean="0"/>
              <a:t>, </a:t>
            </a:r>
            <a:r>
              <a:rPr lang="en-US" dirty="0" err="1" smtClean="0"/>
              <a:t>dass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Informationen</a:t>
            </a:r>
            <a:r>
              <a:rPr lang="en-US" dirty="0" smtClean="0"/>
              <a:t> in 	der </a:t>
            </a:r>
            <a:r>
              <a:rPr lang="en-US" dirty="0" err="1" smtClean="0"/>
              <a:t>Referenz</a:t>
            </a:r>
            <a:r>
              <a:rPr lang="en-US" dirty="0" smtClean="0"/>
              <a:t> (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Autorenliste</a:t>
            </a:r>
            <a:r>
              <a:rPr lang="en-US" dirty="0" smtClean="0"/>
              <a:t>, </a:t>
            </a:r>
            <a:r>
              <a:rPr lang="en-US" dirty="0" err="1" smtClean="0"/>
              <a:t>Titel</a:t>
            </a:r>
            <a:r>
              <a:rPr lang="en-US" dirty="0" smtClean="0"/>
              <a:t> des 	</a:t>
            </a:r>
            <a:r>
              <a:rPr lang="en-US" dirty="0" err="1" smtClean="0"/>
              <a:t>Artikels</a:t>
            </a:r>
            <a:r>
              <a:rPr lang="en-US" dirty="0" smtClean="0"/>
              <a:t>, </a:t>
            </a:r>
            <a:r>
              <a:rPr lang="en-US" dirty="0" err="1" smtClean="0"/>
              <a:t>Titel</a:t>
            </a:r>
            <a:r>
              <a:rPr lang="en-US" dirty="0" smtClean="0"/>
              <a:t> der </a:t>
            </a:r>
            <a:r>
              <a:rPr lang="en-US" dirty="0" err="1" smtClean="0"/>
              <a:t>Zeitschrift</a:t>
            </a:r>
            <a:r>
              <a:rPr lang="en-US" dirty="0" smtClean="0"/>
              <a:t>, Volume, </a:t>
            </a:r>
            <a:r>
              <a:rPr lang="en-US" dirty="0" err="1" smtClean="0"/>
              <a:t>Jahr</a:t>
            </a:r>
            <a:r>
              <a:rPr lang="en-US" dirty="0" smtClean="0"/>
              <a:t>, 	</a:t>
            </a:r>
            <a:r>
              <a:rPr lang="en-US" dirty="0" err="1" smtClean="0"/>
              <a:t>Seitenangaben</a:t>
            </a:r>
            <a:r>
              <a:rPr lang="en-US" dirty="0" smtClean="0"/>
              <a:t>) </a:t>
            </a:r>
            <a:r>
              <a:rPr lang="en-US" dirty="0" err="1" smtClean="0"/>
              <a:t>korrekt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2681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Weitere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Gründe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für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akkurate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Referenzen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Häufig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r>
              <a:rPr lang="en-US" dirty="0" smtClean="0"/>
              <a:t>, </a:t>
            </a:r>
            <a:r>
              <a:rPr lang="en-US" dirty="0" err="1" smtClean="0"/>
              <a:t>deren</a:t>
            </a:r>
            <a:r>
              <a:rPr lang="en-US" dirty="0" smtClean="0"/>
              <a:t> </a:t>
            </a:r>
            <a:r>
              <a:rPr lang="en-US" dirty="0" err="1" smtClean="0"/>
              <a:t>Werk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zitieren</a:t>
            </a:r>
            <a:r>
              <a:rPr lang="en-US" dirty="0" smtClean="0"/>
              <a:t> </a:t>
            </a:r>
            <a:r>
              <a:rPr lang="en-US" dirty="0" err="1" smtClean="0"/>
              <a:t>Ihre</a:t>
            </a:r>
            <a:r>
              <a:rPr lang="en-US" dirty="0" smtClean="0"/>
              <a:t> Peer-Reviewer. </a:t>
            </a:r>
            <a:r>
              <a:rPr lang="en-US" dirty="0" err="1" smtClean="0"/>
              <a:t>Inakkurate</a:t>
            </a:r>
            <a:r>
              <a:rPr lang="en-US" dirty="0" smtClean="0"/>
              <a:t> </a:t>
            </a:r>
            <a:r>
              <a:rPr lang="en-US" dirty="0" err="1" smtClean="0"/>
              <a:t>Referenzen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beeindrucken</a:t>
            </a:r>
            <a:r>
              <a:rPr lang="en-US" dirty="0" smtClean="0"/>
              <a:t>.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70410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Format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Formate</a:t>
            </a:r>
            <a:r>
              <a:rPr lang="en-US" dirty="0" smtClean="0"/>
              <a:t> </a:t>
            </a:r>
            <a:r>
              <a:rPr lang="en-US" dirty="0" err="1" smtClean="0"/>
              <a:t>existieren</a:t>
            </a:r>
            <a:r>
              <a:rPr lang="en-US" dirty="0" smtClean="0"/>
              <a:t>: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Zitierweise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Text, </a:t>
            </a:r>
            <a:r>
              <a:rPr lang="en-US" dirty="0" err="1" smtClean="0"/>
              <a:t>z.B</a:t>
            </a:r>
            <a:r>
              <a:rPr lang="en-US" dirty="0" smtClean="0"/>
              <a:t>.: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-</a:t>
            </a:r>
            <a:r>
              <a:rPr lang="en-US" sz="2400" dirty="0" smtClean="0"/>
              <a:t>Accuracy </a:t>
            </a:r>
            <a:r>
              <a:rPr lang="en-US" sz="2400" dirty="0"/>
              <a:t>of references is important </a:t>
            </a:r>
            <a:r>
              <a:rPr lang="en-US" sz="2400" dirty="0" smtClean="0"/>
              <a:t>(Day </a:t>
            </a:r>
            <a:r>
              <a:rPr lang="en-US" sz="2400" dirty="0"/>
              <a:t>and </a:t>
            </a:r>
            <a:r>
              <a:rPr lang="en-US" sz="2400" dirty="0" smtClean="0"/>
              <a:t>	Gastel,2016</a:t>
            </a:r>
            <a:r>
              <a:rPr lang="en-US" sz="2400" dirty="0"/>
              <a:t>).</a:t>
            </a:r>
          </a:p>
          <a:p>
            <a:pPr marL="0" indent="0">
              <a:buNone/>
            </a:pPr>
            <a:r>
              <a:rPr lang="en-US" sz="2400" dirty="0" smtClean="0"/>
              <a:t>	-Accuracy </a:t>
            </a:r>
            <a:r>
              <a:rPr lang="en-US" sz="2400" dirty="0"/>
              <a:t>of references is </a:t>
            </a:r>
            <a:r>
              <a:rPr lang="en-US" sz="2400" dirty="0" smtClean="0"/>
              <a:t>important.</a:t>
            </a:r>
            <a:r>
              <a:rPr lang="en-US" sz="2400" baseline="30000" dirty="0" smtClean="0"/>
              <a:t>3</a:t>
            </a:r>
          </a:p>
          <a:p>
            <a:r>
              <a:rPr lang="en-US" dirty="0" err="1" smtClean="0"/>
              <a:t>Verschiedene</a:t>
            </a:r>
            <a:r>
              <a:rPr lang="en-US" dirty="0" smtClean="0"/>
              <a:t> </a:t>
            </a:r>
            <a:r>
              <a:rPr lang="en-US" dirty="0" err="1" smtClean="0"/>
              <a:t>Formate</a:t>
            </a:r>
            <a:r>
              <a:rPr lang="en-US" dirty="0" smtClean="0"/>
              <a:t> </a:t>
            </a:r>
            <a:r>
              <a:rPr lang="en-US" dirty="0" err="1" smtClean="0"/>
              <a:t>existieren</a:t>
            </a:r>
            <a:r>
              <a:rPr lang="en-US" dirty="0" smtClean="0"/>
              <a:t>: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Referenzliste</a:t>
            </a:r>
            <a:r>
              <a:rPr lang="en-US" dirty="0" smtClean="0"/>
              <a:t>, </a:t>
            </a:r>
            <a:r>
              <a:rPr lang="en-US" dirty="0" err="1" smtClean="0"/>
              <a:t>z.B</a:t>
            </a:r>
            <a:r>
              <a:rPr lang="en-US" dirty="0" smtClean="0"/>
              <a:t>.: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smtClean="0"/>
              <a:t>-</a:t>
            </a:r>
            <a:r>
              <a:rPr lang="en-US" sz="2400" dirty="0"/>
              <a:t>Pineda D. 2003. Communication of science in Colombia.</a:t>
            </a:r>
          </a:p>
          <a:p>
            <a:pPr marL="0" indent="0">
              <a:buNone/>
            </a:pPr>
            <a:r>
              <a:rPr lang="en-US" sz="2400" dirty="0" smtClean="0"/>
              <a:t>	Sci</a:t>
            </a:r>
            <a:r>
              <a:rPr lang="en-US" sz="2400" dirty="0"/>
              <a:t>. Ed. 26:91‐92.</a:t>
            </a:r>
          </a:p>
          <a:p>
            <a:pPr marL="0" indent="0">
              <a:buNone/>
            </a:pPr>
            <a:r>
              <a:rPr lang="en-US" sz="2400" dirty="0" smtClean="0"/>
              <a:t>	-Pineda </a:t>
            </a:r>
            <a:r>
              <a:rPr lang="en-US" sz="2400" dirty="0"/>
              <a:t>D. Communication of science in Colombia. </a:t>
            </a:r>
            <a:r>
              <a:rPr lang="en-US" sz="2400" dirty="0" err="1"/>
              <a:t>Sci</a:t>
            </a:r>
            <a:r>
              <a:rPr lang="en-US" sz="2400" dirty="0"/>
              <a:t> Ed</a:t>
            </a:r>
          </a:p>
          <a:p>
            <a:pPr marL="0" indent="0">
              <a:buNone/>
            </a:pPr>
            <a:r>
              <a:rPr lang="en-US" sz="2400" dirty="0" smtClean="0"/>
              <a:t>	2003;26:91‐2</a:t>
            </a:r>
            <a:r>
              <a:rPr lang="en-US" sz="2400" dirty="0"/>
              <a:t>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8603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Zur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Erinnerung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Benutzen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das Format, das von </a:t>
            </a:r>
            <a:r>
              <a:rPr lang="en-US" dirty="0" err="1" smtClean="0"/>
              <a:t>Ihrer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achzeitschrift</a:t>
            </a:r>
            <a:r>
              <a:rPr lang="en-US" dirty="0" smtClean="0"/>
              <a:t> </a:t>
            </a:r>
            <a:r>
              <a:rPr lang="en-US" dirty="0" err="1" smtClean="0"/>
              <a:t>vorgeschrieben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Zitierweise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Text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Referenzliste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194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Software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Beispiele</a:t>
            </a:r>
            <a:r>
              <a:rPr lang="en-US" dirty="0" smtClean="0"/>
              <a:t>: EndNote, Reference Manager, </a:t>
            </a:r>
            <a:r>
              <a:rPr lang="en-US" dirty="0" err="1" smtClean="0"/>
              <a:t>RefWorks</a:t>
            </a:r>
            <a:r>
              <a:rPr lang="en-US" dirty="0" smtClean="0"/>
              <a:t>, </a:t>
            </a:r>
            <a:r>
              <a:rPr lang="en-US" dirty="0" err="1" smtClean="0"/>
              <a:t>Zotero</a:t>
            </a:r>
            <a:endParaRPr lang="en-US" dirty="0" smtClean="0"/>
          </a:p>
          <a:p>
            <a:r>
              <a:rPr lang="en-US" dirty="0" err="1" smtClean="0"/>
              <a:t>Hilft</a:t>
            </a:r>
            <a:r>
              <a:rPr lang="en-US" dirty="0" smtClean="0"/>
              <a:t> </a:t>
            </a:r>
            <a:r>
              <a:rPr lang="en-US" dirty="0" err="1" smtClean="0"/>
              <a:t>Ihnen</a:t>
            </a:r>
            <a:r>
              <a:rPr lang="en-US" dirty="0" smtClean="0"/>
              <a:t>,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Bibliothek</a:t>
            </a:r>
            <a:r>
              <a:rPr lang="en-US" dirty="0" smtClean="0"/>
              <a:t> </a:t>
            </a:r>
            <a:r>
              <a:rPr lang="en-US" dirty="0" err="1" smtClean="0"/>
              <a:t>Ihrer</a:t>
            </a:r>
            <a:r>
              <a:rPr lang="en-US" dirty="0" smtClean="0"/>
              <a:t> </a:t>
            </a:r>
            <a:r>
              <a:rPr lang="en-US" dirty="0" err="1" smtClean="0"/>
              <a:t>Literaturangaben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erstellen</a:t>
            </a:r>
            <a:endParaRPr lang="en-US" dirty="0" smtClean="0"/>
          </a:p>
          <a:p>
            <a:r>
              <a:rPr lang="en-US" dirty="0" smtClean="0"/>
              <a:t>Oft </a:t>
            </a:r>
            <a:r>
              <a:rPr lang="en-US" dirty="0" err="1" smtClean="0"/>
              <a:t>enthält</a:t>
            </a:r>
            <a:r>
              <a:rPr lang="en-US" dirty="0" smtClean="0"/>
              <a:t> die Software </a:t>
            </a:r>
            <a:r>
              <a:rPr lang="en-US" dirty="0" err="1" smtClean="0"/>
              <a:t>schon</a:t>
            </a:r>
            <a:r>
              <a:rPr lang="en-US" dirty="0" smtClean="0"/>
              <a:t> das </a:t>
            </a:r>
            <a:r>
              <a:rPr lang="en-US" dirty="0" err="1" smtClean="0"/>
              <a:t>richtige</a:t>
            </a:r>
            <a:r>
              <a:rPr lang="en-US" dirty="0" smtClean="0"/>
              <a:t> Format </a:t>
            </a:r>
            <a:r>
              <a:rPr lang="en-US" dirty="0" err="1" smtClean="0"/>
              <a:t>für</a:t>
            </a:r>
            <a:r>
              <a:rPr lang="en-US" dirty="0" smtClean="0"/>
              <a:t> die </a:t>
            </a:r>
            <a:r>
              <a:rPr lang="en-US" dirty="0" err="1" smtClean="0"/>
              <a:t>ausgewählte</a:t>
            </a:r>
            <a:r>
              <a:rPr lang="en-US" dirty="0" smtClean="0"/>
              <a:t> </a:t>
            </a:r>
            <a:r>
              <a:rPr lang="en-US" dirty="0" err="1" smtClean="0"/>
              <a:t>Fachzeitschrift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91421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Platzierung</a:t>
            </a:r>
            <a:r>
              <a:rPr lang="en-US" dirty="0" smtClean="0">
                <a:latin typeface="+mn-lt"/>
              </a:rPr>
              <a:t> der </a:t>
            </a:r>
            <a:r>
              <a:rPr lang="en-US" dirty="0" err="1" smtClean="0">
                <a:latin typeface="+mn-lt"/>
              </a:rPr>
              <a:t>Literaturangabe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Unklar</a:t>
            </a:r>
            <a:r>
              <a:rPr lang="en-US" dirty="0" smtClean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 smtClean="0"/>
              <a:t>	-This </a:t>
            </a:r>
            <a:r>
              <a:rPr lang="en-US" sz="2000" dirty="0"/>
              <a:t>compound has been found in humans, dogs, rabbits</a:t>
            </a:r>
            <a:r>
              <a:rPr lang="en-US" sz="2000" dirty="0" smtClean="0"/>
              <a:t>,	and </a:t>
            </a:r>
            <a:r>
              <a:rPr lang="en-US" sz="2000" dirty="0"/>
              <a:t>squirrels (</a:t>
            </a:r>
            <a:r>
              <a:rPr lang="en-US" sz="2000" dirty="0" err="1"/>
              <a:t>Tuda</a:t>
            </a:r>
            <a:r>
              <a:rPr lang="en-US" sz="2000" dirty="0"/>
              <a:t> and Gastel, 1997; </a:t>
            </a:r>
            <a:r>
              <a:rPr lang="en-US" sz="2000" dirty="0" err="1"/>
              <a:t>Xie</a:t>
            </a:r>
            <a:r>
              <a:rPr lang="en-US" sz="2000" dirty="0"/>
              <a:t> and </a:t>
            </a:r>
            <a:r>
              <a:rPr lang="en-US" sz="2000" dirty="0" smtClean="0"/>
              <a:t>Lozano, 2014</a:t>
            </a:r>
            <a:r>
              <a:rPr lang="en-US" sz="2000" dirty="0"/>
              <a:t>; </a:t>
            </a:r>
            <a:r>
              <a:rPr lang="en-US" sz="2000" dirty="0" smtClean="0"/>
              <a:t>	Flores</a:t>
            </a:r>
            <a:r>
              <a:rPr lang="en-US" sz="2000" dirty="0"/>
              <a:t>, 2002).</a:t>
            </a:r>
          </a:p>
          <a:p>
            <a:pPr marL="0" indent="0">
              <a:buNone/>
            </a:pPr>
            <a:r>
              <a:rPr lang="en-US" sz="2000" dirty="0" smtClean="0"/>
              <a:t>	-This </a:t>
            </a:r>
            <a:r>
              <a:rPr lang="en-US" sz="2000" dirty="0"/>
              <a:t>compound has been found in </a:t>
            </a:r>
            <a:r>
              <a:rPr lang="en-US" sz="2000" dirty="0" smtClean="0"/>
              <a:t>humans, </a:t>
            </a:r>
            <a:r>
              <a:rPr lang="en-US" sz="2000" dirty="0"/>
              <a:t>dogs, </a:t>
            </a:r>
            <a:r>
              <a:rPr lang="en-US" sz="2000" dirty="0" smtClean="0"/>
              <a:t>rabbits, and 	squirrels.</a:t>
            </a:r>
            <a:r>
              <a:rPr lang="en-US" sz="2000" baseline="30000" dirty="0" smtClean="0"/>
              <a:t>1,4,7</a:t>
            </a:r>
          </a:p>
          <a:p>
            <a:r>
              <a:rPr lang="en-US" dirty="0" err="1" smtClean="0"/>
              <a:t>Klar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sz="2200" dirty="0" smtClean="0"/>
              <a:t>	</a:t>
            </a:r>
            <a:r>
              <a:rPr lang="en-US" sz="2000" dirty="0" smtClean="0"/>
              <a:t>-</a:t>
            </a:r>
            <a:r>
              <a:rPr lang="en-US" sz="2000" dirty="0"/>
              <a:t>This compound has been found in humans (</a:t>
            </a:r>
            <a:r>
              <a:rPr lang="en-US" sz="2000" dirty="0" err="1"/>
              <a:t>Tuda</a:t>
            </a:r>
            <a:r>
              <a:rPr lang="en-US" sz="2000" dirty="0"/>
              <a:t> </a:t>
            </a:r>
            <a:r>
              <a:rPr lang="en-US" sz="2000" dirty="0" smtClean="0"/>
              <a:t>and 	Gastel</a:t>
            </a:r>
            <a:r>
              <a:rPr lang="en-US" sz="2000" dirty="0"/>
              <a:t>, 1997), dogs (</a:t>
            </a:r>
            <a:r>
              <a:rPr lang="en-US" sz="2000" dirty="0" err="1"/>
              <a:t>Xie</a:t>
            </a:r>
            <a:r>
              <a:rPr lang="en-US" sz="2000" dirty="0"/>
              <a:t> and Lozano, 2014</a:t>
            </a:r>
            <a:r>
              <a:rPr lang="en-US" sz="2000" dirty="0" smtClean="0"/>
              <a:t>), rabbits, and 	squirrels </a:t>
            </a:r>
            <a:r>
              <a:rPr lang="en-US" sz="2000" dirty="0"/>
              <a:t>(Flores, 2002).</a:t>
            </a:r>
          </a:p>
          <a:p>
            <a:pPr marL="0" indent="0">
              <a:buNone/>
            </a:pPr>
            <a:r>
              <a:rPr lang="en-US" sz="2000" dirty="0" smtClean="0"/>
              <a:t>	-This </a:t>
            </a:r>
            <a:r>
              <a:rPr lang="en-US" sz="2000" dirty="0"/>
              <a:t>compound has been found in humans,</a:t>
            </a:r>
            <a:r>
              <a:rPr lang="en-US" sz="2000" baseline="30000" dirty="0"/>
              <a:t>1</a:t>
            </a:r>
            <a:r>
              <a:rPr lang="en-US" sz="2000" dirty="0"/>
              <a:t> </a:t>
            </a:r>
            <a:r>
              <a:rPr lang="en-US" sz="2000" dirty="0" smtClean="0"/>
              <a:t>dogs,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rabbits,</a:t>
            </a:r>
            <a:r>
              <a:rPr lang="en-US" sz="2000" baseline="30000" dirty="0" smtClean="0"/>
              <a:t>7</a:t>
            </a:r>
            <a:r>
              <a:rPr lang="en-US" sz="2000" dirty="0" smtClean="0"/>
              <a:t> 	and </a:t>
            </a:r>
            <a:r>
              <a:rPr lang="en-US" sz="2000" dirty="0"/>
              <a:t>squirrels.</a:t>
            </a:r>
            <a:r>
              <a:rPr lang="en-US" sz="2000" baseline="30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390349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Weitere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Ratschläge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Literaturangaben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etwas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gelesen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, </a:t>
            </a:r>
            <a:r>
              <a:rPr lang="en-US" dirty="0" err="1" smtClean="0"/>
              <a:t>zitieren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Falls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ein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online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nicht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frei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zugänglich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ist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, 	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können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dennoch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erhalten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err="1" smtClean="0"/>
              <a:t>Vergleichen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jede</a:t>
            </a:r>
            <a:r>
              <a:rPr lang="en-US" dirty="0" smtClean="0"/>
              <a:t> </a:t>
            </a:r>
            <a:r>
              <a:rPr lang="en-US" dirty="0" err="1" smtClean="0"/>
              <a:t>Literaturangabe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ihrer</a:t>
            </a:r>
            <a:r>
              <a:rPr lang="en-US" dirty="0" smtClean="0"/>
              <a:t> </a:t>
            </a:r>
            <a:r>
              <a:rPr lang="en-US" dirty="0" err="1" smtClean="0"/>
              <a:t>ursprünglichen</a:t>
            </a:r>
            <a:r>
              <a:rPr lang="en-US" dirty="0" smtClean="0"/>
              <a:t> </a:t>
            </a:r>
            <a:r>
              <a:rPr lang="en-US" dirty="0" err="1" smtClean="0"/>
              <a:t>Quelle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Befolgen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Vorgaben</a:t>
            </a:r>
            <a:r>
              <a:rPr lang="en-US" dirty="0" smtClean="0"/>
              <a:t> in den Richtlinien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Autoren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Schauen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die </a:t>
            </a:r>
            <a:r>
              <a:rPr lang="en-US" dirty="0" err="1" smtClean="0"/>
              <a:t>Zitierweise</a:t>
            </a:r>
            <a:r>
              <a:rPr lang="en-US" dirty="0" smtClean="0"/>
              <a:t> und </a:t>
            </a:r>
            <a:r>
              <a:rPr lang="en-US" dirty="0" err="1" smtClean="0"/>
              <a:t>Literaturliste</a:t>
            </a:r>
            <a:r>
              <a:rPr lang="en-US" dirty="0" smtClean="0"/>
              <a:t> in </a:t>
            </a:r>
            <a:r>
              <a:rPr lang="en-US" dirty="0" err="1" smtClean="0"/>
              <a:t>Ihrem</a:t>
            </a:r>
            <a:r>
              <a:rPr lang="en-US" dirty="0" smtClean="0"/>
              <a:t> </a:t>
            </a:r>
            <a:r>
              <a:rPr lang="en-US" dirty="0" err="1" smtClean="0"/>
              <a:t>Beispielartikel</a:t>
            </a:r>
            <a:r>
              <a:rPr lang="en-US" dirty="0" smtClean="0"/>
              <a:t> 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8649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Literaturliste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Vorgaben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finden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Literaturangaben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können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über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Zitierweise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sagen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– 	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über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Literaturliste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3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Forschung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zum</a:t>
            </a:r>
            <a:r>
              <a:rPr lang="en-US" dirty="0" smtClean="0">
                <a:latin typeface="+mn-lt"/>
              </a:rPr>
              <a:t> Auswählen </a:t>
            </a:r>
            <a:r>
              <a:rPr lang="en-US" dirty="0" err="1" smtClean="0">
                <a:latin typeface="+mn-lt"/>
              </a:rPr>
              <a:t>einer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Fachzeitschrift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Frank E.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Authors’ criteria for selecting journals.</a:t>
            </a:r>
            <a:r>
              <a:rPr lang="en-US" dirty="0" smtClean="0"/>
              <a:t> JAMA 1994;272:163-164.</a:t>
            </a:r>
          </a:p>
          <a:p>
            <a:r>
              <a:rPr lang="en-US" dirty="0" err="1" smtClean="0"/>
              <a:t>Ergebnisse</a:t>
            </a:r>
            <a:r>
              <a:rPr lang="en-US" dirty="0" smtClean="0"/>
              <a:t>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medizinischen</a:t>
            </a:r>
            <a:r>
              <a:rPr lang="en-US" dirty="0" smtClean="0"/>
              <a:t> </a:t>
            </a:r>
            <a:r>
              <a:rPr lang="en-US" dirty="0" err="1" smtClean="0"/>
              <a:t>Hochschule</a:t>
            </a:r>
            <a:endParaRPr lang="en-US" dirty="0" smtClean="0"/>
          </a:p>
          <a:p>
            <a:r>
              <a:rPr lang="en-US" dirty="0" err="1" smtClean="0"/>
              <a:t>Interessant</a:t>
            </a:r>
            <a:r>
              <a:rPr lang="en-US" dirty="0" smtClean="0"/>
              <a:t>: </a:t>
            </a:r>
            <a:r>
              <a:rPr lang="en-US" dirty="0" err="1" smtClean="0"/>
              <a:t>Kriterien</a:t>
            </a:r>
            <a:r>
              <a:rPr lang="en-US" dirty="0" smtClean="0"/>
              <a:t> </a:t>
            </a:r>
            <a:r>
              <a:rPr lang="en-US" dirty="0" err="1" smtClean="0"/>
              <a:t>unterschiedlich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erste</a:t>
            </a:r>
            <a:r>
              <a:rPr lang="en-US" dirty="0" smtClean="0"/>
              <a:t> und </a:t>
            </a:r>
            <a:r>
              <a:rPr lang="en-US" dirty="0" err="1" smtClean="0"/>
              <a:t>folgende</a:t>
            </a:r>
            <a:r>
              <a:rPr lang="en-US" dirty="0" smtClean="0"/>
              <a:t> </a:t>
            </a:r>
            <a:r>
              <a:rPr lang="en-US" dirty="0" err="1" smtClean="0"/>
              <a:t>Einsendung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Hauptfaktoren</a:t>
            </a:r>
            <a:r>
              <a:rPr lang="en-US" sz="2400" dirty="0" smtClean="0"/>
              <a:t> </a:t>
            </a:r>
            <a:r>
              <a:rPr lang="en-US" sz="2400" dirty="0" err="1" smtClean="0"/>
              <a:t>für</a:t>
            </a:r>
            <a:r>
              <a:rPr lang="en-US" sz="2400" dirty="0" smtClean="0"/>
              <a:t> </a:t>
            </a:r>
            <a:r>
              <a:rPr lang="en-US" sz="2400" dirty="0" err="1" smtClean="0"/>
              <a:t>erste</a:t>
            </a:r>
            <a:r>
              <a:rPr lang="en-US" sz="2400" dirty="0" smtClean="0"/>
              <a:t> </a:t>
            </a:r>
            <a:r>
              <a:rPr lang="en-US" sz="2400" dirty="0" err="1" smtClean="0"/>
              <a:t>Einsendung</a:t>
            </a:r>
            <a:r>
              <a:rPr lang="en-US" sz="2400" dirty="0" smtClean="0"/>
              <a:t>: Prestige, 		</a:t>
            </a:r>
            <a:r>
              <a:rPr lang="en-US" sz="2400" dirty="0" err="1" smtClean="0"/>
              <a:t>Zielgruppe</a:t>
            </a:r>
            <a:r>
              <a:rPr lang="en-US" sz="2400" dirty="0" smtClean="0"/>
              <a:t>, </a:t>
            </a:r>
            <a:r>
              <a:rPr lang="en-US" sz="2400" dirty="0" err="1" smtClean="0"/>
              <a:t>Spektrum</a:t>
            </a:r>
            <a:r>
              <a:rPr lang="en-US" sz="2400" dirty="0" smtClean="0"/>
              <a:t>/</a:t>
            </a:r>
            <a:r>
              <a:rPr lang="en-US" sz="2400" dirty="0" err="1" smtClean="0"/>
              <a:t>Inhalt</a:t>
            </a:r>
            <a:r>
              <a:rPr lang="en-US" sz="2400" dirty="0" smtClean="0"/>
              <a:t> der </a:t>
            </a:r>
            <a:r>
              <a:rPr lang="en-US" sz="2400" dirty="0" err="1" smtClean="0"/>
              <a:t>Zeitschrift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</a:t>
            </a:r>
            <a:r>
              <a:rPr lang="en-US" sz="2400" dirty="0" err="1" smtClean="0"/>
              <a:t>Hauptfaktoren</a:t>
            </a:r>
            <a:r>
              <a:rPr lang="en-US" sz="2400" dirty="0" smtClean="0"/>
              <a:t> </a:t>
            </a:r>
            <a:r>
              <a:rPr lang="en-US" sz="2400" dirty="0" err="1" smtClean="0"/>
              <a:t>für</a:t>
            </a:r>
            <a:r>
              <a:rPr lang="en-US" sz="2400" dirty="0" smtClean="0"/>
              <a:t> </a:t>
            </a:r>
            <a:r>
              <a:rPr lang="en-US" sz="2400" dirty="0" err="1" smtClean="0"/>
              <a:t>folgende</a:t>
            </a:r>
            <a:r>
              <a:rPr lang="en-US" sz="2400" dirty="0" smtClean="0"/>
              <a:t> </a:t>
            </a:r>
            <a:r>
              <a:rPr lang="en-US" sz="2400" dirty="0" err="1" smtClean="0"/>
              <a:t>Einsendungen</a:t>
            </a:r>
            <a:r>
              <a:rPr lang="en-US" sz="2400" dirty="0" smtClean="0"/>
              <a:t>: 	</a:t>
            </a:r>
            <a:r>
              <a:rPr lang="en-US" sz="2400" dirty="0" err="1" smtClean="0"/>
              <a:t>Wahrscheinlichkeit</a:t>
            </a:r>
            <a:r>
              <a:rPr lang="en-US" sz="2400" dirty="0" smtClean="0"/>
              <a:t> </a:t>
            </a:r>
            <a:r>
              <a:rPr lang="en-US" sz="2400" dirty="0" err="1" smtClean="0"/>
              <a:t>einer</a:t>
            </a:r>
            <a:r>
              <a:rPr lang="en-US" sz="2400" dirty="0" smtClean="0"/>
              <a:t> </a:t>
            </a:r>
            <a:r>
              <a:rPr lang="en-US" sz="2400" dirty="0" err="1" smtClean="0"/>
              <a:t>Annahme</a:t>
            </a:r>
            <a:r>
              <a:rPr lang="en-US" sz="2400" dirty="0" smtClean="0"/>
              <a:t>, </a:t>
            </a:r>
            <a:r>
              <a:rPr lang="en-US" sz="2400" dirty="0" err="1" smtClean="0"/>
              <a:t>Spektrum</a:t>
            </a:r>
            <a:r>
              <a:rPr lang="en-US" sz="2400" dirty="0" smtClean="0"/>
              <a:t>/</a:t>
            </a:r>
            <a:r>
              <a:rPr lang="en-US" sz="2400" dirty="0" err="1" smtClean="0"/>
              <a:t>Inhalt</a:t>
            </a:r>
            <a:r>
              <a:rPr lang="en-US" sz="2400" dirty="0" smtClean="0"/>
              <a:t> 	der </a:t>
            </a:r>
            <a:r>
              <a:rPr lang="en-US" sz="2400" dirty="0" err="1" smtClean="0"/>
              <a:t>Zeitschrift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372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2104279"/>
            <a:ext cx="7886700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+mn-lt"/>
              </a:rPr>
              <a:t>Die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Zusammenfassung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schreiben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und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Schlüsselbegriffe</a:t>
            </a:r>
            <a:r>
              <a:rPr lang="en-US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n-lt"/>
              </a:rPr>
              <a:t>angeben</a:t>
            </a:r>
            <a:endParaRPr lang="en-US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681296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Die </a:t>
            </a:r>
            <a:r>
              <a:rPr lang="en-US" dirty="0" err="1" smtClean="0">
                <a:latin typeface="+mn-lt"/>
              </a:rPr>
              <a:t>Zusammenfassung</a:t>
            </a:r>
            <a:r>
              <a:rPr lang="en-US" dirty="0" smtClean="0">
                <a:latin typeface="+mn-lt"/>
              </a:rPr>
              <a:t> (Abstract)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Wird</a:t>
            </a:r>
            <a:r>
              <a:rPr lang="en-US" dirty="0" smtClean="0"/>
              <a:t> </a:t>
            </a:r>
            <a:r>
              <a:rPr lang="en-US" dirty="0" err="1" smtClean="0"/>
              <a:t>meist</a:t>
            </a:r>
            <a:r>
              <a:rPr lang="en-US" dirty="0" smtClean="0"/>
              <a:t> </a:t>
            </a:r>
            <a:r>
              <a:rPr lang="en-US" dirty="0" err="1" smtClean="0"/>
              <a:t>zuerst</a:t>
            </a:r>
            <a:r>
              <a:rPr lang="en-US" dirty="0" smtClean="0"/>
              <a:t> </a:t>
            </a:r>
            <a:r>
              <a:rPr lang="en-US" dirty="0" err="1" smtClean="0"/>
              <a:t>gelesen</a:t>
            </a:r>
            <a:r>
              <a:rPr lang="en-US" dirty="0" smtClean="0"/>
              <a:t>, </a:t>
            </a:r>
            <a:r>
              <a:rPr lang="en-US" dirty="0" err="1" smtClean="0"/>
              <a:t>aber</a:t>
            </a:r>
            <a:r>
              <a:rPr lang="en-US" dirty="0" smtClean="0"/>
              <a:t> </a:t>
            </a:r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zuletzt</a:t>
            </a:r>
            <a:r>
              <a:rPr lang="en-US" dirty="0" smtClean="0"/>
              <a:t> </a:t>
            </a:r>
            <a:r>
              <a:rPr lang="en-US" dirty="0" err="1" smtClean="0"/>
              <a:t>überarbeitet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gibt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kurze</a:t>
            </a:r>
            <a:r>
              <a:rPr lang="en-US" dirty="0" smtClean="0"/>
              <a:t> </a:t>
            </a:r>
            <a:r>
              <a:rPr lang="en-US" dirty="0" err="1" smtClean="0"/>
              <a:t>Zusammenfassung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wird</a:t>
            </a:r>
            <a:r>
              <a:rPr lang="en-US" dirty="0" smtClean="0"/>
              <a:t> am </a:t>
            </a:r>
            <a:r>
              <a:rPr lang="en-US" dirty="0" err="1" smtClean="0"/>
              <a:t>häufigsten</a:t>
            </a:r>
            <a:r>
              <a:rPr lang="en-US" dirty="0" smtClean="0"/>
              <a:t> </a:t>
            </a:r>
            <a:r>
              <a:rPr lang="en-US" dirty="0" err="1" smtClean="0"/>
              <a:t>gelesen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vermittelt</a:t>
            </a:r>
            <a:r>
              <a:rPr lang="en-US" dirty="0" smtClean="0"/>
              <a:t> </a:t>
            </a:r>
            <a:r>
              <a:rPr lang="en-US" dirty="0" err="1" smtClean="0"/>
              <a:t>Herausgebern</a:t>
            </a:r>
            <a:r>
              <a:rPr lang="en-US" dirty="0" smtClean="0"/>
              <a:t> and Peer-</a:t>
            </a:r>
            <a:r>
              <a:rPr lang="en-US" dirty="0" err="1" smtClean="0"/>
              <a:t>Reviewern</a:t>
            </a:r>
            <a:r>
              <a:rPr lang="en-US" dirty="0" smtClean="0"/>
              <a:t> den </a:t>
            </a:r>
            <a:r>
              <a:rPr lang="en-US" dirty="0" err="1" smtClean="0"/>
              <a:t>ersten</a:t>
            </a:r>
            <a:r>
              <a:rPr lang="en-US" dirty="0" smtClean="0"/>
              <a:t> </a:t>
            </a:r>
            <a:r>
              <a:rPr lang="en-US" dirty="0" err="1" smtClean="0"/>
              <a:t>Eindruck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hilft</a:t>
            </a:r>
            <a:r>
              <a:rPr lang="en-US" dirty="0" smtClean="0"/>
              <a:t> </a:t>
            </a:r>
            <a:r>
              <a:rPr lang="en-US" dirty="0" err="1"/>
              <a:t>L</a:t>
            </a:r>
            <a:r>
              <a:rPr lang="en-US" dirty="0" err="1" smtClean="0"/>
              <a:t>esern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entscheiden</a:t>
            </a:r>
            <a:r>
              <a:rPr lang="en-US" dirty="0" smtClean="0"/>
              <a:t>, </a:t>
            </a:r>
            <a:r>
              <a:rPr lang="en-US" dirty="0" err="1" smtClean="0"/>
              <a:t>ob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den </a:t>
            </a:r>
            <a:r>
              <a:rPr lang="en-US" dirty="0" err="1" smtClean="0"/>
              <a:t>kompletten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lesen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sollte</a:t>
            </a:r>
            <a:r>
              <a:rPr lang="en-US" dirty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Inhalt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r>
              <a:rPr lang="en-US" dirty="0" smtClean="0"/>
              <a:t> </a:t>
            </a:r>
            <a:r>
              <a:rPr lang="en-US" dirty="0" err="1" smtClean="0"/>
              <a:t>übereinstimmen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3781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Die </a:t>
            </a:r>
            <a:r>
              <a:rPr lang="en-US" dirty="0" err="1" smtClean="0">
                <a:latin typeface="+mn-lt"/>
              </a:rPr>
              <a:t>Zusammenfassung</a:t>
            </a:r>
            <a:r>
              <a:rPr lang="en-US" dirty="0" smtClean="0">
                <a:latin typeface="+mn-lt"/>
              </a:rPr>
              <a:t> (Abstract)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organisiert</a:t>
            </a:r>
            <a:r>
              <a:rPr lang="en-US" dirty="0" smtClean="0"/>
              <a:t> sein </a:t>
            </a:r>
            <a:r>
              <a:rPr lang="en-US" dirty="0" err="1" smtClean="0"/>
              <a:t>wie</a:t>
            </a:r>
            <a:r>
              <a:rPr lang="en-US" dirty="0" smtClean="0"/>
              <a:t> der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selbst</a:t>
            </a:r>
            <a:r>
              <a:rPr lang="en-US" dirty="0" smtClean="0"/>
              <a:t> (</a:t>
            </a:r>
            <a:r>
              <a:rPr lang="en-US" dirty="0" err="1" smtClean="0"/>
              <a:t>z.B</a:t>
            </a:r>
            <a:r>
              <a:rPr lang="en-US" dirty="0" smtClean="0"/>
              <a:t>. </a:t>
            </a:r>
            <a:r>
              <a:rPr lang="en-US" dirty="0" err="1" smtClean="0"/>
              <a:t>ein</a:t>
            </a:r>
            <a:r>
              <a:rPr lang="en-US" dirty="0" smtClean="0"/>
              <a:t> Mini-IMRAD-Format)</a:t>
            </a:r>
          </a:p>
          <a:p>
            <a:r>
              <a:rPr lang="en-US" dirty="0" err="1" smtClean="0"/>
              <a:t>Einige</a:t>
            </a:r>
            <a:r>
              <a:rPr lang="en-US" dirty="0" smtClean="0"/>
              <a:t> </a:t>
            </a:r>
            <a:r>
              <a:rPr lang="en-US" dirty="0" err="1" smtClean="0"/>
              <a:t>Fachzeitschriften</a:t>
            </a:r>
            <a:r>
              <a:rPr lang="en-US" dirty="0" smtClean="0"/>
              <a:t> </a:t>
            </a:r>
            <a:r>
              <a:rPr lang="en-US" dirty="0" err="1" smtClean="0"/>
              <a:t>verlangen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strukturierte</a:t>
            </a:r>
            <a:r>
              <a:rPr lang="en-US" dirty="0" smtClean="0"/>
              <a:t> </a:t>
            </a:r>
            <a:r>
              <a:rPr lang="en-US" dirty="0" err="1" smtClean="0"/>
              <a:t>Zusammenfassung</a:t>
            </a:r>
            <a:r>
              <a:rPr lang="en-US" dirty="0" smtClean="0"/>
              <a:t> (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standardisierten</a:t>
            </a:r>
            <a:r>
              <a:rPr lang="en-US" dirty="0" smtClean="0"/>
              <a:t> </a:t>
            </a:r>
            <a:r>
              <a:rPr lang="en-US" dirty="0" err="1" smtClean="0"/>
              <a:t>Überschriften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Sollte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Einsenden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r>
              <a:rPr lang="en-US" dirty="0" smtClean="0"/>
              <a:t> </a:t>
            </a:r>
            <a:r>
              <a:rPr lang="en-US" dirty="0" err="1" smtClean="0"/>
              <a:t>sorgfältig</a:t>
            </a:r>
            <a:r>
              <a:rPr lang="en-US" dirty="0" smtClean="0"/>
              <a:t> </a:t>
            </a:r>
            <a:r>
              <a:rPr lang="en-US" dirty="0" err="1" smtClean="0"/>
              <a:t>überarbeitet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endParaRPr lang="en-US" dirty="0" smtClean="0"/>
          </a:p>
          <a:p>
            <a:r>
              <a:rPr lang="en-US" dirty="0" err="1" smtClean="0"/>
              <a:t>Widmen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der </a:t>
            </a:r>
            <a:r>
              <a:rPr lang="en-US" dirty="0" err="1" smtClean="0"/>
              <a:t>Zusammenfassung</a:t>
            </a:r>
            <a:r>
              <a:rPr lang="en-US" dirty="0"/>
              <a:t> </a:t>
            </a:r>
            <a:r>
              <a:rPr lang="en-US" dirty="0" smtClean="0"/>
              <a:t>die </a:t>
            </a:r>
            <a:r>
              <a:rPr lang="en-US" dirty="0" err="1" smtClean="0"/>
              <a:t>Anstrengung</a:t>
            </a:r>
            <a:r>
              <a:rPr lang="en-US" dirty="0" smtClean="0"/>
              <a:t>, die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verdient</a:t>
            </a:r>
            <a:r>
              <a:rPr lang="en-US" dirty="0"/>
              <a:t>!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4678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Schlüsselworte</a:t>
            </a:r>
            <a:r>
              <a:rPr lang="en-US" dirty="0" smtClean="0">
                <a:latin typeface="+mn-lt"/>
              </a:rPr>
              <a:t> (Keywords)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Werden</a:t>
            </a:r>
            <a:r>
              <a:rPr lang="en-US" dirty="0" smtClean="0"/>
              <a:t> von </a:t>
            </a:r>
            <a:r>
              <a:rPr lang="en-US" dirty="0" err="1" smtClean="0"/>
              <a:t>einigen</a:t>
            </a:r>
            <a:r>
              <a:rPr lang="en-US" dirty="0" smtClean="0"/>
              <a:t> </a:t>
            </a:r>
            <a:r>
              <a:rPr lang="en-US" dirty="0" err="1" smtClean="0"/>
              <a:t>Zeitschriften</a:t>
            </a:r>
            <a:r>
              <a:rPr lang="en-US" dirty="0" smtClean="0"/>
              <a:t> </a:t>
            </a:r>
            <a:r>
              <a:rPr lang="en-US" dirty="0" err="1" smtClean="0"/>
              <a:t>verlangt</a:t>
            </a:r>
            <a:endParaRPr lang="en-US" dirty="0" smtClean="0"/>
          </a:p>
          <a:p>
            <a:r>
              <a:rPr lang="en-US" dirty="0" err="1" smtClean="0"/>
              <a:t>Sollten</a:t>
            </a:r>
            <a:r>
              <a:rPr lang="en-US" dirty="0" smtClean="0"/>
              <a:t> die </a:t>
            </a:r>
            <a:r>
              <a:rPr lang="en-US" dirty="0" err="1" smtClean="0"/>
              <a:t>Hauptthemen</a:t>
            </a:r>
            <a:r>
              <a:rPr lang="en-US" dirty="0" smtClean="0"/>
              <a:t> des </a:t>
            </a:r>
            <a:r>
              <a:rPr lang="en-US" dirty="0" err="1" smtClean="0"/>
              <a:t>Artikels</a:t>
            </a:r>
            <a:r>
              <a:rPr lang="en-US" dirty="0" smtClean="0"/>
              <a:t> </a:t>
            </a:r>
            <a:r>
              <a:rPr lang="en-US" dirty="0" err="1" smtClean="0"/>
              <a:t>wiedergeben</a:t>
            </a:r>
            <a:endParaRPr lang="en-US" dirty="0" smtClean="0"/>
          </a:p>
          <a:p>
            <a:r>
              <a:rPr lang="en-US" dirty="0" err="1" smtClean="0"/>
              <a:t>Erscheinen</a:t>
            </a:r>
            <a:r>
              <a:rPr lang="en-US" dirty="0" smtClean="0"/>
              <a:t> unter der </a:t>
            </a:r>
            <a:r>
              <a:rPr lang="en-US" dirty="0" err="1" smtClean="0"/>
              <a:t>Zusammenfassung</a:t>
            </a:r>
            <a:endParaRPr lang="en-US" dirty="0" smtClean="0"/>
          </a:p>
          <a:p>
            <a:r>
              <a:rPr lang="en-US" dirty="0" err="1" smtClean="0"/>
              <a:t>Können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 smtClean="0"/>
              <a:t> der </a:t>
            </a:r>
            <a:r>
              <a:rPr lang="en-US" dirty="0" err="1" smtClean="0"/>
              <a:t>Suche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notwendig</a:t>
            </a:r>
            <a:r>
              <a:rPr lang="en-US" dirty="0" smtClean="0"/>
              <a:t> sein</a:t>
            </a:r>
          </a:p>
          <a:p>
            <a:r>
              <a:rPr lang="en-US" dirty="0" err="1" smtClean="0"/>
              <a:t>Sollten</a:t>
            </a:r>
            <a:r>
              <a:rPr lang="en-US" dirty="0" smtClean="0"/>
              <a:t> von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standardisierten</a:t>
            </a:r>
            <a:r>
              <a:rPr lang="en-US" dirty="0" smtClean="0"/>
              <a:t> </a:t>
            </a:r>
            <a:r>
              <a:rPr lang="en-US" dirty="0" err="1" smtClean="0"/>
              <a:t>Fachvokabularliste</a:t>
            </a:r>
            <a:r>
              <a:rPr lang="en-US" dirty="0" smtClean="0"/>
              <a:t> in </a:t>
            </a:r>
            <a:r>
              <a:rPr lang="en-US" dirty="0" err="1" smtClean="0"/>
              <a:t>Ihrer</a:t>
            </a:r>
            <a:r>
              <a:rPr lang="en-US" dirty="0" smtClean="0"/>
              <a:t> </a:t>
            </a:r>
            <a:r>
              <a:rPr lang="en-US" dirty="0" err="1" smtClean="0"/>
              <a:t>Disziplin</a:t>
            </a:r>
            <a:r>
              <a:rPr lang="en-US" dirty="0" smtClean="0"/>
              <a:t> </a:t>
            </a:r>
            <a:r>
              <a:rPr lang="en-US" dirty="0" err="1" smtClean="0"/>
              <a:t>stammen</a:t>
            </a:r>
            <a:endParaRPr lang="en-US" dirty="0" smtClean="0"/>
          </a:p>
          <a:p>
            <a:r>
              <a:rPr lang="en-US" dirty="0" err="1" smtClean="0"/>
              <a:t>Sollten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im</a:t>
            </a:r>
            <a:r>
              <a:rPr lang="en-US" dirty="0" smtClean="0"/>
              <a:t> </a:t>
            </a:r>
            <a:r>
              <a:rPr lang="en-US" dirty="0" err="1" smtClean="0"/>
              <a:t>Titel</a:t>
            </a:r>
            <a:r>
              <a:rPr lang="en-US" dirty="0" smtClean="0"/>
              <a:t> </a:t>
            </a:r>
            <a:r>
              <a:rPr lang="en-US" dirty="0" err="1" smtClean="0"/>
              <a:t>vorkommen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575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+mn-lt"/>
              </a:rPr>
              <a:t>Ein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Beispiel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für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eine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Zusammenfassung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Aus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Pitkin </a:t>
            </a:r>
            <a:r>
              <a:rPr lang="en-US" dirty="0"/>
              <a:t>RM, </a:t>
            </a:r>
            <a:r>
              <a:rPr lang="en-US" dirty="0" err="1"/>
              <a:t>Burmeister</a:t>
            </a:r>
            <a:r>
              <a:rPr lang="en-US" dirty="0"/>
              <a:t> LF.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Prodding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tardy reviewers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: a randomized comparison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of telephone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, fax,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and e‐mail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en-US" dirty="0"/>
              <a:t> </a:t>
            </a:r>
            <a:r>
              <a:rPr lang="en-US" dirty="0" smtClean="0"/>
              <a:t>JAMA 2002;287:2794‐2795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127411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4159" y="828169"/>
            <a:ext cx="8492947" cy="512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en-US" altLang="en-US" sz="2400" b="1" dirty="0"/>
              <a:t>Context </a:t>
            </a:r>
            <a:r>
              <a:rPr lang="en-US" altLang="en-US" sz="2400" dirty="0"/>
              <a:t>To compare telephone, fax, and e-mail methods of  prodding tardy reviewers.</a:t>
            </a:r>
          </a:p>
          <a:p>
            <a:pPr algn="just">
              <a:lnSpc>
                <a:spcPct val="80000"/>
              </a:lnSpc>
            </a:pPr>
            <a:r>
              <a:rPr lang="en-US" altLang="en-US" sz="2400" b="1" dirty="0"/>
              <a:t>Methods </a:t>
            </a:r>
            <a:r>
              <a:rPr lang="en-US" altLang="en-US" sz="2400" dirty="0"/>
              <a:t>Randomized trial conducted January 1998 through June 1999 at the main editorial office of </a:t>
            </a:r>
            <a:r>
              <a:rPr lang="en-US" altLang="en-US" sz="2400" i="1" dirty="0"/>
              <a:t>Obstetrics &amp; Gynecology. </a:t>
            </a:r>
            <a:r>
              <a:rPr lang="en-US" altLang="en-US" sz="2400" dirty="0"/>
              <a:t>Reviewers who had failed to file reviews by 28 days after being sent manuscripts (7 days after deadline) were sent identical messages in oral (telephone) or written (fax and e-mail) form inquiring as to the status of review, asking for its completion as soon as possible, and requesting it be sent by fax or e-mail.</a:t>
            </a:r>
          </a:p>
          <a:p>
            <a:pPr algn="just">
              <a:lnSpc>
                <a:spcPct val="80000"/>
              </a:lnSpc>
            </a:pPr>
            <a:r>
              <a:rPr lang="en-US" altLang="en-US" sz="2400" b="1" dirty="0"/>
              <a:t>Results </a:t>
            </a:r>
            <a:r>
              <a:rPr lang="en-US" altLang="en-US" sz="2400" dirty="0"/>
              <a:t>Of 378 reviewers, proportions returning reviews within 7 days were essentially identical: telephone, 85 (68%) of 125; fax, 86 (67%) of 129; and e-mail, 84 (67%) of 124 (</a:t>
            </a:r>
            <a:r>
              <a:rPr lang="en-US" altLang="en-US" sz="2400" i="1" dirty="0"/>
              <a:t>P</a:t>
            </a:r>
            <a:r>
              <a:rPr lang="en-US" altLang="en-US" sz="2400" dirty="0"/>
              <a:t>=.59). In the two thirds who responded, the mean time to return reviews did not differ among the 3 groups.</a:t>
            </a:r>
          </a:p>
          <a:p>
            <a:pPr algn="just">
              <a:lnSpc>
                <a:spcPct val="80000"/>
              </a:lnSpc>
            </a:pPr>
            <a:r>
              <a:rPr lang="en-US" altLang="en-US" sz="2400" b="1" dirty="0"/>
              <a:t>Conclusion </a:t>
            </a:r>
            <a:r>
              <a:rPr lang="en-US" altLang="en-US" sz="2400" dirty="0"/>
              <a:t>Contacting tardy reviewers resulted in a review being received within 7 days in about two thirds of cases, and it made no difference if the contact was made by telephone, fax, or e-mail.</a:t>
            </a:r>
          </a:p>
        </p:txBody>
      </p:sp>
    </p:spTree>
    <p:extLst>
      <p:ext uri="{BB962C8B-B14F-4D97-AF65-F5344CB8AC3E}">
        <p14:creationId xmlns:p14="http://schemas.microsoft.com/office/powerpoint/2010/main" val="320043571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Übung: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Zusammenfassung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Autoren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ausgewählten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Fachzeitschrift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. 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sagen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über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das Schreiben der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Zusammenfassung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Schauen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sich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Zusammenfassung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in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an? 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fällt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sagen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Richtlinien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über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Schlüsselworte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Enthält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Beispielartikel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Schlüsselworte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Wenn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ja, was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fällt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Ihnen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auf?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Welche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Ideen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oder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ragen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haben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Schreiben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Zusammenfassung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?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2945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Aufgabe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Schreiben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Sie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die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Zusammenfassung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für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Ihrem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Artikel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591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Impact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Impact Factor (</a:t>
            </a:r>
            <a:r>
              <a:rPr lang="en-US" dirty="0" err="1" smtClean="0"/>
              <a:t>früher</a:t>
            </a:r>
            <a:r>
              <a:rPr lang="en-US" dirty="0" smtClean="0"/>
              <a:t>: Science Citation Index, E. Garfield):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gibt</a:t>
            </a:r>
            <a:r>
              <a:rPr lang="en-US" dirty="0" smtClean="0"/>
              <a:t> an, </a:t>
            </a:r>
            <a:r>
              <a:rPr lang="en-US" dirty="0" err="1" smtClean="0"/>
              <a:t>wie</a:t>
            </a:r>
            <a:r>
              <a:rPr lang="en-US" dirty="0" smtClean="0"/>
              <a:t> oft </a:t>
            </a:r>
            <a:r>
              <a:rPr lang="en-US" dirty="0" err="1" smtClean="0"/>
              <a:t>Artikel</a:t>
            </a:r>
            <a:r>
              <a:rPr lang="en-US" dirty="0" smtClean="0"/>
              <a:t> der </a:t>
            </a:r>
            <a:r>
              <a:rPr lang="en-US" dirty="0" err="1" smtClean="0"/>
              <a:t>Zeitschrift</a:t>
            </a:r>
            <a:r>
              <a:rPr lang="en-US" dirty="0" smtClean="0"/>
              <a:t> </a:t>
            </a:r>
            <a:r>
              <a:rPr lang="en-US" dirty="0" err="1" smtClean="0"/>
              <a:t>zitiert</a:t>
            </a:r>
            <a:r>
              <a:rPr lang="en-US" dirty="0" smtClean="0"/>
              <a:t> 	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gibt</a:t>
            </a:r>
            <a:r>
              <a:rPr lang="en-US" dirty="0" smtClean="0"/>
              <a:t> </a:t>
            </a:r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Auskunft</a:t>
            </a:r>
            <a:r>
              <a:rPr lang="en-US" dirty="0" smtClean="0"/>
              <a:t> </a:t>
            </a:r>
            <a:r>
              <a:rPr lang="en-US" dirty="0" err="1" smtClean="0"/>
              <a:t>darüber</a:t>
            </a:r>
            <a:r>
              <a:rPr lang="en-US" dirty="0" smtClean="0"/>
              <a:t>, </a:t>
            </a:r>
            <a:r>
              <a:rPr lang="en-US" dirty="0" err="1" smtClean="0"/>
              <a:t>wie</a:t>
            </a:r>
            <a:r>
              <a:rPr lang="en-US" dirty="0" smtClean="0"/>
              <a:t> oft </a:t>
            </a:r>
            <a:r>
              <a:rPr lang="en-US" dirty="0" err="1" smtClean="0"/>
              <a:t>ein</a:t>
            </a:r>
            <a:r>
              <a:rPr lang="en-US" dirty="0" smtClean="0"/>
              <a:t> 	</a:t>
            </a:r>
            <a:r>
              <a:rPr lang="en-US" dirty="0" err="1" smtClean="0"/>
              <a:t>bestimmter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zitiert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wird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nicht</a:t>
            </a:r>
            <a:r>
              <a:rPr lang="en-US" dirty="0" smtClean="0"/>
              <a:t> </a:t>
            </a:r>
            <a:r>
              <a:rPr lang="en-US" dirty="0" err="1" smtClean="0"/>
              <a:t>vergleichbar</a:t>
            </a:r>
            <a:r>
              <a:rPr lang="en-US" dirty="0" smtClean="0"/>
              <a:t> </a:t>
            </a:r>
            <a:r>
              <a:rPr lang="en-US" dirty="0" err="1" smtClean="0"/>
              <a:t>zwischen</a:t>
            </a:r>
            <a:r>
              <a:rPr lang="en-US" dirty="0" smtClean="0"/>
              <a:t> </a:t>
            </a:r>
            <a:r>
              <a:rPr lang="en-US" dirty="0" err="1" smtClean="0"/>
              <a:t>unterschiedlichen</a:t>
            </a:r>
            <a:r>
              <a:rPr lang="en-US" dirty="0" smtClean="0"/>
              <a:t> 	</a:t>
            </a:r>
            <a:r>
              <a:rPr lang="en-US" dirty="0" err="1" smtClean="0"/>
              <a:t>wissenschaftlichen</a:t>
            </a:r>
            <a:r>
              <a:rPr lang="en-US" dirty="0" smtClean="0"/>
              <a:t> </a:t>
            </a:r>
            <a:r>
              <a:rPr lang="en-US" dirty="0" err="1" smtClean="0"/>
              <a:t>Disziplinen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dirty="0" err="1" smtClean="0"/>
              <a:t>verändert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der </a:t>
            </a:r>
            <a:r>
              <a:rPr lang="en-US" dirty="0" err="1" smtClean="0"/>
              <a:t>Zeit</a:t>
            </a:r>
            <a:endParaRPr lang="en-US" dirty="0" smtClean="0"/>
          </a:p>
          <a:p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Auswirkungen</a:t>
            </a:r>
            <a:r>
              <a:rPr lang="en-US" dirty="0" smtClean="0"/>
              <a:t>: </a:t>
            </a:r>
            <a:r>
              <a:rPr lang="en-US" dirty="0" err="1" smtClean="0"/>
              <a:t>z.B</a:t>
            </a:r>
            <a:r>
              <a:rPr lang="en-US" dirty="0" smtClean="0"/>
              <a:t>. auf Praxis, Richtlinien, </a:t>
            </a:r>
            <a:r>
              <a:rPr lang="en-US" dirty="0" err="1" smtClean="0"/>
              <a:t>Lehre</a:t>
            </a:r>
            <a:r>
              <a:rPr lang="en-US" dirty="0" smtClean="0"/>
              <a:t>, </a:t>
            </a:r>
            <a:r>
              <a:rPr lang="en-US" dirty="0" err="1" smtClean="0"/>
              <a:t>Medieninteresse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1494</TotalTime>
  <Words>2583</Words>
  <Application>Microsoft Office PowerPoint</Application>
  <PresentationFormat>On-screen Show (4:3)</PresentationFormat>
  <Paragraphs>522</Paragraphs>
  <Slides>87</Slides>
  <Notes>87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2" baseType="lpstr">
      <vt:lpstr>Arial</vt:lpstr>
      <vt:lpstr>Calibri</vt:lpstr>
      <vt:lpstr>Calibri Light</vt:lpstr>
      <vt:lpstr>Wingdings</vt:lpstr>
      <vt:lpstr>Office Theme</vt:lpstr>
      <vt:lpstr>Teil I Wissenschaftliches Schreiben Schreiben und Veröffentlichen von wissenschaftlichen Artikeln</vt:lpstr>
      <vt:lpstr>Ziele</vt:lpstr>
      <vt:lpstr>Kursmaterial</vt:lpstr>
      <vt:lpstr>Auswählen einer wissenschaftlichen Fachzeitschrift</vt:lpstr>
      <vt:lpstr>Auswählen einer wissenschaftlichen Fachzeitschrift - Grundlagen</vt:lpstr>
      <vt:lpstr>Auswählen einer wissenschaftlichen Fachzeitschrift – Dinge, die zu bedenken sind</vt:lpstr>
      <vt:lpstr>Zu Vermeiden: unseriöse “Fach”- Zeitschriften</vt:lpstr>
      <vt:lpstr>Forschung zum Auswählen einer Fachzeitschrift</vt:lpstr>
      <vt:lpstr>Impact</vt:lpstr>
      <vt:lpstr>Weitere Hilfsmittel</vt:lpstr>
      <vt:lpstr>Diskussion</vt:lpstr>
      <vt:lpstr>Die Richtlinien für Autoren</vt:lpstr>
      <vt:lpstr>Richtlinien für Autoren</vt:lpstr>
      <vt:lpstr>Die Richtlinien für Autoren</vt:lpstr>
      <vt:lpstr>Einige Fragen, die die Richtlinien beantworten können</vt:lpstr>
      <vt:lpstr>Einige Fragen, die die Richtlinien beantworten können</vt:lpstr>
      <vt:lpstr>Einige Fragen, die die Richtlinien beantworten können</vt:lpstr>
      <vt:lpstr>Auβerdem nützlich…</vt:lpstr>
      <vt:lpstr>Übung: Richtlinien für Autoren</vt:lpstr>
      <vt:lpstr>Der Aufbau eines wissenschaftlichen Artikels</vt:lpstr>
      <vt:lpstr>Aufbau eines wissenschaftlichen Artikels</vt:lpstr>
      <vt:lpstr>Aufbau eines wissenschaftlichen Artikels - vervollständigt</vt:lpstr>
      <vt:lpstr>Aufbau eines wissenschaftlichen Artikels</vt:lpstr>
      <vt:lpstr>Aufbau eines wissenschaftlichen Artikels – als Bild</vt:lpstr>
      <vt:lpstr>Bemerkungen</vt:lpstr>
      <vt:lpstr>Auflisten der Autoren</vt:lpstr>
      <vt:lpstr>Identifizieren der Autoren</vt:lpstr>
      <vt:lpstr>Korrespondenzautor</vt:lpstr>
      <vt:lpstr>Relativ neu ist: ORCID</vt:lpstr>
      <vt:lpstr>Übung: Autoren</vt:lpstr>
      <vt:lpstr>Erstellung eines Titel</vt:lpstr>
      <vt:lpstr>Erstellen eines Titels</vt:lpstr>
      <vt:lpstr>Übung: Titel</vt:lpstr>
      <vt:lpstr>Den Methodenteil vorbereiten</vt:lpstr>
      <vt:lpstr>Material/Methoden</vt:lpstr>
      <vt:lpstr>Material/Methoden: Was muss enthalten sein?</vt:lpstr>
      <vt:lpstr>Material/Methoden: Was muss enthalten sein?</vt:lpstr>
      <vt:lpstr>Methodenteil: wie detailliert?</vt:lpstr>
      <vt:lpstr>Übung: Material und Methoden</vt:lpstr>
      <vt:lpstr>Den Ergebnisteil vorbereiten</vt:lpstr>
      <vt:lpstr>Ergebnisse</vt:lpstr>
      <vt:lpstr>Ergebnisteil mit Tabellen und Abbildungen</vt:lpstr>
      <vt:lpstr>Auf Tabellen und Abbildungen verweisen</vt:lpstr>
      <vt:lpstr>Übung: Ergebnisteil</vt:lpstr>
      <vt:lpstr>Tabellen und Abbildungen erstellen</vt:lpstr>
      <vt:lpstr>Tabellen: einige Vorschläge</vt:lpstr>
      <vt:lpstr>Abbildungen: einige Vorschläge</vt:lpstr>
      <vt:lpstr>Diskussionsthema</vt:lpstr>
      <vt:lpstr>Vorschlag</vt:lpstr>
      <vt:lpstr>Weitere Informationen</vt:lpstr>
      <vt:lpstr>Übung: Tabellen und Abbildungen</vt:lpstr>
      <vt:lpstr>Die Diskussion vorbereiten</vt:lpstr>
      <vt:lpstr>Diskussion</vt:lpstr>
      <vt:lpstr>Diskussion – möglicher Inhalt</vt:lpstr>
      <vt:lpstr>Diskussion – möglicher Inhalt</vt:lpstr>
      <vt:lpstr>Diskussion – möglicher Inhalt</vt:lpstr>
      <vt:lpstr>Diskussion – möglicher Inhalt</vt:lpstr>
      <vt:lpstr>Diskussion</vt:lpstr>
      <vt:lpstr>Übung: Die Diskussion</vt:lpstr>
      <vt:lpstr>Die Einleitung vorbereiten</vt:lpstr>
      <vt:lpstr>Einleitung: Zweck</vt:lpstr>
      <vt:lpstr>Länge der Einleitung</vt:lpstr>
      <vt:lpstr>Einleitung und Leser</vt:lpstr>
      <vt:lpstr>Aufbau der Einleitung</vt:lpstr>
      <vt:lpstr>Übung: Die Einleitung</vt:lpstr>
      <vt:lpstr>Wann sollte die Einleitung geschrieben werden?</vt:lpstr>
      <vt:lpstr>Die Danksagung schreiben</vt:lpstr>
      <vt:lpstr>Danksagung</vt:lpstr>
      <vt:lpstr>Übung: Danksagung</vt:lpstr>
      <vt:lpstr>Literatur zitieren und die Literaturliste vorbereiten</vt:lpstr>
      <vt:lpstr>Literaturangaben</vt:lpstr>
      <vt:lpstr>Literaturangaben - Genauigkeit</vt:lpstr>
      <vt:lpstr>Weitere Gründe für akkurate Referenzen</vt:lpstr>
      <vt:lpstr>Format</vt:lpstr>
      <vt:lpstr>Zur Erinnerung</vt:lpstr>
      <vt:lpstr>Software</vt:lpstr>
      <vt:lpstr>Platzierung der Literaturangabe</vt:lpstr>
      <vt:lpstr>Weitere Ratschläge zu Literaturangaben</vt:lpstr>
      <vt:lpstr>Übung: Literaturliste</vt:lpstr>
      <vt:lpstr>Die Zusammenfassung schreiben und Schlüsselbegriffe angeben</vt:lpstr>
      <vt:lpstr>Die Zusammenfassung (Abstract)</vt:lpstr>
      <vt:lpstr>Die Zusammenfassung (Abstract)</vt:lpstr>
      <vt:lpstr>Schlüsselworte (Keywords)</vt:lpstr>
      <vt:lpstr>Ein Beispiel für eine Zusammenfassung</vt:lpstr>
      <vt:lpstr>PowerPoint Presentation</vt:lpstr>
      <vt:lpstr>Übung: Zusammenfassung</vt:lpstr>
      <vt:lpstr>Aufgabe</vt:lpstr>
    </vt:vector>
  </TitlesOfParts>
  <Company>Texas A&amp;M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“Scientific Writing” Schreiben und Veröffentlichen von</dc:title>
  <dc:creator>Eulenberg, Vera</dc:creator>
  <cp:lastModifiedBy>Eulenberg, Vera</cp:lastModifiedBy>
  <cp:revision>128</cp:revision>
  <dcterms:created xsi:type="dcterms:W3CDTF">2017-10-17T15:44:23Z</dcterms:created>
  <dcterms:modified xsi:type="dcterms:W3CDTF">2017-10-22T16:16:13Z</dcterms:modified>
</cp:coreProperties>
</file>