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9" r:id="rId3"/>
    <p:sldMasterId id="2147483715" r:id="rId4"/>
    <p:sldMasterId id="2147483730" r:id="rId5"/>
    <p:sldMasterId id="2147483743" r:id="rId6"/>
    <p:sldMasterId id="2147483796" r:id="rId7"/>
    <p:sldMasterId id="2147483809" r:id="rId8"/>
    <p:sldMasterId id="2147483839" r:id="rId9"/>
    <p:sldMasterId id="2147483865" r:id="rId10"/>
    <p:sldMasterId id="2147483917" r:id="rId11"/>
    <p:sldMasterId id="2147483929" r:id="rId12"/>
    <p:sldMasterId id="2147483941" r:id="rId13"/>
    <p:sldMasterId id="2147483954" r:id="rId14"/>
  </p:sldMasterIdLst>
  <p:notesMasterIdLst>
    <p:notesMasterId r:id="rId108"/>
  </p:notesMasterIdLst>
  <p:handoutMasterIdLst>
    <p:handoutMasterId r:id="rId109"/>
  </p:handoutMasterIdLst>
  <p:sldIdLst>
    <p:sldId id="316" r:id="rId15"/>
    <p:sldId id="898" r:id="rId16"/>
    <p:sldId id="260" r:id="rId17"/>
    <p:sldId id="261" r:id="rId18"/>
    <p:sldId id="262" r:id="rId19"/>
    <p:sldId id="263" r:id="rId20"/>
    <p:sldId id="315" r:id="rId21"/>
    <p:sldId id="320" r:id="rId22"/>
    <p:sldId id="345" r:id="rId23"/>
    <p:sldId id="265" r:id="rId24"/>
    <p:sldId id="268" r:id="rId25"/>
    <p:sldId id="269" r:id="rId26"/>
    <p:sldId id="270" r:id="rId27"/>
    <p:sldId id="271" r:id="rId28"/>
    <p:sldId id="899" r:id="rId29"/>
    <p:sldId id="273" r:id="rId30"/>
    <p:sldId id="283" r:id="rId31"/>
    <p:sldId id="286" r:id="rId32"/>
    <p:sldId id="324" r:id="rId33"/>
    <p:sldId id="339" r:id="rId34"/>
    <p:sldId id="340" r:id="rId35"/>
    <p:sldId id="304" r:id="rId36"/>
    <p:sldId id="305" r:id="rId37"/>
    <p:sldId id="741" r:id="rId38"/>
    <p:sldId id="584" r:id="rId39"/>
    <p:sldId id="586" r:id="rId40"/>
    <p:sldId id="585" r:id="rId41"/>
    <p:sldId id="588" r:id="rId42"/>
    <p:sldId id="897" r:id="rId43"/>
    <p:sldId id="325" r:id="rId44"/>
    <p:sldId id="306" r:id="rId45"/>
    <p:sldId id="302" r:id="rId46"/>
    <p:sldId id="303" r:id="rId47"/>
    <p:sldId id="326" r:id="rId48"/>
    <p:sldId id="407" r:id="rId49"/>
    <p:sldId id="408" r:id="rId50"/>
    <p:sldId id="409" r:id="rId51"/>
    <p:sldId id="410" r:id="rId52"/>
    <p:sldId id="412" r:id="rId53"/>
    <p:sldId id="414" r:id="rId54"/>
    <p:sldId id="415" r:id="rId55"/>
    <p:sldId id="425" r:id="rId56"/>
    <p:sldId id="520" r:id="rId57"/>
    <p:sldId id="472" r:id="rId58"/>
    <p:sldId id="473" r:id="rId59"/>
    <p:sldId id="474" r:id="rId60"/>
    <p:sldId id="475" r:id="rId61"/>
    <p:sldId id="480" r:id="rId62"/>
    <p:sldId id="481" r:id="rId63"/>
    <p:sldId id="482" r:id="rId64"/>
    <p:sldId id="484" r:id="rId65"/>
    <p:sldId id="555" r:id="rId66"/>
    <p:sldId id="557" r:id="rId67"/>
    <p:sldId id="559" r:id="rId68"/>
    <p:sldId id="560" r:id="rId69"/>
    <p:sldId id="558" r:id="rId70"/>
    <p:sldId id="561" r:id="rId71"/>
    <p:sldId id="562" r:id="rId72"/>
    <p:sldId id="607" r:id="rId73"/>
    <p:sldId id="608" r:id="rId74"/>
    <p:sldId id="609" r:id="rId75"/>
    <p:sldId id="610" r:id="rId76"/>
    <p:sldId id="611" r:id="rId77"/>
    <p:sldId id="612" r:id="rId78"/>
    <p:sldId id="614" r:id="rId79"/>
    <p:sldId id="740" r:id="rId80"/>
    <p:sldId id="581" r:id="rId81"/>
    <p:sldId id="590" r:id="rId82"/>
    <p:sldId id="900" r:id="rId83"/>
    <p:sldId id="279" r:id="rId84"/>
    <p:sldId id="346" r:id="rId85"/>
    <p:sldId id="892" r:id="rId86"/>
    <p:sldId id="893" r:id="rId87"/>
    <p:sldId id="894" r:id="rId88"/>
    <p:sldId id="895" r:id="rId89"/>
    <p:sldId id="397" r:id="rId90"/>
    <p:sldId id="398" r:id="rId91"/>
    <p:sldId id="902" r:id="rId92"/>
    <p:sldId id="616" r:id="rId93"/>
    <p:sldId id="617" r:id="rId94"/>
    <p:sldId id="618" r:id="rId95"/>
    <p:sldId id="619" r:id="rId96"/>
    <p:sldId id="620" r:id="rId97"/>
    <p:sldId id="621" r:id="rId98"/>
    <p:sldId id="622" r:id="rId99"/>
    <p:sldId id="625" r:id="rId100"/>
    <p:sldId id="626" r:id="rId101"/>
    <p:sldId id="627" r:id="rId102"/>
    <p:sldId id="628" r:id="rId103"/>
    <p:sldId id="629" r:id="rId104"/>
    <p:sldId id="630" r:id="rId105"/>
    <p:sldId id="690" r:id="rId106"/>
    <p:sldId id="896" r:id="rId10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542" autoAdjust="0"/>
  </p:normalViewPr>
  <p:slideViewPr>
    <p:cSldViewPr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theme" Target="theme/theme1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113" Type="http://schemas.openxmlformats.org/officeDocument/2006/relationships/tableStyles" Target="tableStyles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slide" Target="slides/slide89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14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presProps" Target="presProps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obes" userId="01f1f7ed-f8c0-4371-9e71-a4f5975a072d" providerId="ADAL" clId="{4531C1CE-DD28-44C3-9010-F4479E506D89}"/>
    <pc:docChg chg="modSld">
      <pc:chgData name="Andy Nobes" userId="01f1f7ed-f8c0-4371-9e71-a4f5975a072d" providerId="ADAL" clId="{4531C1CE-DD28-44C3-9010-F4479E506D89}" dt="2023-12-12T12:44:17.414" v="3" actId="20577"/>
      <pc:docMkLst>
        <pc:docMk/>
      </pc:docMkLst>
      <pc:sldChg chg="modNotesTx">
        <pc:chgData name="Andy Nobes" userId="01f1f7ed-f8c0-4371-9e71-a4f5975a072d" providerId="ADAL" clId="{4531C1CE-DD28-44C3-9010-F4479E506D89}" dt="2023-12-12T12:43:04.101" v="0" actId="6549"/>
        <pc:sldMkLst>
          <pc:docMk/>
          <pc:sldMk cId="0" sldId="263"/>
        </pc:sldMkLst>
      </pc:sldChg>
      <pc:sldChg chg="modNotesTx">
        <pc:chgData name="Andy Nobes" userId="01f1f7ed-f8c0-4371-9e71-a4f5975a072d" providerId="ADAL" clId="{4531C1CE-DD28-44C3-9010-F4479E506D89}" dt="2023-12-12T12:43:51.391" v="1" actId="20577"/>
        <pc:sldMkLst>
          <pc:docMk/>
          <pc:sldMk cId="0" sldId="481"/>
        </pc:sldMkLst>
      </pc:sldChg>
      <pc:sldChg chg="modNotesTx">
        <pc:chgData name="Andy Nobes" userId="01f1f7ed-f8c0-4371-9e71-a4f5975a072d" providerId="ADAL" clId="{4531C1CE-DD28-44C3-9010-F4479E506D89}" dt="2023-12-12T12:43:59.906" v="2" actId="20577"/>
        <pc:sldMkLst>
          <pc:docMk/>
          <pc:sldMk cId="0" sldId="482"/>
        </pc:sldMkLst>
      </pc:sldChg>
      <pc:sldChg chg="modNotesTx">
        <pc:chgData name="Andy Nobes" userId="01f1f7ed-f8c0-4371-9e71-a4f5975a072d" providerId="ADAL" clId="{4531C1CE-DD28-44C3-9010-F4479E506D89}" dt="2023-12-12T12:44:17.414" v="3" actId="20577"/>
        <pc:sldMkLst>
          <pc:docMk/>
          <pc:sldMk cId="3691389134" sldId="8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DB25B2-32C4-4B7E-B225-D957769FBD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67EE422-AD04-4277-95E5-45808A0DE1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111F10F-E5B0-4DBF-9455-CA6C4A9DCE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1F5B662-7F80-4B1D-B3D6-14FE65D618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C25B0B-DA01-4820-89D7-96CB60B83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9B8D14-298D-4623-B5C2-0D1D88D1D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302B7-BD45-4DA2-A5A9-7A5C0AAE24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C0B206-D452-432C-BF97-A0E937EA632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27EF0C-E8BF-46D5-A9E6-514D2F27A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E5534A-4A42-4565-A8E3-ECB81DF3D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F4EE-DD39-46E1-B414-D8BDB8E9C1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7CDAC-B6A5-40C7-AFA5-3FB1BA12F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F0A5BD-5B4F-4AE2-AF28-A9B7FF2AE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0A5BD-5B4F-4AE2-AF28-A9B7FF2AE9D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96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5175" indent="-293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6338" indent="-234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7825" indent="-234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9313" indent="-234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65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7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09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81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43549-E418-4440-BAE6-BBDD270ABC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0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0A5BD-5B4F-4AE2-AF28-A9B7FF2AE9D2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5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ABB0951-D9EA-4E18-95AB-2E510EC4B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6B447E0-9EA6-4E84-97E9-EA728D456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43F9F07-D384-4FD2-8ADD-98352C704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FF0DEC-46DB-4350-82D8-A5823DF50D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3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89865F7D-F3EF-49D7-A659-00AAB8080B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986A6381-A376-4EAF-ACDE-BAA3FF7C2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34997DAC-5E41-4C3C-A33A-DA152D5F8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8989E-BEBA-4191-8319-C522555E08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C625D80-3A9E-4920-9498-575B6866D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5FE7F9A-8E15-4693-8910-85C2F2770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EA2E6E0-6EF0-4BEC-999C-1F6455461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FCBAD-1CE8-4564-AC06-96D3C90A11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0A5BD-5B4F-4AE2-AF28-A9B7FF2AE9D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0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11D8417-3546-4991-94EB-6A082A24B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AC38317-C69F-45EE-AAF1-D46D65406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3D511DA-F0A9-4578-91A0-0B2BC16B2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4A231A-BFF2-4A32-8B53-D5EDC2AD829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0A5BD-5B4F-4AE2-AF28-A9B7FF2AE9D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1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D636CEE-D958-4243-8F03-7D2112054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CE54141-7214-4540-B670-4A86FFDB1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315E4CB-383D-487E-A595-F521AED19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41DAD-0728-4D38-B4CE-222757C68B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911A1AD-E6FC-4AB4-BC9C-6174298029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02C663E-0C4F-4EF8-8B59-D5515EA0F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986F82C-8FF3-4431-807E-075D1B538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25A1-9105-4FBD-896D-FDC5270793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2809033-B479-4C56-A4F5-531796D94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AF5590A-2F7F-4B65-882E-FE33B0B82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026B52B-2620-47F1-A0C7-A7FE6357B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BFBA0-812F-4B47-BDBA-DB98F66467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0A5BD-5B4F-4AE2-AF28-A9B7FF2AE9D2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7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0A5BD-5B4F-4AE2-AF28-A9B7FF2AE9D2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75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C5C15-5591-4B05-9029-E5804B9DF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1E92F-FE65-4607-8555-3B717C0C7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FB92F-F018-4ADD-9F20-4147B50D4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EB61-E01A-4C7F-BB0E-FF06185AB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89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D4C58-9EA1-4853-9EE8-07B1D8788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CC708-84B3-4C8D-B3D4-8FEABC604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76DBF2-EDC7-4334-B27B-AD1D1A5BB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6979-6E0B-44C4-8501-359329FA3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724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613F0-CDFA-436A-9169-49971CC9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55C53D-A1E3-482C-B5A7-93F0AAC06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873A23-7F4F-444C-8779-537AAD440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D23C9A-3922-4291-B222-B8B19AE78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0507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83DDD-1736-47AC-9EF1-940FABCAA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3BEE1-96B8-4943-B209-E1E1F52F7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47FC4-8ADA-4EF3-B65E-AFAE82645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11F30B-733C-4443-AC4F-5DC97B0D8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40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614201-ABDB-4746-A28E-BC640B729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3B1F35-5B11-4BC0-B7B4-0E03549CB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1FF427-2409-41A6-A98D-75A3001BE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41D45A-C691-483C-88CC-4AB17837F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056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3939F-1468-42A9-BE4E-8E6824878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B5C50-7D4F-4B53-A88D-FFAAEAE69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DC36-64F3-4C4D-9780-4A0584283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B54C22-E287-4663-BD54-7C8A65981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1909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EA05F-16D3-41CA-A42C-9A664F67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FE648-AFE0-4AF1-94FC-32606915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7435-75A6-4464-B6C4-F7DCFC9A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C04E-77D9-4C82-BD47-40A982BAD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6972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5578F-C30F-4EA7-BDFA-371B740C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F897-B1E1-49CC-AD30-5FA6ED29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AABA-3767-4AEB-9331-B09C3532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B726-07A7-428C-BD8D-6E82C3E3E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366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0F85-527E-4AAC-9D27-88829AA3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FCEB2-BEB6-44FB-8992-7A8E3091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BC4D-8111-4A8B-8DDD-BCD81B82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1BF3-4281-4D59-8D1B-D200CD548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83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44939-4FB9-47BF-ADE0-C491403D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FBF3-4721-4F23-9EB4-1FF54529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C5B47-663F-4E5C-BC8C-901DF194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BBD-0A54-4937-9456-EEBF84CCA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8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646E6-2895-427F-BBC0-8EE756AC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4FE2E-895D-46AA-9944-C816558A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0E163-8CB2-4CA2-B6BE-2FF4C745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F414-FB6F-4CEA-889A-1B4EB64A9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215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ACA47-39F7-4AC3-84D7-24BC13BA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82C86-ED12-4367-AA0B-B67D3F4B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9EAD-EC51-452D-B1BF-FD8317A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0AF9-A235-456D-8261-FE766BC29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377525-38B8-41E8-A322-E9FAD667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06DED0-7DA6-44EE-BD53-03086B64A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E03FE-19FB-45BB-9098-5BD4208A4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46F4-D558-4C5C-88BC-2081B9077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37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0D5E9-33F2-4F1E-BA0A-79585DCD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797C-7F94-40E1-8DAB-A692C01B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5FF04-5A37-494C-88B7-009313B5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22EB-80C8-45AD-A06F-AB05FE4DE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678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E431A-BCA6-47F8-A750-0AA048FA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C6154-CCAD-4F5B-A3FD-43DAC7F9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A7452-4918-4F96-A170-84B781BE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625E-D506-485D-A43D-2A988F528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591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86776-E56B-4044-8280-10E40D6E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7919-E9E0-4243-ADEA-3FC7A956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8FAEC-2DEE-4AFA-A81B-968E1C8E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074B-82F2-45CE-AB3C-567203136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55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32870-392C-44B3-A844-1FA8D126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5BECA-F28F-45CA-9AC5-99AF395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322F-7270-4594-8AE5-5A3BCCCF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7FB9-4ED1-43D3-845B-B9171A6B9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8482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DC3D3-1A42-4AFA-9B5B-0053DF85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1809-9AEB-4988-8F1E-5CE276DD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D0487-6B9A-43FF-ACBB-C6B92B4F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C201-A714-4ACB-8862-872E9E6C2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1345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A9E6E-05DF-4DB9-9668-C70430A0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0B5DA-DD00-49C2-AC56-6BB093E9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A08D4-FE26-45DB-9D8D-BDDBA924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2266-B271-4D5B-9609-5DFBFBB24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5461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E8B54-8216-4F49-BA75-4E64CFD95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F7FCB-70A4-426F-9542-5D04AFAE2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86D18-C4DC-422F-A608-AE16FBC29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96647D-4238-43EF-B925-8AE384030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512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3C9E5-55B8-4C76-A4E3-EC5A636EF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23826D-44B1-44C3-BC10-3BED142F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87B6D-D6E8-460F-BE3F-B22E00F90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D4DBB-3EFC-4AA5-93DE-F5A02E5C4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263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7D8D5-D92D-450E-BEB9-14D70015D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B5E59-E05F-4DDA-8219-5711F3961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06ED8-327A-46C8-987E-44472E588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3FB660-8FF4-43D4-9F5A-489DA45FE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FBD77-DFD9-4090-AE48-5614C6E9E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63527-2031-488C-AE8A-88301BE24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7F71B-5F18-4B08-92E8-AAC4CF7B0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85D2D6-2998-41D6-8E6A-72B042983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85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7D8E3-C5D6-421C-9DE2-064905F83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AFAA5-2F9C-47C9-8376-9C6A3F587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C689B-3925-417E-AC6E-564EA6C5E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B2C4-9172-4412-8567-CF2ECEF23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0573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AB975D-12B7-4B5F-B500-8C18DD1AB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0966BA-1FC6-401F-BB38-C6FAC46E3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E3E48-8CD8-4B67-9705-8C8F753D3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C0BC36-EDCA-4794-8C68-C848CA98A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6808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6BA641-4315-4AD3-B0EF-47639CDA9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7D4396-086F-419C-ABB4-128A11766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3E4E73-BC37-4A67-A503-DF83B17CD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6E221B-FD20-413D-9E7C-15658313D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9974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D52BD3-D404-4E41-ACDB-3F570979A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C0E348-CC5C-4C64-A2A2-E435EEF82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8BCE68-25C3-47D7-B797-97FFDF566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E60F4C-F94E-4000-98BC-4A91F3D69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4531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BCBC-7C60-494B-BACE-FDCFC34BF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27C99-414F-4874-ADC7-4F326CE4E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233F3-ACD7-4E9A-9E96-FB0532646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4FD475-953E-4D3D-8DA7-FFABC103C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00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F63A9-E2F5-4FB7-9980-0B9932014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38553-AEA6-4EAC-8A55-6E6C1670E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9B22-37BE-4F14-82B6-7A6ABC99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4FA113-50AE-4026-86A2-0BE22B805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7667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9F3CBC-15E2-4D22-A19D-2E489670E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407577-046E-4A60-B6E2-DF42C2002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927B14-EB0C-4F08-9FBB-FFA034FAF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01B816-01B6-4F2F-8C3C-455BE1258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372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5493B-2AFA-4724-A54D-7CDB90F2A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44C7B-FF4B-4887-ACB6-42D2CF605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19D470-08DE-4DFC-B5D7-3A794BFDD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423A2B-CE25-4A02-81EC-CDF101DAD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4258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8F961-8AD5-454C-A78F-82210C4B5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33744-FE63-4C7C-A470-194514E4D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C5182-9C5B-40D5-963B-553C604B5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32607D-C138-4F36-A4E5-2D8EA4A8F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919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529F53-7EA9-450B-BC38-09B81C28C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AD404A-7ED2-45BA-81F1-8508E8C4F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29C43C-C25F-453F-A4BD-775888FB6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5F5D6-D8BB-4244-9DC8-5F84335C7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274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B4C56-55D3-4179-A383-AAC984C78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7390C-BA0A-437C-B51F-6C6D91444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2D54D-93C9-458D-BF6F-69A9B535F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9A5758-0ACD-4E44-AC31-9029E0C5B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74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5132D-5669-4619-9C9B-43E895AEF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43A97D-B861-45AF-B2B6-DCDCF3C08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750D1C-273E-4863-99A8-0E955AF49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3FD0-78CA-43C4-BE9B-CC1C0A030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9490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59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4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04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59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994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45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54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82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24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728FD-7A96-4134-BC48-F2B9B8166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851BC-E2BE-4BB1-B822-3B380E5E0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278957-D858-462D-807C-632EE8762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EB910-AA51-4570-AFDD-63D43EF65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4469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14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8A0B-50D1-4F0F-8A84-3C03F099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86FCF8-3479-4E3B-85BF-34033B516212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9ED2C-7B4C-4295-BD67-79CC2281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4D7BE-9EAC-45F2-911B-94D84D97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A5A9A5-61E2-4242-966D-1D2E3BC40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997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54BB2-E0D4-46B7-97C3-F437F86E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A00D13-B8F7-482A-B341-B3A75519824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E7DA-2D80-490B-A113-FEA59815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32DD-AA7E-4FDF-B479-185168D9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798E5F-7489-47C8-B966-5DE8C990B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129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AE784-E1E0-4851-A5BF-7D449DAC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22C37C-5B8A-42E2-904C-DA81C439A700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67B7E-687F-4B4B-82CD-473C2DC6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03D1-23DF-4B6C-AF08-6D814095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22394-24B7-42E8-B426-CB82A584B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900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88EEB-4118-43D2-A117-D3212A7E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61FF58-BA2F-4242-8402-4AA7F0A596DA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88845-98C5-4387-B4D4-FD36232C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5793D-40C9-46A2-B247-F9A743C8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85A316-0CE7-44D0-B49E-7A37F49F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262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1BEC7-64E3-4C17-9CEA-37785E54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CE801C-DBB0-4CBE-B9C6-977E8D5E327E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B59CB-2BB3-4DFE-8DCF-5D41F904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9EFCE-96A2-480E-9BBB-63D67F1C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EA385-73B9-451A-83CD-16FBEE4A7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837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81D91-31A5-4A64-8C3D-77608182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6D805C-F0B1-4DB6-8D3F-9DC00DFACFDD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59DD5-7C3B-43E0-9407-97725034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5E67B-68A3-4AFB-83CD-B1E48745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B67676-221E-47D4-9B1A-7E8BB8676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1233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CCE48-7A97-4D0B-A574-F3850B74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BD9F94-BBB3-4C39-8A37-FC51213FEABE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FF262-0727-474A-9554-75473B6E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2F4E-24F9-435F-84AB-B0162761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59920-3500-4698-ACBE-EC19D69F6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695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3C06-E535-47E8-B500-CAC93785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48C040-AE58-4196-B84B-6A1C802AD67D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5A367-71DF-4D17-944C-F570196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04568-28C3-41C3-9682-1CE05582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EDC53D-93B2-4559-BD4F-6F2993C79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6285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65FF2-2633-400F-9283-24537CD7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C8B559-D057-46C2-8FAD-19B25DFC3E9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26C0D-DAAE-4436-BC7C-BF05AB23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4675D-5F68-4A25-94FA-13A25432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B62059-0DA4-45DE-BD9A-C851BDF43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80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86236-5E41-46A0-AA50-F7C94EDF7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05131A-668C-4ED2-AC9F-2FD76AA42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71746-22C7-4D3C-A37E-176BD6149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AA34-2D93-4F41-854E-F3EEBE572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700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91595-157E-405A-82E9-AF1F3A51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E6F887-1581-4B41-BEF3-C2CF3EAC10C2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DD41-774D-4EB2-B884-90FC8E3C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FE6B4-7571-4539-9957-590FF56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4A216F-CBB0-439C-A5A8-9C16D7B85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2498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A353-BE1B-402E-9C4B-6F9B92D0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DC32B7-FEBC-4F89-B06A-1662157B3552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561B-59EE-4D92-8249-8DF8A568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AF38-0E08-4D38-BF7A-EF70A2D1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004004-8559-4ABD-A83C-09F65669D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611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38B-1748-479C-B7A6-78436BBBA0C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6707-6D04-4844-8C65-7F88DBAB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55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636F-C7FD-43D4-B783-AB60EF9EE96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00F1-97FE-4266-AE57-B447309E0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10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65EF-0B3C-4DAF-A98F-FBBDE915E43D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CBF4-6F6A-4A19-9FB0-26D51FE09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30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D886-F795-4EC0-8515-C36E40F8FA30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19B3-FD2D-4050-B708-5A5B2A72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44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DC9E-1367-4C32-9B89-1DA464D606F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852A-3797-4C6B-A408-1D5A8240D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55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B75A-AA98-40EA-A710-F72F09C68358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49C8-3D48-4730-80BD-7674D893D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98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C9B4-9435-4DE1-B9E5-17F89CFA9AF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4AAE-AA20-440C-BF0C-05281E13D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99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A8E1-D83F-4536-84BC-4A50D283D41A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2CC3-7BFF-495A-AD02-E7B397580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4C7A8E-3498-42F9-9671-1782850E2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5FF48-0712-4AF1-B7F8-E391B2B4E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1280A-47CB-452E-9F5C-C772CA81F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02D2-DC2C-4EC0-8194-C76E75223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51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C46F-C0E3-47E6-AE39-4D414A1BE005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93B7-7217-4A36-BD3C-B52E94487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47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DD29-B81F-4273-A93C-41B3EB142B90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4DF3-B290-4667-A298-BC1723525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25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8DB9-293A-4FB9-A831-75295913C949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448D-46E4-4F56-86A7-C25402B7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0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DA01-0142-4102-A392-BD213F2C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65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9751D-7BA7-440F-8EDF-A2971F45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FB78-EFA5-4E82-B209-84AC5E8C3F11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C5B1A-B8FC-4B58-B3DB-B4185383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7866-F4F3-4FFD-8DD9-FFBB7771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04D5-7D62-409A-89EF-A13CCC119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1457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06BF-8892-46CB-817C-D4081D29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F641-2954-41CC-BFEF-E4AB91F3223C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584BC-B2C6-41A7-8B84-E11ECAD6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ED1F-8EC7-44D0-9B55-B3C76A3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4AB0-21E1-469D-8091-EF58EE3CD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71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D0C5-1879-407D-9956-4853C91E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52CD-3084-49DE-BD5F-2D15D514EEA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BC5D9-CB86-4B5D-B752-881AAA81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9916F-04AB-4B13-9F4C-47CA1FE9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4A19-1E9C-45CA-A964-EBEEC4B12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886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A4B7D5-8D3C-4B21-A261-773E4FD0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C491-69D5-4E80-8866-5B0C86E0F2D3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900C98-C871-4FA1-9C90-42ECE7F2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468DF-6BDC-4898-B38A-CB0620A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7EB6-EB2D-4760-BE3A-3E9680C0D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196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B24722-1060-4F32-ADC2-9E5CF170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061E-D283-4038-A694-9D84D8731E66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EE527-228B-42C6-81BE-1CA2DD7C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438F50-55EB-4A5C-B03D-AC852EC7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109E-B61B-4834-A130-8133C3217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406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62FD2A-8CE9-40FC-970E-E268E62E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6BED-2851-49D6-BE40-7FEFF64FA72D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633C4E-046B-45C2-B98F-E5218F9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EB77FD-3C42-4E1F-8EF5-05DDD4F7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C207-0CF8-4B19-B992-C4055AA04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83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A95A7-3A0C-4B9E-B2A2-0B5F65538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BCF4EE-51F3-4F58-8BB7-82F75F80A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D5240-57F3-4814-8A56-148C34259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BB59-0F03-4E67-8316-A81E01216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119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799D5E-C065-4AA1-8DD1-0A2DDCBA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0B91-0D14-4E5A-82D6-D5D38479E884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0B0F03-AACD-4F7F-9310-B9F10744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8F0470-A11D-418E-9D63-0391CDBE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85E7-4F35-4013-88C5-E1CEDD12A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210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2AB10-16A5-4B46-A853-582F3C2B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ED4D-A40B-44C7-9852-5876F8058FF4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F25755-830F-47CC-B5E4-8A2AE27D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3E78F-1E20-4E4E-8596-A9CB28F1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F513-9AD6-4513-A491-7373E0D64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2098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4B533A-6FA1-46EA-8317-3CB086EA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2B23-B3A9-45AA-9F29-018269D88E00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8DBB96-1E33-4484-8680-274B4FDB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9EFCC-9F40-4138-B51E-E92E8B22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164B-7A19-4F10-A0CD-6449C067D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234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AD655-BAE2-44F7-B229-57534A47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9C1E-D0D1-478D-934A-75770730E722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728D-87C9-452B-A117-1CFB535E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C85C2-579C-4665-A3B4-E7B19661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325A-0121-42EA-B785-254D69B07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801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F87B3-1802-461F-87F5-D00A2491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BA5D-EC13-4DBA-9BAF-20C28B8B541D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8E38B-4254-41DE-8D92-D0188C8A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4C13-FEF3-4B63-A23B-24967656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61F9-E5AA-488D-995C-39476FF99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3DCDD3-8F45-4FD8-8FEB-DDDDDCACB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3065E1-F6A8-429B-8F9B-E7ECBC805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29B78E-E1DD-4BBC-9C34-7F11E8DCD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E64A-3F75-4210-8826-25768284E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8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8168A9-8FFE-428E-AF98-C06072540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13C08B-6CB6-4E03-8AD9-EE1AE9DA0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9197EE-B2E1-4922-8C83-EA1FA0B42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89C6-96BD-45C3-9845-8559941AD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68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493D70-DE70-42CC-AC5B-0DC7B5C4C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B0FD91-AB92-4787-9F5F-B8B064BAB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064F29-1C51-48B5-BF97-FA8754878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2FAC0-2296-4624-BA5F-D4339B126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3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E771F1-DD47-4B40-91DF-087E496F6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42D9F4-DBE1-413C-9479-E51C71431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F277E6-89B4-4E1F-BEE0-27845965C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0E7B-2866-4D99-A6BB-7A8AAEB9B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744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8B5A0-5EB3-4422-9B66-A30EEE20F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1D47C-7AE2-4575-BF30-E84619D89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3B482-B812-418E-B3B0-AD7C7A0AF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1206-A360-4C08-B0C0-2E0AC1441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5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A19AF-58B1-4446-B9AB-46CAB0965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FAA7F-AADD-4726-A0B9-5CFA73214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ADE9A-716C-4F97-92A1-B11A4305F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39F8-4D8D-4219-9D94-2BF08986D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3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C66B27-8B29-46BB-9F7C-F05786254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C19B2E-B481-495D-A543-B87A8D918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8C8BE-3469-4312-BCEC-C8939DE8B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04FF-9B26-42A9-BDA4-20F5CCB0F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2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C9C67-AED6-414A-87B5-F88F92BC1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1CB130-82ED-41BC-A4E7-B433AB8F7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E59F41-4F3F-47AA-B6AF-8A16C7CDE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AC15-F507-40C0-BB20-C09172A9A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901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B7D1A-8488-4053-9ECE-8FF8BF564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494F0-8A08-45DB-AC4A-5BC57C10B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D1897-80B7-492A-A683-62AC1D206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8EA1-5C14-4F53-AB4B-D6E154554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98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C3CF03-ECDC-4E67-A297-63FA7E367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822955-91FD-4952-AE59-31F2ECFB0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C0059C-C2D7-47DE-A2CE-D58686DDF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FDB-8C74-43D9-88AE-00149DE42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65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120C2-3B07-4BBF-A04B-0F9D29E7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F261-DFD2-442D-9573-256807BE3D27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27D4-1EAF-43D9-B615-DFDB93CF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91CC-6ADD-4EAB-B4B3-FE8962FC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43D0-0AF2-4C43-89A0-A01B5566E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1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59A0-553E-4F41-BB71-C1C3DFE6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21FD-816C-48B0-8DE1-1BD6EF25CF1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75C2-6919-40D4-9C9E-E719F9CC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AB763-4225-4A01-9D66-767219D4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013A-81B3-4FD5-974B-89FB1163D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27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099B-AF2F-477A-8C54-9EA921C8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B6F5-A46D-4CA3-9121-7DD48CAED1A3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FE5DB-6637-44E4-A487-53A528EC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AB3C-EFA3-47D3-8A55-7C27BC78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6886-EB08-4905-8125-29E5C4847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2D132-5251-48ED-A2B9-AF363E2AB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1D3FD-EAB1-46AC-B37F-9D7C48C05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F315C-AC74-4702-B10A-8461E3139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E3D4-56C9-4762-ADA1-B482AB07C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2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28F7D3-09C5-4854-AA41-D3C564AE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2D44-5F75-40FB-84A5-908D4D044391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6C682-14EA-49FD-88C1-664BFA76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A6DDE-2B89-4C01-B654-6E84AE4F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395-7105-4F7B-8A0D-59DE57E32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1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0B76C8-86D9-4440-8615-61A9C16E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93B4-9A2D-4406-80C1-15701E52A4D1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8E64EF-D879-43E8-8BC1-3C92AE49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32EC79-DD5F-4726-9652-BE6DA6D1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D7F8-3DB5-4FEE-83CA-82D3A1398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62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08D067-3599-402D-8A89-40B40AE3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094-4D14-417B-9FF5-2C3C1EA6D9A6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1C0CDD-CBB8-46EF-B41E-2E343CBA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0BBE3B-5372-4B26-8705-080EFBE5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8C2A-41BE-4B5A-AF33-29D7EA633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359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DDA340-C268-4F48-912B-6DE45CE5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A8E6-EA87-4C44-8C70-74D1374EF063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516BA-9788-4C10-8D09-66CF1A26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BD1706-095D-49DC-BC93-87628516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98D7-FC89-4920-9C3F-6F8F52D93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84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06A28-B715-40BE-A7F9-FFA7354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F657-0DE5-4028-A8AA-006596138F93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9428F-19EC-43BB-9DA8-2435882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8282BB-1902-4CB0-BC8C-7721511B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A3AB-E3E1-41A0-BD2B-5FC180A5D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514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C3AF-A00B-49F0-BBAB-85964DEB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1DF0-7666-40F0-AE0C-192E71118AB5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098FA-9CC8-4ADE-8730-B76B3E4C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73BA84-4428-4737-9D4B-F831A7C7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973C-B95F-4B69-AF28-74CFDC30B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87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7EAF-36FD-44C9-AEFB-DF43B7BC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5F07-9C61-4F94-A7BB-98BC91C1AA6E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1948E-96E4-41EF-BD6C-258763AE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02B7E-C53A-45AA-A326-73C21362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32C-C15A-46DF-B418-E133DD543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196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3C3FB-5E85-43A2-9B34-AB370D8E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DA6A-9836-47B5-83D5-24C28B380558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6A220-4502-4A78-B3A5-C21AE069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3DDD-3365-44A3-BD78-027E3FB4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3278-D591-4AB3-A02D-553C87ED9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3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D646AA-8B1F-49E5-89DC-3158D54AA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49C1C5-2356-4827-8ADD-5F817B49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CF3B8B-2AE2-4A6C-AB8E-80213BCB4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DAC0-11F2-43B7-BF89-7CF07941F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B1454-2AF4-406D-B7D3-5586A1B4F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21C1F-2088-4128-BD4D-0CDABA941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2F32BF-5B22-4DF4-BF97-1160A9113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7A8A54-02B4-4FBC-8820-BB243D851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6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BA89A-5828-419D-BEE7-B2D6F653B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CF9E7-0C23-4BD1-B348-BB28AC43B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40A71-C2FA-4896-A3BB-3779426BF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6E0D4-80B6-48C3-BE84-1045A8D82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29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A0219D-75F2-4493-8E67-66AC2AC45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5AD9C-63F0-4A34-8E24-A84FA280F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22E2D-1C97-4774-AD00-0C51D99CD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E47FF0-6EF5-4720-8241-5E4CC431C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294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5CDB0-96AE-46FA-B080-7AF81E2BE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976B9-E40B-4816-A6D9-DC484239D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6A180-0424-41D3-B960-2C5B7B95C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4259E-3A1D-4024-8069-4A55300F3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366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DE881-3710-46DB-85A0-000AD209E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5D767-900F-4950-A346-3A7976056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CCF1B-4970-4D33-82A0-6B0A5FA2E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B18FB9-27DA-4E17-8C9B-12AA2CD76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A42D26-8524-4A8E-B45C-53C741606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7D88DB-B5B8-4EDB-B0D9-C1B2A0110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F90FA2-E50D-409A-A7C7-84D924CCD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159375-3F1D-4323-9433-B045AA9E5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12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F9744D-ECC8-4BE6-B714-7ECFC2B35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26621-24DA-4DAD-B300-C8F9FC0EE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1CBCA2-4237-4B12-BF66-180125DA6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95D8-3562-4D1F-83BB-719455CCE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4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FA8B6D-32D7-4C94-BB5E-8410823C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57F7E-947C-41C4-81A5-961D9120F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C78E30-5B53-4778-8834-44CC1ADF0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4B0EFB-A362-414F-9B2C-F8FEE0205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23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A8E3C-958E-4504-8536-1CE77838B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C888C-0CEB-4731-970C-8B93FCB4B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CD4ED-93E8-4A61-8B19-686F3237F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28A54-247C-4EB9-A067-5A2C7D967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820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BC80A-114B-4D6C-9230-79F5EFF4C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0298C-DB37-4C8E-A5B5-89CF1D37F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467BC-9583-4E0F-83BF-C395ECBEB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FF5F16-E8C2-47E6-837A-9268667C9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59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96B69-C02E-4E98-90D5-BDF18CBD1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4A400-6513-4268-A62F-12332A767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C10C5-D69C-4CB1-AB91-71B487B37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2CBCE2-2C9D-49EB-A96A-20BAE717F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71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0BEB43-6431-4A55-A1E6-43C2ACA45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BBE8D-7923-4C29-8644-9A699E0EE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20B5A5-B8BA-49BD-A9AB-E5F2FF5FA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8C8DBE-BB0E-48A6-BE68-D50971D95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12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3A059-5574-472D-92EE-AE199201F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3C6FBB-C27B-4B48-B952-2BBC1DA3D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F714AE-1973-4E3E-9827-7A085A3F8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BCCE-440B-4713-B7D4-17480AA39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735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0B93-B22C-4E98-BA8A-CC2BEA5ED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95C3C-8EFD-4C9C-80C8-417F1A905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838A-B9B0-47B4-A992-A99E543D6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CA90A5-280F-43D6-96F4-A78E754F0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888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7AD403-E318-4DAF-9451-76B3B232F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89F3E2-95F7-4C9C-B53F-48F2AF35D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0CB929-211C-40CB-878D-A62BF4605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C01582-0819-45F0-8B52-FEE1A9005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12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1C735-6A97-4C1D-B42A-E8C0959C0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2A082-582A-4A98-B754-E7E37DE5A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CC17C-20A4-4EBB-8C61-0F4095BF8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D20F81-5560-46DC-9599-2DD50BFA4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47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E7D4-355F-4106-8B97-6C555592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C36F-6C2C-402D-B4E0-5F26E8953AA1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335F-249D-47CB-8B70-97449B8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9281-2FA6-4FD0-B598-AF3C8FF0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FDAD-7CC3-4461-A0A0-D82C574F5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50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55C9-C973-4EE6-BA04-B1BE6E6D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2DE8-44C6-42E5-B8B1-63CB6600CFAE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CB7A2-3F0F-437C-B823-6FD3E11F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3F14E-8356-41F3-840D-470B87B2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D9DE-406C-4024-A761-321BE22EF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68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B13F6-3010-4BF1-B309-0D5904AF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6707-793E-49B6-8C61-F7D19E57EBB6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0DA5F-0814-4997-AE03-CA43B7C0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BEC37-1659-4564-AECA-C19D29DD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7F5D-2ED5-4D5D-9CA4-196C0937C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6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3BA31-D3D2-4F06-B89F-711F4024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61FC-05BC-4911-95C7-604E3BD65148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850033-7185-482A-9F58-AF882B7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587CA-2615-47A9-962A-ACEC0F8F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9636-ADD9-48C4-B2D4-2119C6932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53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B916C6-8BA0-4460-B817-7D77905F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B7DE-8E9A-4F3A-80A3-835360BBECE3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940C81-8EE1-4492-B702-CCD17E3D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04D8D6-B833-4C92-A3CE-F615B1CC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A056-BD15-40C4-8AB4-738324EB2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963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EC67BB-19C6-4DD1-A672-198083E8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7D60-3BFB-4A79-A584-276166AE5F92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DDCC36-5FC1-421B-BE63-7FC36625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49C125-CE0A-4C6F-8424-ED454EC7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2A71-24E3-41E6-BF26-7A5CE548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6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920B0A-B8B0-4C56-AE0F-3AD5860E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FDF5-7939-424D-9565-7E6BBEB15D93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7D56AE-2EFA-4779-BD17-68ABF9A2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FB6C2F-698F-4C49-A4E7-48E0C33E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5ABD-4DE4-4F93-B7EA-CD58D5A8A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31CC4A-823B-46BE-862A-638196A60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E20912-CC09-481C-8F33-4FD1B25AB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A58E7F-0584-4428-B329-07366314A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C944-9F32-473F-BBDB-6ADC53DDB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56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E28E4C-AC93-41EC-BBB6-7F6EEFBD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2FD-878E-4CDE-AA20-86D67C74F9AD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E52A81-F6DA-4C93-86BF-84B6F593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4D8250-9DCB-4A4E-8DC6-9B48C1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75F7-3067-4AEE-821A-C7806AB77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95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BFE396-C3FC-4F5F-BBD7-1B27055F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FB78-6D6F-4A04-9C42-3259BEA67908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50D973-E5A9-445A-B302-E99081F0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B14C3-AC6E-4928-B18E-93901846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E29F-61CF-4794-A385-EF7445463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9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E563-8860-4388-90A5-335F923E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DF67-AD5F-43DE-9E41-BC06EDFBF0FA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CD72-D272-484E-8C55-85CD384D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262B0-5149-4AE0-91B9-840A7D29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EE01-CE7E-48BC-97E9-5423B85F2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730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F944-8CCB-4ADD-B283-51D8865C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261F-756F-42DC-9F8B-559A4F5401B7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3247-29E8-415C-A6B9-65871BAF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59D0-534F-43DF-B6E8-0E6B1535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34B5-FB37-4F5C-8202-E0FC6AB31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50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952F07-37FC-4A34-A5C5-1829407CD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F66E82-3BE3-4D71-A62C-711827400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E1CF6-5AF1-4519-9E58-6D583472E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35E5FB-196E-4F5C-A364-09229B519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67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912A1-F2C4-4F5E-9085-9D40F607E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4165C-C67F-467E-AA19-DD0088BBA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15F67-CBF7-41BD-A1DB-B81AC0DAC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9B095-FA3C-4ABD-9CB3-47C661A79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3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4687C-ACB0-44C8-9AC5-21D762424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A7932-937F-492F-9FFD-F19788B18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0948B-94D7-491B-836A-EEE44CE52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575151-69C0-48E5-9628-A85447017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661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73A3-0558-469B-B4F6-5B9ABB9EF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EFFD-1352-4AB8-A5C6-E5146B17D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C767-1159-4FAD-AC44-2F0043602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8811EE-2A51-4B74-BBBA-34CF15B11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3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94EC5E-837D-4356-8F6F-3D95606F1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E26086-3CEC-4269-A8B9-B28458610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A37078-B77B-40CF-9EF7-BC08216D9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05A62A-775F-4160-9099-2CD02924D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512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5C2542-E3B9-4D18-9BB9-3B2284F11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FFDB5-2EC7-4FF9-9ABC-CD9F633F1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D5AD9A-E75E-4595-AE37-E3B9E2FE5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6F25D3-A9BA-4F64-9643-7EB42027F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32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0F336C-9DCC-42A7-981A-7E8038627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15EAD9-2589-4FD5-9CC5-18CFB866E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416751-690F-4854-AADD-13067BBB9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3295-217F-4EEF-B2DD-83AB06A9E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582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CE8763-468A-4E3D-BC47-738BE100A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975B7-275E-425B-9010-D7B6B118F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37A564-37F0-4489-BA71-9659B8D69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1C66B6-3C48-4FB4-8789-1259C5537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085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6F2CC-9C2B-49EB-9718-056B4EE5C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87833-472A-46BE-8A16-792AFE0D9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94AE9-D456-4532-AFB9-2CFCF3D01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3DC829-46ED-4873-BA8E-00AC3C495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34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2812B-D6AD-4525-A68A-B61566381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656DA-4859-46DF-9130-52B760556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5A93D-433B-4E3B-9777-C841B190F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4624A4-D537-4C89-AC9E-A2CCEDCD4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3806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B3E30-6ECE-45CD-8473-17D9698BF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5942C-577B-47DE-9B96-68B5C1E88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D5AC0-15E3-46B7-992D-4A750EF82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360175-5827-460A-8C3F-256CFA64D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70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FB996-82F3-434A-9A3A-D83F00566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949E0-592E-4C33-9A86-9E902DA05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396628-B625-45AD-998F-4539736B1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B0BE2D-5EDD-413F-BD86-F8AEBE8A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915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78F78-8B6C-4641-B943-DFBFC33AB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93686-378E-4934-99E1-982F0C699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CE8B5-C3EC-4E9E-85FA-12F2A9291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E49073-0E9A-43E0-BA6A-C64D3F304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92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B7AB7-DA32-492F-9F4F-F07303D08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C436BA-B199-4076-B4E2-2EB064900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DCD176-A1D4-4436-8EF7-041B6778A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41393B-9778-4B05-A3CD-73838C123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121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40F91-DEEF-4375-90B0-F96B5EAFD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0D28B-1667-49C6-9533-422B892C8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99C78-1CBF-4DCD-8BB0-7D587AEA2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3D84AC-0686-4186-9F05-7FD742E24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944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1514-8DB2-4C9A-93FF-955FDC01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3B19-A1F6-4F80-AEC3-61BEB8E5EE11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206-C796-453B-A7E6-81D1579D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A4FC-E7B0-4E69-BAD0-CF2DC3E8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0D40-1F28-4790-AAE0-370465436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233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D4F8C-B9F0-48F1-B5A1-8853F318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5382-5FDB-4F7D-B5F0-E4450555E52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7C4F-9BEB-422A-95F6-75243EC5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594B6-8CD2-4C89-8E9E-1260A260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02C0-ED99-4E7E-8C49-DEE1559B6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66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39230-A066-424B-B134-96CAF98A4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63614-C56A-4009-9E7D-509B0148A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103FD-25DA-4EC5-8412-815C151AF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83B7-2FB3-48F3-B187-A1E63FA09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3471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D03D-8F7B-4BE9-AD1D-9EC24F30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3CBF-6A2D-4C7D-A0B5-77A3552610D9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5F9FD-86EC-4218-B6D3-452A5BBC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6800-FB71-497D-8601-6D27348D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5C12-6627-4431-B7B1-39CA8EFBA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17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A44828-5859-4469-AB91-46C0E5D4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1298-DDDE-49A8-84E8-5FF6565C9113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A7DF57-F9D7-4D16-A32F-D144A7A2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C80E3A-412A-42B3-ABBF-3D1A14F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DBE1-72A3-44CE-A013-713439F4D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46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B577D-966E-434A-BE6D-0DD9CFCF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51AB-FB6A-4FBB-9223-F760B7D93C34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929778-F5E4-4B2B-BBA6-2E26FBB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EEED8D-9A74-4F26-9744-E4C5C234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3CB6-1690-4E23-B5AE-806C725A1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018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2E2187-A487-43A3-9A5B-94C7C3D7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93F2-0D79-4161-81E0-4D94D537797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261757-D47B-4498-92F4-D92E6448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66B35-1BEF-446C-9607-2F75FA91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D96F-F4B7-4C8A-AE54-EF3B5FBD5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85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714517-E8B2-49D4-85BE-ED474C05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5CFA-103E-42EE-85E7-466CA2B0493F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556FFB-9E21-4227-A9EE-6C84ED69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1354FA-43A9-4407-91BB-BAD720F5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1131-9D5C-4659-A7BE-A51CCC4BD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308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724BBF-2B74-40EE-A7FB-A4CEFA1B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EC3D-3A7C-46C5-9474-CFB633BA36B4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BBC304-FE90-4251-9CE6-FEE0A71E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C96B6-DCB2-492A-A47F-701B038F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5975-0B59-4B44-BFCD-F5285F594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69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4A17AB-9CF4-4855-8A72-8CECCAC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14F4-8115-4704-84FD-03668702EBD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A5EDB3-0EB8-4095-A8EE-C030AA21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A46303-D771-4A85-A0ED-A78592CB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09C5-487F-498C-9445-2D3C3718E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529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F992-2473-4B54-AFB1-BD64BD9B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3DD2-C7F2-45B1-A092-597DBEC96AE7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CF5CA-7CE3-4B29-9E49-D7D3F99F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BF9D-8E3F-4AAF-B3FA-F469034A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05F5-911A-48DB-AE83-B0473DF18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17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9A5A-789B-4972-878F-CBB3EFC5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1F2D-EC08-4EFE-842D-16AE18A243F2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D47FC-E3C5-4DE1-8E03-6B8AFF39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EB63E-10E0-4F5C-906C-67F07FD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8053-65E8-46BE-9F08-5A327C416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84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8F1A1B-0983-48D3-B48A-5CEB02811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ECDDF0-063F-4AAB-A8B8-96D0B2F90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1C0CE0-52B8-4661-9F37-C5B219CFE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8AF7-7B92-4BBF-B8D2-A0953FB44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8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E7CD7-A355-4667-B19A-E45327391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C10AD-0DC4-4E2A-A29D-4283F43C5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9B730-9CC7-43BC-832C-476A581DB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EDD38-A624-4CA0-8A1D-0DD91188D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4108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C32DA-3D7E-4B06-805E-C92007D77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F6D35-16FF-4412-A9B4-9FFC2F6FD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0C1910-B797-4FFD-BCD5-66CB8DC72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57DF06-7294-472C-A14D-7419D636C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386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2F9D7-73C7-4AA7-BD85-FC5C4B17A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F1A8BD-C14B-4700-AA8A-8553C2830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59409A-14FB-4D83-9AF7-4F2ED0831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5F5EAE-E4CF-49B4-8672-0DC0153AE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0398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8CDBC-2C05-41B7-8E47-C58A8DF58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B570D-7940-48C2-8513-CD0057313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A8B572-6258-4842-960D-96631368C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4947BE-DC4C-4AD5-AC24-90A4ADBB4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474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C7DB-4DB6-4A19-B761-593E75024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239DC-8BB5-4EB6-9E4F-AC379CDDC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BCCFF-A957-4E0E-90BD-41174B77E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FEBF3-A03E-4A14-8BC2-D75E189BC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235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33DE25-A0C6-4B39-BC0E-54799475D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275E87-524D-4CF0-9CB1-87E5942C7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FCBAA7-4F39-4E3E-BCCB-8622FAA97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1228BE-E542-48AD-947D-485FB9D7C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776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2DBCC7-8FA9-478A-8EDE-B46B87A8E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D8908-057F-409E-901E-2ACE2F9BE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A1A12A-0BF8-4090-9638-7BF6F1606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F11E5C-5719-4216-8F3F-69974211C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40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F890EE-D747-46FF-92AE-314D1FA58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BBD14-7AA2-4BE1-AD7F-F8C716677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67E26D-E653-41E3-91D7-70A3C20D1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BEBD4F-64B4-4E98-80FC-AE436228A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7581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24158-0992-4B73-A137-2EA6E8FCF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C5A6-8435-4966-82A2-1D5DE189E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D2B2-BEC4-45BE-865A-C768EBC53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0488F4-6900-4AFE-A560-28F0B0652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01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4A9D5-DB9A-43E2-837E-ED4CEEBF0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764B1-8E00-4861-AA40-42002CF67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054C-BB70-454C-9DD9-1A40C3253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D11878-92AD-4426-A03B-D3A32E6F7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16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BAD108-2D19-4030-98D6-82C5F07D7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2FBCC-8158-44B1-9566-ED840DA79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14AD50-4D37-4B7C-93EA-11F98650B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BF1985-CBDB-4280-AB76-05C0728EB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D8EEE6-DA26-48CD-9D45-7FE283442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C5DCF7-A756-48EA-ABD9-5DBC8FCE5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26DCFE-4209-494E-81C7-AAD64491C5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B6610D-F631-4FFD-A966-3B3BFB22B0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4453FA-60F5-4F4A-930A-0C1C03561E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DF73FE-99F4-4548-976C-66FFB34AD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B77E26F-D606-4445-8485-0F5528FEB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2C86794-E373-4461-9FD4-7F5116EDC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DBFDAF2-898F-4EB4-99C1-78DAD89CF1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8860090-1695-45E4-A953-794EB16F6B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AD58CDD-0F8F-4412-B356-BC49B2A249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F7B159-E0DA-4336-9F74-C7D8D0A6C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C193-B793-4254-80AE-98EBA3980FB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A533-CABC-41DD-A557-4C6B8FF6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AE91329-2451-48F3-A0C2-8E9F79290A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38E6F82-87F3-4400-9581-2EB1E5E98F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6177-ECC0-4381-88E2-FE94984BE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5D6731C-30F9-40F9-8EB8-F72760153685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DD3A-FDA7-4247-AEBC-CA2AF125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49C5D-DB31-49AC-81C7-BE3DC964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A06375-F08A-48D2-AB09-F6D52AB21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A58BCC-B31F-44A0-AFA1-DD092559DF3B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84E81-FCC1-48F2-83BE-378FED21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3A50D3C-7F97-4934-BF46-CBCBE934D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E1BE7990-EB2B-4D2D-9EAE-830617698E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78087-943C-4FA3-82B8-EA0AAAADC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7EB614-D93F-46BE-85C5-38C0E7932814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91F1E-B535-42FA-869B-51396F71F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20AF2-8143-47F2-BE9D-EB8873E49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4A9349-202F-43E8-8B14-BA144CD99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116147-B3D2-4A9A-8816-D5E1D041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4C87A8-452D-45B7-B612-076824883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75C3E618-87DC-4F10-A87F-D33A80FC4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6FAD240-F10D-4CC9-8456-D4C65CFEA0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83C3C70-334A-46C6-B1C4-F55D9D77DD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3224EA-DC98-4E33-9015-9386A6DBD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25B2353-16E5-4392-90BE-D48582A521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436C3CC-BC2B-45DE-8E7E-3E0390AD27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487-EA64-481E-B91E-C94B1920E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429C6-B205-4370-BBF9-8FC9B3F59F4D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76087-3EF5-4880-A371-560A548FC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C99E-45C0-4A8E-B278-32CB8687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B75C97-4EE8-40F9-AB71-C51A57AB1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6B4B52-07B1-4CCB-A220-4AE1EBBC5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9DD2CBC-4F4A-445C-A11F-0CE8083F0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A1852DD-64E6-49A3-B6F3-C296BDD32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3C15323-33B3-4B66-BD33-7444EBC6CD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A04E430-7F39-41DD-B5E7-E73A328C69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BD83CD-7A89-4C8E-882D-3B0A07225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8DE0C59-CB3F-4987-9666-1C83B42F14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CAAC6E9-1EDF-4817-B898-421BD798C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541AE-ABC1-4EDF-8157-07D981B5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D9B3F-E984-44A7-B512-7D0C4EA727E6}" type="datetimeFigureOut">
              <a:rPr lang="en-US"/>
              <a:pPr>
                <a:defRPr/>
              </a:pPr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CFDA-D548-4BF2-945A-06B870F7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EC20-810B-47FE-9E27-643007855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7C0DEA-D297-4E87-8626-7411376AC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901A15B-EA6D-4645-B00C-75BB13B2C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B727668-E717-4175-8252-7477D3173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37F34B4-0FEC-426A-A0B1-FB2992B1CF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1E0C1277-2A34-4293-A20F-27554609D3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76C0A37-C129-4840-8D0C-380FA7B726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B28223-1DFD-45C6-BCCF-BD087162E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5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8B051BB-B8C1-4159-A39D-8940AA6F5B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1EFB0B6-3971-4FBF-B077-D1F5D24E0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5C72B-5A56-4167-A37D-9596EB86A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18B091-C70B-4BD5-8D1D-57BA6D5DDA91}" type="datetimeFigureOut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1DA1-A2E3-4EDF-A21C-E4540E677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A7FC4-AB1F-416B-8C6B-734780011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30AA12-A08D-4EC5-8EB3-D7052CD06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1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3DFE2D-D17A-4138-AB67-E3AB26FB0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2C37E86-867E-445A-BC3D-CC1548F16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DBFDAF2-898F-4EB4-99C1-78DAD89CF1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8860090-1695-45E4-A953-794EB16F6B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AD58CDD-0F8F-4412-B356-BC49B2A249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5FF7FA-684C-45A5-B393-42C53BC15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0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A9C6780-43B1-4827-A28C-7F861F665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19BC117-4FA4-454C-8A13-2E7CF499B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5798AC-C65A-4F02-86AC-7898CCBE7E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BEC1C1-78BE-4009-BBC5-1886F17DDB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85B7E2-2D9A-4BA6-937F-855F5780E6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F05D1F-D1A8-48B4-80ED-515E2B206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-gastel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ulford.utoledo.edu/inst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mje.org/recommendations/browse/roles-and-responsibilities/defining-the-role-of-authors-and-contributors.html" TargetMode="Externa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orcid.org/" TargetMode="Externa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ublicationethics.org/cope-position-statements/ai-author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ibrary.tamu.edu/research/citation_management.html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9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66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genomics/visual/visual_abstract.htm" TargetMode="External"/><Relationship Id="rId2" Type="http://schemas.openxmlformats.org/officeDocument/2006/relationships/hyperlink" Target="https://www.cell.com/pb/assets/raw/shared/figureguidelines/GA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jm.org/multimedia/visual-abstracts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69.sv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horaid.info/en/resources/details/1272/" TargetMode="External"/><Relationship Id="rId1" Type="http://schemas.openxmlformats.org/officeDocument/2006/relationships/slideLayout" Target="../slideLayouts/slideLayout13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je.com/arc/writing-cover-letter/" TargetMode="External"/><Relationship Id="rId3" Type="http://schemas.openxmlformats.org/officeDocument/2006/relationships/hyperlink" Target="http://www.biosciencewriters.com/Writing-Cover-Letters-for-Scientific-Manuscripts.aspx" TargetMode="External"/><Relationship Id="rId7" Type="http://schemas.openxmlformats.org/officeDocument/2006/relationships/hyperlink" Target="https://blog.taaonline.net/2018/07/how-to-write-a-cover-letter-for-your-academic-journal-article/#:~:text=%20How%20to%20write%20a%20cover%20letter%20for,for%20publication.%20Clearly%20state%20that%20the...%20More%20" TargetMode="External"/><Relationship Id="rId2" Type="http://schemas.openxmlformats.org/officeDocument/2006/relationships/hyperlink" Target="https://authorservices.taylorandfrancis.com/writing-a-cover-letter/" TargetMode="External"/><Relationship Id="rId1" Type="http://schemas.openxmlformats.org/officeDocument/2006/relationships/slideLayout" Target="../slideLayouts/slideLayout91.xml"/><Relationship Id="rId6" Type="http://schemas.openxmlformats.org/officeDocument/2006/relationships/hyperlink" Target="https://learning.edanz.com/successful-journal-cover-letter/" TargetMode="External"/><Relationship Id="rId5" Type="http://schemas.openxmlformats.org/officeDocument/2006/relationships/hyperlink" Target="http://pubs.acs.org/doi/abs/10.1021/nn100907e" TargetMode="External"/><Relationship Id="rId10" Type="http://schemas.openxmlformats.org/officeDocument/2006/relationships/image" Target="../media/image74.png"/><Relationship Id="rId4" Type="http://schemas.openxmlformats.org/officeDocument/2006/relationships/hyperlink" Target="https://www.youtube.com/watch?v=2XcsR6LOLDM" TargetMode="External"/><Relationship Id="rId9" Type="http://schemas.openxmlformats.org/officeDocument/2006/relationships/hyperlink" Target="https://www.editage.com/insights/writing-an-effective-cover-letter-for-journal-submission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8C0F5778-B70A-46F8-B3A3-8920E45C17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C00000"/>
                </a:solidFill>
              </a:rPr>
              <a:t>AuthorAID Core Slides:</a:t>
            </a:r>
            <a:br>
              <a:rPr lang="en-US" altLang="en-US" sz="4800" b="1" dirty="0">
                <a:solidFill>
                  <a:srgbClr val="C00000"/>
                </a:solidFill>
              </a:rPr>
            </a:br>
            <a:r>
              <a:rPr lang="en-US" altLang="en-US" sz="4800" b="1" dirty="0">
                <a:solidFill>
                  <a:srgbClr val="C00000"/>
                </a:solidFill>
              </a:rPr>
              <a:t> Writing and Publishing</a:t>
            </a:r>
            <a:br>
              <a:rPr lang="en-US" altLang="en-US" sz="4800" b="1" dirty="0">
                <a:solidFill>
                  <a:srgbClr val="C00000"/>
                </a:solidFill>
              </a:rPr>
            </a:br>
            <a:r>
              <a:rPr lang="en-US" altLang="en-US" sz="4800" b="1" dirty="0">
                <a:solidFill>
                  <a:srgbClr val="C00000"/>
                </a:solidFill>
              </a:rPr>
              <a:t>Journal Articles</a:t>
            </a: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4EC1FB94-CCC4-46DE-96BC-55A83B95D9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4343400"/>
            <a:ext cx="9067800" cy="1752600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These slides are adapted from some that Barbara Gastel     (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b-gastel@tamu.edu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used in teaching in 2022 and 2023. To keep the file size small, visuals have been largely omitted.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1E9BF7B-6E1B-400E-9379-DF398D09C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Journals’ Instructions to Authors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94D893F-7229-44B7-851C-1167725D2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Usual locations: on the journal’s website and in the journal</a:t>
            </a:r>
          </a:p>
          <a:p>
            <a:pPr eaLnBrk="1" hangingPunct="1"/>
            <a:r>
              <a:rPr lang="en-US" altLang="en-US" dirty="0"/>
              <a:t>A large collection of links to instructions to authors in the health sciences: </a:t>
            </a:r>
            <a:r>
              <a:rPr lang="en-US" altLang="en-US" dirty="0">
                <a:hlinkClick r:id="rId3"/>
              </a:rPr>
              <a:t>http://mulford.utoledo.edu/instr/</a:t>
            </a:r>
            <a:endParaRPr lang="en-US" altLang="en-US" dirty="0"/>
          </a:p>
          <a:p>
            <a:pPr eaLnBrk="1" hangingPunct="1"/>
            <a:r>
              <a:rPr lang="en-US" altLang="en-US" dirty="0"/>
              <a:t>General advice: Select your first-choice journal early, and obtain its instructions immediately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5D731F-076F-4DBA-B237-609F72F46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Using the Journal’s Instructions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4C0D58-D26E-4640-AA55-1AC82268D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Read the instructions to authors before starting to prepare your paper.</a:t>
            </a:r>
          </a:p>
          <a:p>
            <a:pPr eaLnBrk="1" hangingPunct="1"/>
            <a:r>
              <a:rPr lang="en-US" altLang="en-US" dirty="0"/>
              <a:t>Consult the instructions while preparing your paper.</a:t>
            </a:r>
          </a:p>
          <a:p>
            <a:pPr eaLnBrk="1" hangingPunct="1"/>
            <a:r>
              <a:rPr lang="en-US" altLang="en-US" dirty="0"/>
              <a:t>Check the instructions again before submitting your paper.</a:t>
            </a:r>
          </a:p>
        </p:txBody>
      </p:sp>
      <p:pic>
        <p:nvPicPr>
          <p:cNvPr id="3" name="Graphic 2" descr="Checklist">
            <a:extLst>
              <a:ext uri="{FF2B5EF4-FFF2-40B4-BE49-F238E27FC236}">
                <a16:creationId xmlns:a16="http://schemas.microsoft.com/office/drawing/2014/main" id="{5C2EF70C-28C9-4985-A6CB-257A7AA64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400" y="3863181"/>
            <a:ext cx="2041525" cy="2041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7B18205-98F0-4ADF-B559-8019B79A3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Some Questions the Instructions May Answer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8C24B41-28F8-423A-B4EA-CCCA01025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categories of article does the journal publish?</a:t>
            </a:r>
          </a:p>
          <a:p>
            <a:pPr eaLnBrk="1" hangingPunct="1"/>
            <a:r>
              <a:rPr lang="en-US" altLang="en-US" dirty="0"/>
              <a:t>What is the maximum length of articles?</a:t>
            </a:r>
          </a:p>
          <a:p>
            <a:pPr eaLnBrk="1" hangingPunct="1"/>
            <a:r>
              <a:rPr lang="en-US" altLang="en-US" dirty="0"/>
              <a:t>What is the maximum length of abstracts?</a:t>
            </a:r>
          </a:p>
          <a:p>
            <a:pPr eaLnBrk="1" hangingPunct="1"/>
            <a:r>
              <a:rPr lang="en-US" altLang="en-US" dirty="0"/>
              <a:t>What sections should the article include? What are the guidelines for each?</a:t>
            </a:r>
          </a:p>
          <a:p>
            <a:pPr eaLnBrk="1" hangingPunct="1"/>
            <a:r>
              <a:rPr lang="en-US" altLang="en-US" dirty="0"/>
              <a:t>Does the journal have a template for articles? If so, how can it be accessed?</a:t>
            </a:r>
          </a:p>
          <a:p>
            <a:pPr eaLnBrk="1" hangingPunct="1"/>
            <a:r>
              <a:rPr lang="en-US" altLang="en-US" dirty="0"/>
              <a:t>What guidelines should be followed regarding writing style?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037CF5B-B0AC-436B-A4D9-9422A0977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Some Questions (cont.)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BB654C8-284A-4B99-B08C-B5FFF8551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many figures and tables are allowed? What are the requirements for them?</a:t>
            </a:r>
          </a:p>
          <a:p>
            <a:pPr eaLnBrk="1" hangingPunct="1"/>
            <a:r>
              <a:rPr lang="en-US" altLang="en-US" dirty="0"/>
              <a:t>In what format should references appear?  </a:t>
            </a:r>
          </a:p>
          <a:p>
            <a:pPr eaLnBrk="1" hangingPunct="1"/>
            <a:r>
              <a:rPr lang="en-US" altLang="en-US" dirty="0"/>
              <a:t>Does the journal post supplementary material online? If so, how should it be provided?</a:t>
            </a:r>
          </a:p>
          <a:p>
            <a:pPr eaLnBrk="1" hangingPunct="1"/>
            <a:r>
              <a:rPr lang="en-US" altLang="en-US" dirty="0"/>
              <a:t>In what electronic format should the paper be prepared?</a:t>
            </a:r>
          </a:p>
          <a:p>
            <a:pPr eaLnBrk="1" hangingPunct="1"/>
            <a:r>
              <a:rPr lang="en-US" altLang="en-US" dirty="0"/>
              <a:t>How should the paper be submitted?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C5A1C4-1C2B-46A6-807C-F7A64FA98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Beyond the Instructions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59206CC3-7793-470D-A9F9-B1A2C3173A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 sure to look at some recent issues of the journal (and some recent papers in those issues).  </a:t>
            </a:r>
          </a:p>
          <a:p>
            <a:pPr eaLnBrk="1" hangingPunct="1"/>
            <a:r>
              <a:rPr lang="en-US" altLang="en-US" dirty="0"/>
              <a:t>Doing so can help you gear your paper to the journal.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800" i="1" dirty="0"/>
              <a:t>Note: Recently, some journals have become more flexible about the specific format (reference style etc.) in which papers are initially submitted. However, if a paper is then accepted, the journal may require the authors to revise the formatting to suit its requirements.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C21FA-06E5-5541-D581-1BE83085E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Structure of Journal Articles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9071FB-1EFA-2D3D-6BA2-A0148B97A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7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3EBAB57-BB6D-4A82-B2E5-AD1FE784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Structure of Journal Articles Reporting Research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C89F396-1986-44A7-AB6C-CA81AC3F7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One common structure: IMRAD</a:t>
            </a:r>
          </a:p>
          <a:p>
            <a:pPr lvl="1" eaLnBrk="1" hangingPunct="1"/>
            <a:r>
              <a:rPr lang="en-US" altLang="en-US" b="1" dirty="0">
                <a:solidFill>
                  <a:srgbClr val="C00000"/>
                </a:solidFill>
              </a:rPr>
              <a:t>I</a:t>
            </a:r>
            <a:r>
              <a:rPr lang="en-US" altLang="en-US" dirty="0"/>
              <a:t>ntroduction:		What was the question?</a:t>
            </a:r>
          </a:p>
          <a:p>
            <a:pPr lvl="1" eaLnBrk="1" hangingPunct="1"/>
            <a:r>
              <a:rPr lang="en-US" altLang="en-US" b="1" dirty="0">
                <a:solidFill>
                  <a:srgbClr val="C00000"/>
                </a:solidFill>
              </a:rPr>
              <a:t>M</a:t>
            </a:r>
            <a:r>
              <a:rPr lang="en-US" altLang="en-US" dirty="0"/>
              <a:t>ethods:		How did you try to answer it?</a:t>
            </a:r>
          </a:p>
          <a:p>
            <a:pPr lvl="1" eaLnBrk="1" hangingPunct="1"/>
            <a:r>
              <a:rPr lang="en-US" altLang="en-US" b="1" dirty="0">
                <a:solidFill>
                  <a:srgbClr val="C00000"/>
                </a:solidFill>
              </a:rPr>
              <a:t>R</a:t>
            </a:r>
            <a:r>
              <a:rPr lang="en-US" altLang="en-US" dirty="0"/>
              <a:t>esults:		What did you find?</a:t>
            </a:r>
          </a:p>
          <a:p>
            <a:pPr lvl="1" eaLnBrk="1" hangingPunct="1"/>
            <a:r>
              <a:rPr lang="en-US" altLang="en-US" dirty="0"/>
              <a:t>(</a:t>
            </a:r>
            <a:r>
              <a:rPr lang="en-US" altLang="en-US" b="1" dirty="0">
                <a:solidFill>
                  <a:srgbClr val="C00000"/>
                </a:solidFill>
              </a:rPr>
              <a:t>A</a:t>
            </a:r>
            <a:r>
              <a:rPr lang="en-US" altLang="en-US" dirty="0"/>
              <a:t>nd)</a:t>
            </a:r>
          </a:p>
          <a:p>
            <a:pPr lvl="1" eaLnBrk="1" hangingPunct="1"/>
            <a:r>
              <a:rPr lang="en-US" altLang="en-US" b="1" dirty="0">
                <a:solidFill>
                  <a:srgbClr val="C00000"/>
                </a:solidFill>
              </a:rPr>
              <a:t>D</a:t>
            </a:r>
            <a:r>
              <a:rPr lang="en-US" altLang="en-US" dirty="0"/>
              <a:t>iscussion:		What does it mean?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i="1" dirty="0"/>
              <a:t>(Overall structure of content: like an hourglass—                                                                broad, then narrow, then broad.)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E3F20-CCE3-4B7E-AA00-58C3E8CB3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3863181"/>
            <a:ext cx="2133759" cy="2133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F53F22F0-60C1-4D33-8B2C-2588543CD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Article Structures (cont.)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67304C1-758A-4F2A-A6BA-212BD61515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Structures can differ among academic fields.</a:t>
            </a:r>
          </a:p>
          <a:p>
            <a:pPr eaLnBrk="1" hangingPunct="1"/>
            <a:r>
              <a:rPr lang="en-US" altLang="en-US" dirty="0"/>
              <a:t>Non-IMRAD structures in some journals:</a:t>
            </a:r>
          </a:p>
          <a:p>
            <a:pPr lvl="1" eaLnBrk="1" hangingPunct="1"/>
            <a:r>
              <a:rPr lang="en-US" altLang="en-US" dirty="0"/>
              <a:t>IRDAM</a:t>
            </a:r>
          </a:p>
          <a:p>
            <a:pPr lvl="1" eaLnBrk="1" hangingPunct="1"/>
            <a:r>
              <a:rPr lang="en-US" altLang="en-US" dirty="0"/>
              <a:t>IMRDRDRD . . .</a:t>
            </a:r>
          </a:p>
          <a:p>
            <a:pPr lvl="1" eaLnBrk="1" hangingPunct="1"/>
            <a:r>
              <a:rPr lang="en-US" altLang="en-US" dirty="0"/>
              <a:t>Essay format, with headings chosen by author</a:t>
            </a:r>
          </a:p>
          <a:p>
            <a:pPr lvl="1" eaLnBrk="1" hangingPunct="1"/>
            <a:r>
              <a:rPr lang="en-US" altLang="en-US" dirty="0"/>
              <a:t>Other</a:t>
            </a: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D51F6805-5ABD-42B8-8C96-A176AC072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Note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52306B5B-DE3A-4486-8D33-75018A69FA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People read sections of journal articles                                         in various orders.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What order, or orders, do you                                                                           usually follow?</a:t>
            </a:r>
          </a:p>
          <a:p>
            <a:r>
              <a:rPr lang="en-US" altLang="en-US" dirty="0"/>
              <a:t>Papers should be written accordingly.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Doing so entails ensuring that the article                                                makes sense even if a reader does not                                                     begin at the beginning.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FF1ED1C2-C379-40A4-A73D-1F8F88C7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95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>
            <a:extLst>
              <a:ext uri="{FF2B5EF4-FFF2-40B4-BE49-F238E27FC236}">
                <a16:creationId xmlns:a16="http://schemas.microsoft.com/office/drawing/2014/main" id="{6B038332-3899-495E-A586-52C9718410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C00000"/>
                </a:solidFill>
              </a:rPr>
              <a:t>Writing a Scientific Paper:</a:t>
            </a:r>
            <a:br>
              <a:rPr lang="en-US" altLang="en-US" sz="4800" b="1" dirty="0">
                <a:solidFill>
                  <a:srgbClr val="C00000"/>
                </a:solidFill>
              </a:rPr>
            </a:br>
            <a:r>
              <a:rPr lang="en-US" altLang="en-US" sz="4800" b="1" dirty="0">
                <a:solidFill>
                  <a:srgbClr val="C00000"/>
                </a:solidFill>
              </a:rPr>
              <a:t>Section by Section</a:t>
            </a:r>
          </a:p>
        </p:txBody>
      </p:sp>
      <p:sp>
        <p:nvSpPr>
          <p:cNvPr id="41987" name="Subtitle 3">
            <a:extLst>
              <a:ext uri="{FF2B5EF4-FFF2-40B4-BE49-F238E27FC236}">
                <a16:creationId xmlns:a16="http://schemas.microsoft.com/office/drawing/2014/main" id="{E9F9FEEF-5177-4D97-AEB7-65DAF63F89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807C-A76C-23E6-05BF-34AE3C43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Main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5150-05ED-8D9B-37C4-9943F14C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Preparing to write a journal article</a:t>
            </a:r>
          </a:p>
          <a:p>
            <a:r>
              <a:rPr lang="en-US" dirty="0"/>
              <a:t>Structure of journal articles</a:t>
            </a:r>
          </a:p>
          <a:p>
            <a:r>
              <a:rPr lang="en-US" dirty="0"/>
              <a:t>Writing a scientific paper: section by section</a:t>
            </a:r>
          </a:p>
          <a:p>
            <a:r>
              <a:rPr lang="en-US" dirty="0"/>
              <a:t>Editing your own work</a:t>
            </a:r>
          </a:p>
          <a:p>
            <a:r>
              <a:rPr lang="en-US" dirty="0"/>
              <a:t>Publishing a paper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Laptop with solid fill">
            <a:extLst>
              <a:ext uri="{FF2B5EF4-FFF2-40B4-BE49-F238E27FC236}">
                <a16:creationId xmlns:a16="http://schemas.microsoft.com/office/drawing/2014/main" id="{D3FAE9CA-759B-B602-11BB-883419C8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0" y="3810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BABB97A-F7F8-48F2-847E-5417B209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Recap: Overall Structure of a Paper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9E1F52C-523D-407A-8E8D-73AAB0D2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Broad (context for the current research)</a:t>
            </a:r>
          </a:p>
          <a:p>
            <a:r>
              <a:rPr lang="en-US" altLang="en-US" dirty="0"/>
              <a:t>Narrow (focusing on the current research)</a:t>
            </a:r>
          </a:p>
          <a:p>
            <a:r>
              <a:rPr lang="en-US" altLang="en-US" dirty="0"/>
              <a:t>Broad again (putting the findings in context)</a:t>
            </a:r>
          </a:p>
          <a:p>
            <a:endParaRPr lang="en-US" altLang="en-US" dirty="0"/>
          </a:p>
          <a:p>
            <a:r>
              <a:rPr lang="en-US" altLang="en-US" dirty="0"/>
              <a:t>Like an hourglass</a:t>
            </a:r>
          </a:p>
        </p:txBody>
      </p:sp>
      <p:pic>
        <p:nvPicPr>
          <p:cNvPr id="43012" name="Picture 2" descr="C:\Users\bgastel\Pictures\Hourglass.png">
            <a:extLst>
              <a:ext uri="{FF2B5EF4-FFF2-40B4-BE49-F238E27FC236}">
                <a16:creationId xmlns:a16="http://schemas.microsoft.com/office/drawing/2014/main" id="{03FC8869-CE4F-4F6A-9318-E25F64A6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549650"/>
            <a:ext cx="27416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BA34689-B985-4743-A1BE-064941F1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Overall Structure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D4B2139-7E8A-47FA-807A-4CDF159F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524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(Title)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(Authors)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(Abstract)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Methods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Results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(Acknowledgments)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(References)</a:t>
            </a:r>
          </a:p>
        </p:txBody>
      </p:sp>
      <p:pic>
        <p:nvPicPr>
          <p:cNvPr id="44036" name="Content Placeholder 2">
            <a:extLst>
              <a:ext uri="{FF2B5EF4-FFF2-40B4-BE49-F238E27FC236}">
                <a16:creationId xmlns:a16="http://schemas.microsoft.com/office/drawing/2014/main" id="{21B7D627-30CE-4F20-B319-3F1735AF40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752600"/>
            <a:ext cx="3657600" cy="3657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CBDD7B7-5C43-4EBD-B80B-5F36199C56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sz="4000" dirty="0">
                <a:solidFill>
                  <a:srgbClr val="0070C0"/>
                </a:solidFill>
              </a:rPr>
              <a:t>In what order do you like to write the parts of a scientific paper? </a:t>
            </a:r>
            <a:br>
              <a:rPr lang="en-US" altLang="en-US" sz="4000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3E0D840-C466-4C2A-BA84-519369418E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</a:rPr>
              <a:t>Why?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049503D-1DD3-4995-B300-F176E314A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One Common Order for Writing a Paper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2852BF-7D94-4E8D-91BB-7E01119DB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Methods</a:t>
            </a:r>
          </a:p>
          <a:p>
            <a:pPr eaLnBrk="1" hangingPunct="1"/>
            <a:r>
              <a:rPr lang="en-US" altLang="en-US" dirty="0"/>
              <a:t>Results</a:t>
            </a:r>
          </a:p>
          <a:p>
            <a:pPr eaLnBrk="1" hangingPunct="1"/>
            <a:r>
              <a:rPr lang="en-US" altLang="en-US" dirty="0"/>
              <a:t>Discussion</a:t>
            </a:r>
          </a:p>
          <a:p>
            <a:pPr eaLnBrk="1" hangingPunct="1"/>
            <a:r>
              <a:rPr lang="en-US" altLang="en-US" dirty="0"/>
              <a:t>Introduction</a:t>
            </a:r>
          </a:p>
          <a:p>
            <a:pPr eaLnBrk="1" hangingPunct="1"/>
            <a:r>
              <a:rPr lang="en-US" altLang="en-US" dirty="0"/>
              <a:t>Final version of abstract</a:t>
            </a:r>
          </a:p>
          <a:p>
            <a:pPr eaLnBrk="1" hangingPunct="1"/>
            <a:r>
              <a:rPr lang="en-US" altLang="en-US" dirty="0"/>
              <a:t>Final version of title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i="1" dirty="0"/>
              <a:t>The slides in this section will be largely in this order.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B8318-9E8C-4077-A4DE-3170E8421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Authors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(and Acknowledgments)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CA51E3-5B3D-43D5-A36E-50E26520A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0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A71324E-7106-4B58-B304-75B69F913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Authors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C219288-DF06-4ABF-A9A4-7C11FC77D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Those with important intellectual contributions to the work</a:t>
            </a:r>
          </a:p>
          <a:p>
            <a:pPr marL="800100" lvl="2" indent="0" eaLnBrk="1" hangingPunct="1">
              <a:buFontTx/>
              <a:buNone/>
            </a:pPr>
            <a:r>
              <a:rPr lang="en-US" altLang="en-US" sz="2800" dirty="0"/>
              <a:t>A resource: </a:t>
            </a:r>
            <a:r>
              <a:rPr lang="en-US" altLang="en-US" sz="2800" dirty="0">
                <a:hlinkClick r:id="rId2"/>
              </a:rPr>
              <a:t>http://www.icmje.org/recommendations/browse/roles-and-responsibilities/defining-the-role-of-authors-and-contributors.html</a:t>
            </a: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dirty="0"/>
              <a:t>Often listed largely from greatest contributions to least</a:t>
            </a:r>
          </a:p>
          <a:p>
            <a:pPr eaLnBrk="1" hangingPunct="1"/>
            <a:r>
              <a:rPr lang="en-US" altLang="en-US" dirty="0"/>
              <a:t>Head of research group often is listed last</a:t>
            </a:r>
          </a:p>
          <a:p>
            <a:pPr eaLnBrk="1" hangingPunct="1"/>
            <a:r>
              <a:rPr lang="en-US" altLang="en-US" dirty="0"/>
              <a:t>In some fields, listed alphabetically</a:t>
            </a:r>
          </a:p>
          <a:p>
            <a:pPr eaLnBrk="1" hangingPunct="1"/>
            <a:r>
              <a:rPr lang="en-US" altLang="en-US" dirty="0"/>
              <a:t>Useful to list one’s name in a consistent way on every paper</a:t>
            </a:r>
          </a:p>
        </p:txBody>
      </p:sp>
    </p:spTree>
    <p:extLst>
      <p:ext uri="{BB962C8B-B14F-4D97-AF65-F5344CB8AC3E}">
        <p14:creationId xmlns:p14="http://schemas.microsoft.com/office/powerpoint/2010/main" val="7435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E07F0EB4-A135-4D25-9753-3E720D0E6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ORCID: A Researcher Identification Number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78071C1E-8C82-4546-B783-E18B3CFD63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Stands for Open Researcher and Contributor ID</a:t>
            </a:r>
          </a:p>
          <a:p>
            <a:r>
              <a:rPr lang="en-US" altLang="en-US" dirty="0"/>
              <a:t>“ORCID provides a persistent digital identifier that distinguishes you from every other researcher”</a:t>
            </a:r>
          </a:p>
          <a:p>
            <a:r>
              <a:rPr lang="en-US" altLang="en-US" dirty="0"/>
              <a:t>ORCID identifiers can aid in tracking authors of papers, grants, etc.</a:t>
            </a:r>
          </a:p>
          <a:p>
            <a:r>
              <a:rPr lang="en-US" altLang="en-US" dirty="0"/>
              <a:t>Many journals and funders now require use of ORCID IDs</a:t>
            </a:r>
          </a:p>
          <a:p>
            <a:r>
              <a:rPr lang="en-US" altLang="en-US" dirty="0"/>
              <a:t>See </a:t>
            </a:r>
            <a:r>
              <a:rPr lang="en-US" altLang="en-US" dirty="0">
                <a:hlinkClick r:id="rId2"/>
              </a:rPr>
              <a:t>http://orcid.org/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47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1F9E89E5-2F47-4C41-BB8B-4E88BBE98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Corresponding Author</a:t>
            </a:r>
          </a:p>
        </p:txBody>
      </p:sp>
      <p:sp>
        <p:nvSpPr>
          <p:cNvPr id="114691" name="Content Placeholder 2">
            <a:extLst>
              <a:ext uri="{FF2B5EF4-FFF2-40B4-BE49-F238E27FC236}">
                <a16:creationId xmlns:a16="http://schemas.microsoft.com/office/drawing/2014/main" id="{49E2BB5D-ABE9-4852-B58C-AFE294E0BA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r>
              <a:rPr lang="en-US" altLang="en-US" dirty="0"/>
              <a:t>The author who communicates with the journal and others</a:t>
            </a:r>
          </a:p>
          <a:p>
            <a:r>
              <a:rPr lang="en-US" altLang="en-US" dirty="0"/>
              <a:t>Should be someone readily reachable during review and publication of the paper</a:t>
            </a:r>
          </a:p>
          <a:p>
            <a:r>
              <a:rPr lang="en-US" altLang="en-US" dirty="0"/>
              <a:t>Views vary as to whether it is prestigious to have this role</a:t>
            </a:r>
          </a:p>
        </p:txBody>
      </p:sp>
      <p:pic>
        <p:nvPicPr>
          <p:cNvPr id="6" name="Graphic 5" descr="Open envelope with solid fill">
            <a:extLst>
              <a:ext uri="{FF2B5EF4-FFF2-40B4-BE49-F238E27FC236}">
                <a16:creationId xmlns:a16="http://schemas.microsoft.com/office/drawing/2014/main" id="{FA2E64AC-F94F-5741-D4B9-99558CBF4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403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343542A-A036-43E7-AE45-9695A0596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Acknowledgments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7012F22-269D-4EF8-ACAE-981A55F10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Often optional</a:t>
            </a:r>
          </a:p>
          <a:p>
            <a:pPr eaLnBrk="1" hangingPunct="1"/>
            <a:r>
              <a:rPr lang="en-US" altLang="en-US" dirty="0"/>
              <a:t>A place to thank people who helped with the work but did not make contributions qualifying for authorship</a:t>
            </a:r>
          </a:p>
          <a:p>
            <a:pPr marL="857250" lvl="2" indent="0" eaLnBrk="1" hangingPunct="1"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Examples: people who provided advice on the research, shared equipment or materials, or gave feedback on a draft of the paper</a:t>
            </a:r>
          </a:p>
          <a:p>
            <a:pPr eaLnBrk="1" hangingPunct="1"/>
            <a:r>
              <a:rPr lang="en-US" altLang="en-US" dirty="0"/>
              <a:t>Permission should be obtained from people you wish to list</a:t>
            </a:r>
          </a:p>
          <a:p>
            <a:pPr eaLnBrk="1" hangingPunct="1"/>
            <a:r>
              <a:rPr lang="en-US" altLang="en-US" dirty="0"/>
              <a:t>Sometimes the place where sources of financial support are stated</a:t>
            </a:r>
          </a:p>
        </p:txBody>
      </p:sp>
    </p:spTree>
    <p:extLst>
      <p:ext uri="{BB962C8B-B14F-4D97-AF65-F5344CB8AC3E}">
        <p14:creationId xmlns:p14="http://schemas.microsoft.com/office/powerpoint/2010/main" val="1436036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3786-01CE-F37E-4AF9-C258F8CF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Crediting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2329-8620-14C7-9643-D30D8EBD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an artificial intelligence (AI) tool, such as ChatGPT,             to help write your article, should you list it as an author?</a:t>
            </a:r>
          </a:p>
          <a:p>
            <a:r>
              <a:rPr lang="en-US" dirty="0"/>
              <a:t>No, it doesn’t meet the criteria for authorship.</a:t>
            </a:r>
          </a:p>
          <a:p>
            <a:r>
              <a:rPr lang="en-US" dirty="0"/>
              <a:t>However, if you use AI in this way, your paper must say so and explain (in the methods section or elsewhere) how it was used.</a:t>
            </a:r>
          </a:p>
          <a:p>
            <a:r>
              <a:rPr lang="en-US" dirty="0"/>
              <a:t>For more, see </a:t>
            </a:r>
            <a:r>
              <a:rPr lang="en-US" dirty="0">
                <a:hlinkClick r:id="rId2"/>
              </a:rPr>
              <a:t>Authorship and AI tools | COPE: Committee on Publication Ethics</a:t>
            </a:r>
            <a:r>
              <a:rPr lang="en-US" dirty="0"/>
              <a:t>. </a:t>
            </a:r>
          </a:p>
        </p:txBody>
      </p:sp>
      <p:pic>
        <p:nvPicPr>
          <p:cNvPr id="5" name="Graphic 4" descr="Robot with solid fill">
            <a:extLst>
              <a:ext uri="{FF2B5EF4-FFF2-40B4-BE49-F238E27FC236}">
                <a16:creationId xmlns:a16="http://schemas.microsoft.com/office/drawing/2014/main" id="{B6E13DF4-2839-86BC-AE1F-C5F49ED7C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00" y="5105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792868-6783-431C-939F-64DA3753C2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C00000"/>
                </a:solidFill>
              </a:rPr>
              <a:t>Preparing to Write a Paper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B3D448A-EA58-3DE4-D3D9-2D6CD6051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>
            <a:extLst>
              <a:ext uri="{FF2B5EF4-FFF2-40B4-BE49-F238E27FC236}">
                <a16:creationId xmlns:a16="http://schemas.microsoft.com/office/drawing/2014/main" id="{403579FD-C0C9-4407-BD2B-CB7CA648BE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The Methods Section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6BDEC3A-0AD6-66EB-92FC-CFE75E2E41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3996918-FDF3-49E2-9414-BDCB87546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Purposes of the Methods Section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4184BEF-F366-4576-A3FC-EE5012056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allow others to replicate what you did</a:t>
            </a:r>
          </a:p>
          <a:p>
            <a:pPr lvl="1" eaLnBrk="1" hangingPunct="1"/>
            <a:r>
              <a:rPr lang="en-US" altLang="en-US" dirty="0"/>
              <a:t>In order to test it</a:t>
            </a:r>
          </a:p>
          <a:p>
            <a:pPr lvl="1" eaLnBrk="1" hangingPunct="1"/>
            <a:r>
              <a:rPr lang="en-US" altLang="en-US" dirty="0"/>
              <a:t>In order to do further research</a:t>
            </a:r>
          </a:p>
          <a:p>
            <a:pPr eaLnBrk="1" hangingPunct="1"/>
            <a:r>
              <a:rPr lang="en-US" altLang="en-US" dirty="0"/>
              <a:t>To allow others to evaluate what you did</a:t>
            </a:r>
          </a:p>
          <a:p>
            <a:pPr lvl="1" eaLnBrk="1" hangingPunct="1"/>
            <a:r>
              <a:rPr lang="en-US" altLang="en-US" dirty="0"/>
              <a:t>To determine whether the conclusions seem valid</a:t>
            </a:r>
          </a:p>
          <a:p>
            <a:pPr lvl="1" eaLnBrk="1" hangingPunct="1"/>
            <a:r>
              <a:rPr lang="en-US" altLang="en-US" dirty="0"/>
              <a:t>To determine whether the findings seem applicable to other situations (external validity)</a:t>
            </a:r>
          </a:p>
        </p:txBody>
      </p:sp>
      <p:pic>
        <p:nvPicPr>
          <p:cNvPr id="3" name="Graphic 2" descr="Microscope">
            <a:extLst>
              <a:ext uri="{FF2B5EF4-FFF2-40B4-BE49-F238E27FC236}">
                <a16:creationId xmlns:a16="http://schemas.microsoft.com/office/drawing/2014/main" id="{94F45112-6870-41A4-957D-42597083C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0" y="1447800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D5FBE0B-D86D-472A-A15C-4A301E65C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Methods: Basic Information to Include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EE05D0B-1F2C-4D38-B232-BEF6DDADE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most cases, overview of study design</a:t>
            </a:r>
          </a:p>
          <a:p>
            <a:pPr eaLnBrk="1" hangingPunct="1"/>
            <a:r>
              <a:rPr lang="en-US" altLang="en-US" dirty="0"/>
              <a:t>Identification of (if applicable)</a:t>
            </a:r>
          </a:p>
          <a:p>
            <a:pPr lvl="1" eaLnBrk="1" hangingPunct="1"/>
            <a:r>
              <a:rPr lang="en-US" altLang="en-US" dirty="0"/>
              <a:t>Equipment, organisms, reagents, etc., used (and sources thereof; details to provide in that regard may vary)</a:t>
            </a:r>
          </a:p>
          <a:p>
            <a:pPr lvl="1" eaLnBrk="1" hangingPunct="1"/>
            <a:r>
              <a:rPr lang="en-US" altLang="en-US" dirty="0"/>
              <a:t>Approval of human or animal research by an appropriate committee</a:t>
            </a:r>
          </a:p>
          <a:p>
            <a:pPr lvl="1" eaLnBrk="1" hangingPunct="1"/>
            <a:r>
              <a:rPr lang="en-US" altLang="en-US" dirty="0"/>
              <a:t>Statistical methods</a:t>
            </a:r>
          </a:p>
          <a:p>
            <a:pPr lvl="1" eaLnBrk="1" hangingPunct="1"/>
            <a:r>
              <a:rPr lang="en-US" altLang="en-US" dirty="0"/>
              <a:t>Other</a:t>
            </a:r>
          </a:p>
          <a:p>
            <a:pPr eaLnBrk="1" hangingPunct="1"/>
            <a:r>
              <a:rPr lang="en-US" altLang="en-US" dirty="0"/>
              <a:t>Procedures</a:t>
            </a:r>
          </a:p>
        </p:txBody>
      </p:sp>
      <p:pic>
        <p:nvPicPr>
          <p:cNvPr id="3" name="Graphic 2" descr="Test tubes">
            <a:extLst>
              <a:ext uri="{FF2B5EF4-FFF2-40B4-BE49-F238E27FC236}">
                <a16:creationId xmlns:a16="http://schemas.microsoft.com/office/drawing/2014/main" id="{E209D13F-A069-4908-89D5-EC1533408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9800" y="45720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F3B3C4A-E56B-45C1-AEA6-9FFB2D4D4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Methods </a:t>
            </a:r>
            <a:r>
              <a:rPr lang="en-US" altLang="en-US" b="1">
                <a:solidFill>
                  <a:schemeClr val="accent5">
                    <a:lumMod val="50000"/>
                  </a:schemeClr>
                </a:solidFill>
              </a:rPr>
              <a:t>(cont.)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0515F23-731A-4F0A-BCD1-26DA857F3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 some journals, may include subheads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May include tables and figures (examples: flowcharts, maps, diagrams, tables of experimental conditions)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Should be written in past tense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Often, may include passive voice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Helpful to use papers published in the same journal as models</a:t>
            </a:r>
          </a:p>
        </p:txBody>
      </p:sp>
      <p:pic>
        <p:nvPicPr>
          <p:cNvPr id="3" name="Graphic 2" descr="Beaker with solid fill">
            <a:extLst>
              <a:ext uri="{FF2B5EF4-FFF2-40B4-BE49-F238E27FC236}">
                <a16:creationId xmlns:a16="http://schemas.microsoft.com/office/drawing/2014/main" id="{A95680AE-4280-0783-1D42-D464EFCC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47244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C2665CC8-BD03-4F7D-87D0-F3AD36AAD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427038"/>
            <a:ext cx="109728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Methods: An Issue—</a:t>
            </a:r>
            <a:b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How Much Detail to Provide About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6101F78C-5F0E-472D-8432-0ABB975DAE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8488" y="1905000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Well-known methods (can just mention and cite)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Methods previously described but not well known                    (describe briefly and cite)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Methods that you yourself devised (describe in detail,                       or perhaps publish a methods paper and cite it)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i="1" dirty="0"/>
              <a:t>(a principle here and elsewhere: serve the reader)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Graphic 2" descr="Petri Dish with solid fill">
            <a:extLst>
              <a:ext uri="{FF2B5EF4-FFF2-40B4-BE49-F238E27FC236}">
                <a16:creationId xmlns:a16="http://schemas.microsoft.com/office/drawing/2014/main" id="{49AA9E7F-2631-CC28-C254-E810F34F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400" y="480060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3E48416-B54F-49C0-9F72-5FFB4B719F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Citing References: Some Basics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D701393-D4AF-3264-4618-E23FA0B62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13FC0A3-0D17-4C6B-B97A-9F87E241B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Functions of References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2824A26-A14C-4DDA-8881-BA7A174F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give credit to others for their work</a:t>
            </a:r>
          </a:p>
          <a:p>
            <a:pPr eaLnBrk="1" hangingPunct="1"/>
            <a:r>
              <a:rPr lang="en-US" altLang="en-US" dirty="0"/>
              <a:t>To add credibility to your work by showing that you used valid information sources</a:t>
            </a:r>
          </a:p>
          <a:p>
            <a:pPr eaLnBrk="1" hangingPunct="1"/>
            <a:r>
              <a:rPr lang="en-US" altLang="en-US" dirty="0"/>
              <a:t>To help show how your work is related to previous work</a:t>
            </a:r>
          </a:p>
          <a:p>
            <a:pPr eaLnBrk="1" hangingPunct="1"/>
            <a:r>
              <a:rPr lang="en-US" altLang="en-US" dirty="0"/>
              <a:t>To help readers find further information</a:t>
            </a: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38676F6E-4D38-4C7C-A260-516E6189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40386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E4548A7-2688-4862-8EF3-31B1A132A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References: Importance of Accuracy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E3E05A0-75AE-4B16-B8AC-9270614AB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Studies show that many references are inaccurate.</a:t>
            </a:r>
          </a:p>
          <a:p>
            <a:pPr eaLnBrk="1" hangingPunct="1"/>
            <a:r>
              <a:rPr lang="en-US" altLang="en-US" dirty="0"/>
              <a:t>For references to fulfill their functions,                                               they must be accurate. Therefore</a:t>
            </a:r>
          </a:p>
          <a:p>
            <a:pPr lvl="1" eaLnBrk="1" hangingPunct="1"/>
            <a:r>
              <a:rPr lang="en-US" altLang="en-US" sz="3200" dirty="0"/>
              <a:t>Make sure you accurately state what the cited material says.</a:t>
            </a:r>
          </a:p>
          <a:p>
            <a:pPr lvl="1" eaLnBrk="1" hangingPunct="1"/>
            <a:r>
              <a:rPr lang="en-US" altLang="en-US" sz="3200" dirty="0"/>
              <a:t>Make sure all information in the citation (for example, author list, article title, journal title, volume, year, pages)                is accurate.</a:t>
            </a:r>
          </a:p>
        </p:txBody>
      </p:sp>
      <p:pic>
        <p:nvPicPr>
          <p:cNvPr id="3" name="Graphic 2" descr="Crying face with solid fill">
            <a:extLst>
              <a:ext uri="{FF2B5EF4-FFF2-40B4-BE49-F238E27FC236}">
                <a16:creationId xmlns:a16="http://schemas.microsoft.com/office/drawing/2014/main" id="{C14E5B0A-0FB9-4966-80F0-57719A923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9800" y="17526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A511398-172A-4183-BA4F-CD892807AB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359137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Another Reason Your References</a:t>
            </a:r>
            <a:b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Should Be Accurate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D7D71EF-EB91-4D68-AD49-6DA42CECA9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Often, authors whose work you cite will be your peer reviewers. Inaccurate references to their work will not impress them favorably.</a:t>
            </a:r>
          </a:p>
          <a:p>
            <a:pPr eaLnBrk="1" hangingPunct="1"/>
            <a:endParaRPr lang="en-US" altLang="en-US"/>
          </a:p>
        </p:txBody>
      </p:sp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2964CF30-809D-4169-AF44-C5A8ABD89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2407" y="731951"/>
            <a:ext cx="1627186" cy="162718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B9F0FC4-9090-4D00-940F-161FB9941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Formats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EB59712-840C-4F7A-B28B-4DE335402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1127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Various formats exist for citation in text—for example: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Accuracy of references is important (Day and Gastel, 2022).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Accuracy of references is important.</a:t>
            </a:r>
            <a:r>
              <a:rPr lang="en-US" altLang="en-US" baseline="30000" dirty="0"/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Various formats exist for items in reference lists—for example: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Pineda D. 2003. Communication of science in Colombia. Sci. Ed. 26:91-92.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Pineda D. Communication of science in Colombia. Sci Ed 2003;26:91-2.</a:t>
            </a:r>
          </a:p>
          <a:p>
            <a:pPr marL="0" indent="0" eaLnBrk="1" hangingPunct="1">
              <a:buFontTx/>
              <a:buNone/>
              <a:defRPr/>
            </a:pPr>
            <a:endParaRPr lang="en-US" i="1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3400" i="1" dirty="0">
                <a:solidFill>
                  <a:schemeClr val="accent5">
                    <a:lumMod val="50000"/>
                  </a:schemeClr>
                </a:solidFill>
              </a:rPr>
              <a:t>Be sure to use the format that your target journal requests.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90FEF8-6026-4BB8-8BC2-3FC11E042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Deciding When (or What) to Publish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04DD84-161A-4980-9154-572CDE8C3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 factors to consider: quality of the work, extent of the work, interest to others</a:t>
            </a:r>
          </a:p>
          <a:p>
            <a:pPr eaLnBrk="1" hangingPunct="1"/>
            <a:r>
              <a:rPr lang="en-US" altLang="en-US" dirty="0"/>
              <a:t>Suggestions:</a:t>
            </a:r>
          </a:p>
          <a:p>
            <a:pPr lvl="1" eaLnBrk="1" hangingPunct="1"/>
            <a:r>
              <a:rPr lang="en-US" altLang="en-US" dirty="0"/>
              <a:t>Seek guidance from those in your field who are more experienced in publishing journal articles.</a:t>
            </a:r>
          </a:p>
          <a:p>
            <a:pPr lvl="1" eaLnBrk="1" hangingPunct="1"/>
            <a:r>
              <a:rPr lang="en-US" altLang="en-US" dirty="0"/>
              <a:t>Present your work orally first. Doing so can help in                                         (1) deciding whether the work is publishable                                                (2) shaping the paper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7FC95B9-F880-4C9A-A8D1-9F9B915E2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600" y="4419600"/>
            <a:ext cx="1959429" cy="19594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82911C3-4885-4B53-A57D-C387534C0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Citation Management Software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D2348DA-CCFC-4B00-ACC7-5C1A08497F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1135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Examples: EndNote, RefWorks, Zotero, Mendeley, Papers, </a:t>
            </a:r>
            <a:r>
              <a:rPr lang="en-US" altLang="en-US" dirty="0" err="1"/>
              <a:t>Qiqqa</a:t>
            </a: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dirty="0"/>
              <a:t>Allows you to keep a database of references</a:t>
            </a:r>
          </a:p>
          <a:p>
            <a:pPr eaLnBrk="1" hangingPunct="1">
              <a:defRPr/>
            </a:pPr>
            <a:r>
              <a:rPr lang="en-US" altLang="en-US" dirty="0"/>
              <a:t>In many cases, provides the citations and references in the proper format for your target journal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A source of information:</a:t>
            </a:r>
            <a:r>
              <a:rPr lang="en-US" altLang="en-US" dirty="0"/>
              <a:t> </a:t>
            </a:r>
            <a:r>
              <a:rPr lang="en-US" altLang="en-US" dirty="0">
                <a:hlinkClick r:id="rId2"/>
              </a:rPr>
              <a:t>https://library.tamu.edu/research/citation_management.html</a:t>
            </a:r>
            <a:r>
              <a:rPr lang="en-US" alt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E6AA6-4460-460A-829C-BF30D8ED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532002"/>
            <a:ext cx="2572736" cy="483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1EF00-52CD-422F-BED6-7D7C0DDBD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53" y="5442201"/>
            <a:ext cx="2239516" cy="66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470DB-101C-461D-81A6-F65CCA841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5428994"/>
            <a:ext cx="2674516" cy="55411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754B3F9-E15F-4F83-835D-2B89E5622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Placement of Citations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D2EAF5A-C1F6-4C64-B4FB-9449146DB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Ambiguous: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This compound has been found in humans, dogs, rabbits, and squirrels (Tuda and Gastel, 1997; </a:t>
            </a:r>
            <a:r>
              <a:rPr lang="en-US" altLang="en-US" dirty="0" err="1"/>
              <a:t>Xie</a:t>
            </a:r>
            <a:r>
              <a:rPr lang="en-US" altLang="en-US" dirty="0"/>
              <a:t> and Lozano, 2023; Flores, 2002).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This compound has been found in humans, dogs, rabbits, and squirrels.</a:t>
            </a:r>
            <a:r>
              <a:rPr lang="en-US" altLang="en-US" baseline="30000" dirty="0"/>
              <a:t>1,4,7</a:t>
            </a:r>
            <a:r>
              <a:rPr lang="en-US" altLang="en-US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Clear: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This compound has been found in humans (Tuda and Gastel, 1997), dogs (</a:t>
            </a:r>
            <a:r>
              <a:rPr lang="en-US" altLang="en-US" dirty="0" err="1"/>
              <a:t>Xie</a:t>
            </a:r>
            <a:r>
              <a:rPr lang="en-US" altLang="en-US" dirty="0"/>
              <a:t> and Lozano, 2023), and rabbits and squirrels (Flores, 2002).  </a:t>
            </a:r>
            <a:endParaRPr lang="en-US" altLang="en-US" baseline="30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This compound has been found in humans,</a:t>
            </a:r>
            <a:r>
              <a:rPr lang="en-US" altLang="en-US" baseline="30000" dirty="0"/>
              <a:t>1</a:t>
            </a:r>
            <a:r>
              <a:rPr lang="en-US" altLang="en-US" dirty="0"/>
              <a:t> dogs,</a:t>
            </a:r>
            <a:r>
              <a:rPr lang="en-US" altLang="en-US" baseline="30000" dirty="0"/>
              <a:t>4 </a:t>
            </a:r>
            <a:r>
              <a:rPr lang="en-US" altLang="en-US" dirty="0"/>
              <a:t>rabbits,</a:t>
            </a:r>
            <a:r>
              <a:rPr lang="en-US" altLang="en-US" baseline="30000" dirty="0"/>
              <a:t>7 </a:t>
            </a:r>
            <a:r>
              <a:rPr lang="en-US" altLang="en-US" dirty="0"/>
              <a:t>and squirrels.</a:t>
            </a:r>
            <a:r>
              <a:rPr lang="en-US" altLang="en-US" baseline="30000" dirty="0"/>
              <a:t>7</a:t>
            </a:r>
            <a:r>
              <a:rPr lang="en-US" altLang="en-US" dirty="0"/>
              <a:t> 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54836A6-CB57-48B0-973A-A1918B0EA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Other Advice on References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DA476AA-A032-4675-8583-092A0A8817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10972800" cy="48307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If you haven’t read an item, don’t cite it.</a:t>
            </a:r>
            <a:r>
              <a:rPr lang="en-US" altLang="en-US" dirty="0"/>
              <a:t> </a:t>
            </a:r>
          </a:p>
          <a:p>
            <a:pPr marL="857250" lvl="2" indent="0" eaLnBrk="1" hangingPunct="1"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If an article isn’t freely accessible online, you may well be able to obtain it in another way—for example, through a library, through an author’s or institution’s website, or by contacting the author. </a:t>
            </a:r>
          </a:p>
          <a:p>
            <a:pPr eaLnBrk="1" hangingPunct="1"/>
            <a:r>
              <a:rPr lang="en-US" altLang="en-US" sz="2800" dirty="0"/>
              <a:t>Check each reference against the original source.</a:t>
            </a:r>
          </a:p>
          <a:p>
            <a:pPr eaLnBrk="1" hangingPunct="1"/>
            <a:r>
              <a:rPr lang="en-US" altLang="en-US" sz="2800" dirty="0"/>
              <a:t>Carefully follow the journal’s instructions to authors.</a:t>
            </a:r>
          </a:p>
          <a:p>
            <a:pPr eaLnBrk="1" hangingPunct="1"/>
            <a:r>
              <a:rPr lang="en-US" altLang="en-US" sz="2800" dirty="0"/>
              <a:t>Remember that style manuals can be excellent resources in this regard.</a:t>
            </a:r>
          </a:p>
          <a:p>
            <a:pPr eaLnBrk="1" hangingPunct="1"/>
            <a:r>
              <a:rPr lang="en-US" altLang="en-US" sz="2800" dirty="0"/>
              <a:t>Consider using references published in the same journal as models.</a:t>
            </a:r>
          </a:p>
          <a:p>
            <a:pPr eaLnBrk="1" hangingPunct="1"/>
            <a:r>
              <a:rPr lang="en-US" altLang="en-US" sz="2800" dirty="0"/>
              <a:t>Don’t waste lots of time formatting unusual types of references. A copyeditor at the journal can do final formatting.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033CDA5-F298-4FD2-9B19-AEA319295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The Results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009F8-CAC2-6B18-A0A5-1430536E8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174925F-DB3B-42A4-82A9-4D728DBDF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The Results Section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1CF1936-0947-499A-A90C-023A95C82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The core of the paper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Should present results in a logical order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Often includes tables, figures, or both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Should summarize findings rather than                                                    providing data in great detail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Typically, should present results but not comment on them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(Some journals, however, combine the Results and the Discussion.)</a:t>
            </a:r>
          </a:p>
        </p:txBody>
      </p:sp>
      <p:pic>
        <p:nvPicPr>
          <p:cNvPr id="3" name="Graphic 2" descr="Table">
            <a:extLst>
              <a:ext uri="{FF2B5EF4-FFF2-40B4-BE49-F238E27FC236}">
                <a16:creationId xmlns:a16="http://schemas.microsoft.com/office/drawing/2014/main" id="{389015ED-F54A-44C3-886D-3697A113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1371600"/>
            <a:ext cx="1600200" cy="1600200"/>
          </a:xfrm>
          <a:prstGeom prst="rect">
            <a:avLst/>
          </a:prstGeom>
        </p:spPr>
      </p:pic>
      <p:pic>
        <p:nvPicPr>
          <p:cNvPr id="5" name="Graphic 4" descr="Bar chart">
            <a:extLst>
              <a:ext uri="{FF2B5EF4-FFF2-40B4-BE49-F238E27FC236}">
                <a16:creationId xmlns:a16="http://schemas.microsoft.com/office/drawing/2014/main" id="{2684AC8B-A7E6-4107-97FC-5DD79A3C7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2743200"/>
            <a:ext cx="1676400" cy="1676400"/>
          </a:xfrm>
          <a:prstGeom prst="rect">
            <a:avLst/>
          </a:prstGeom>
        </p:spPr>
      </p:pic>
      <p:pic>
        <p:nvPicPr>
          <p:cNvPr id="4" name="Graphic 3" descr="Nerve with solid fill">
            <a:extLst>
              <a:ext uri="{FF2B5EF4-FFF2-40B4-BE49-F238E27FC236}">
                <a16:creationId xmlns:a16="http://schemas.microsoft.com/office/drawing/2014/main" id="{8AB17EF5-DD09-C380-8A83-ED262EB1F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2200" y="22098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C424529-FFD4-49D9-A897-4BF5C7C84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Verb Tense for the Results Section:</a:t>
            </a:r>
            <a:b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Past Tense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6D9ED5F-FEB7-485B-B087-7E981E4F3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Examples from “Seven-Year Efficacy of RTS,S/AS01 Malaria Vaccine among Young African Children” (published in the                 </a:t>
            </a:r>
            <a:r>
              <a:rPr lang="en-US" i="1" dirty="0">
                <a:latin typeface="Calibri" panose="020F0502020204030204" pitchFamily="34" charset="0"/>
              </a:rPr>
              <a:t>New England Journal of Medicine</a:t>
            </a:r>
            <a:r>
              <a:rPr lang="en-US" dirty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“Of the 447 children enrolled in the original trial, 312 </a:t>
            </a:r>
            <a:r>
              <a:rPr lang="en-US" sz="2800" b="1" dirty="0">
                <a:latin typeface="Calibri" panose="020F0502020204030204" pitchFamily="34" charset="0"/>
              </a:rPr>
              <a:t>completed</a:t>
            </a:r>
            <a:r>
              <a:rPr lang="en-US" sz="2800" dirty="0">
                <a:latin typeface="Calibri" panose="020F0502020204030204" pitchFamily="34" charset="0"/>
              </a:rPr>
              <a:t> all three extensions of follow-up . . . ”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“Efficacy </a:t>
            </a:r>
            <a:r>
              <a:rPr lang="en-US" sz="2800" b="1" dirty="0">
                <a:latin typeface="Calibri" panose="020F0502020204030204" pitchFamily="34" charset="0"/>
              </a:rPr>
              <a:t>was</a:t>
            </a:r>
            <a:r>
              <a:rPr lang="en-US" sz="2800" dirty="0">
                <a:latin typeface="Calibri" panose="020F0502020204030204" pitchFamily="34" charset="0"/>
              </a:rPr>
              <a:t> consistently lower in the cohort with high exposure to malaria parasites than in the cohort with low exposure (Table 2).”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“All cases of severe malaria </a:t>
            </a:r>
            <a:r>
              <a:rPr lang="en-US" sz="2800" b="1" dirty="0">
                <a:latin typeface="Calibri" panose="020F0502020204030204" pitchFamily="34" charset="0"/>
              </a:rPr>
              <a:t>resolved</a:t>
            </a:r>
            <a:r>
              <a:rPr lang="en-US" sz="2800" dirty="0">
                <a:latin typeface="Calibri" panose="020F0502020204030204" pitchFamily="34" charset="0"/>
              </a:rPr>
              <a:t> without long-term sequelae.”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AE9711B-BC07-46A9-8D18-40F4B5A3C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Results Sections of Papers with Tables or Figures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F4FE1B2-B7AF-429F-B9CC-48841E680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How much should the information in the text overlap that in the tables and figures?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Not extensive overlap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In general, text should present only the main points from the tables and figures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Perhaps also include a few of the most important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Remember to mention each table or figure. Do so as soon as readers might want to see it.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F8EBB6D-1070-4489-B68F-54ED8FF48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486" y="6858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Mentioning Tables and Figures:</a:t>
            </a:r>
            <a:b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Some Writing Advice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5020549-93A7-400F-931C-F211CADDD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10972800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In citing tables and figures, generally emphasize the finding, not the table or figure.</a:t>
            </a:r>
          </a:p>
          <a:p>
            <a:pPr lvl="1" eaLnBrk="1" hangingPunct="1"/>
            <a:r>
              <a:rPr lang="en-US" altLang="en-US" i="1" dirty="0">
                <a:latin typeface="Calibri" panose="020F0502020204030204" pitchFamily="34" charset="0"/>
              </a:rPr>
              <a:t>Usually not so good</a:t>
            </a:r>
            <a:r>
              <a:rPr lang="en-US" altLang="en-US" dirty="0">
                <a:latin typeface="Calibri" panose="020F0502020204030204" pitchFamily="34" charset="0"/>
              </a:rPr>
              <a:t>: Table 3 shows that researchers who took this course published twice as many papers per year.</a:t>
            </a:r>
          </a:p>
          <a:p>
            <a:pPr lvl="1" eaLnBrk="1" hangingPunct="1"/>
            <a:r>
              <a:rPr lang="en-US" altLang="en-US" i="1" dirty="0">
                <a:latin typeface="Calibri" panose="020F0502020204030204" pitchFamily="34" charset="0"/>
              </a:rPr>
              <a:t>Usually better</a:t>
            </a:r>
            <a:r>
              <a:rPr lang="en-US" altLang="en-US" dirty="0">
                <a:latin typeface="Calibri" panose="020F0502020204030204" pitchFamily="34" charset="0"/>
              </a:rPr>
              <a:t>: Researchers who took this course published twice as many papers per year (Table 3).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>
            <a:extLst>
              <a:ext uri="{FF2B5EF4-FFF2-40B4-BE49-F238E27FC236}">
                <a16:creationId xmlns:a16="http://schemas.microsoft.com/office/drawing/2014/main" id="{5F4C0EAF-C9BE-4DD8-902D-6F55BB8AD3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470025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Tables and Figures: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Some Basics</a:t>
            </a:r>
          </a:p>
        </p:txBody>
      </p:sp>
      <p:sp>
        <p:nvSpPr>
          <p:cNvPr id="45059" name="Subtitle 4">
            <a:extLst>
              <a:ext uri="{FF2B5EF4-FFF2-40B4-BE49-F238E27FC236}">
                <a16:creationId xmlns:a16="http://schemas.microsoft.com/office/drawing/2014/main" id="{F307BDCA-EA31-487A-8F1E-0346BC2201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6ED1C48-6292-4BB8-B4D6-D8B064E4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Tables: A Few Suggestions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BFCC990-5798-4D30-A8C6-8E2C1384B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Use tables only if text will not suffice.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Design tables to be understandable without the text.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Organize each table in a logical way.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If a paper includes a series of tables, use the same format for each.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Be sure to follow the instructions to authors. </a:t>
            </a:r>
          </a:p>
        </p:txBody>
      </p:sp>
      <p:pic>
        <p:nvPicPr>
          <p:cNvPr id="3" name="Graphic 2" descr="Table">
            <a:extLst>
              <a:ext uri="{FF2B5EF4-FFF2-40B4-BE49-F238E27FC236}">
                <a16:creationId xmlns:a16="http://schemas.microsoft.com/office/drawing/2014/main" id="{C4F08C4C-32B3-4333-9290-64A9BD0AB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44577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3A1679-25EC-4887-86BD-3420B56CB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Identifying a Target Journal: Some Basics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A99E2F3-30D9-42F4-92C5-302570F23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If possible, decide early (before drafting the paper). It’s better not to write the paper and then look for a journal. Deciding early can help you target your paper better.</a:t>
            </a:r>
            <a:endParaRPr lang="en-US" altLang="en-US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Look for journals that have published work similar to yours.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Consider journals that have published work you will cite.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Consult the journal’s website and instructions to authors.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2A8D349E-8977-41CF-8B2E-46EEA8123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900" y="4708525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16F0FE2-149F-4189-83ED-9720058C5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Figures: A Few Suggestions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CBFCE21-A380-4987-A989-3C9178F4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Use figures (graphs, diagrams, maps, photographs, etc.)              only if they will help convey your information.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Avoid including too much information in one figure.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Make sure that all lettering will be large enough once the figures are published.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Follow the journal’s instructions.</a:t>
            </a:r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id="{CA10114F-EE0B-4C3F-AAFE-FA5EAA6A1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1400" y="4343400"/>
            <a:ext cx="1219200" cy="1219200"/>
          </a:xfrm>
          <a:prstGeom prst="rect">
            <a:avLst/>
          </a:prstGeom>
        </p:spPr>
      </p:pic>
      <p:pic>
        <p:nvPicPr>
          <p:cNvPr id="5" name="Graphic 4" descr="Upward trend">
            <a:extLst>
              <a:ext uri="{FF2B5EF4-FFF2-40B4-BE49-F238E27FC236}">
                <a16:creationId xmlns:a16="http://schemas.microsoft.com/office/drawing/2014/main" id="{B6868700-BCF0-4AB8-99EA-E717CD997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600" y="43434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54470E8-420D-4A7F-A357-DA614FC0D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 General Suggestion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79DF80E-7B2F-48DB-806F-8B71F300F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Look at tables and figures in journal articles presenting research similar to yours.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In your target journal.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In other good journals.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Use these tables and figures as models when designing your own tables and figures.</a:t>
            </a:r>
          </a:p>
        </p:txBody>
      </p:sp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EA1F7B36-47C1-4376-9945-7EBEFFE8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400" y="45720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049D674-06D7-42BE-9C47-86E75B0625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The Discussion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80A29E8-87C4-4917-A693-BD21B5934E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6573BE4-0A83-4793-8DDB-F501392CB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Discussion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A7256ED-79E4-4687-BE1E-37F207E93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One of the more difficult parts to write, because have more choice of what to say</a:t>
            </a:r>
          </a:p>
          <a:p>
            <a:pPr eaLnBrk="1" hangingPunct="1"/>
            <a:r>
              <a:rPr lang="en-US" altLang="en-US" dirty="0"/>
              <a:t>Often should begin with a brief summary of the main findings</a:t>
            </a:r>
          </a:p>
          <a:p>
            <a:pPr eaLnBrk="1" hangingPunct="1"/>
            <a:r>
              <a:rPr lang="en-US" altLang="en-US" dirty="0"/>
              <a:t>Should answer the question(s) stated in the introduction (or address the hypothesis or hypotheses stated in the introduction)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D42BD-2703-44A1-B401-0D9C519B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529830"/>
            <a:ext cx="1671229" cy="145594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B921EDB8-8A83-4227-AC71-C1F5121FD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The Discussion: Possible Content (cont.)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FF09946-4DED-4D86-8F22-26519284C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the results contain discrepancies, possible reasons for them</a:t>
            </a:r>
          </a:p>
          <a:p>
            <a:pPr eaLnBrk="1" hangingPunct="1"/>
            <a:r>
              <a:rPr lang="en-US" altLang="en-US" dirty="0"/>
              <a:t>Relationship to findings of other research—for example:</a:t>
            </a:r>
          </a:p>
          <a:p>
            <a:pPr lvl="1" eaLnBrk="1" hangingPunct="1"/>
            <a:r>
              <a:rPr lang="en-US" altLang="en-US" dirty="0"/>
              <a:t>Similarities to previous findings (your own, others’, or both)</a:t>
            </a:r>
          </a:p>
          <a:p>
            <a:pPr lvl="1" eaLnBrk="1" hangingPunct="1"/>
            <a:r>
              <a:rPr lang="en-US" altLang="en-US" dirty="0"/>
              <a:t>Differences from previous findings</a:t>
            </a:r>
          </a:p>
          <a:p>
            <a:pPr lvl="1" eaLnBrk="1" hangingPunct="1"/>
            <a:r>
              <a:rPr lang="en-US" altLang="en-US" dirty="0"/>
              <a:t>Possible reasons for similarities and differences</a:t>
            </a:r>
          </a:p>
          <a:p>
            <a:pPr lvl="1"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800" i="1" dirty="0"/>
              <a:t>Note: Your results are like one piece of a puzzle.</a:t>
            </a:r>
          </a:p>
          <a:p>
            <a:pPr marL="0" indent="0" eaLnBrk="1" hangingPunct="1">
              <a:buNone/>
            </a:pPr>
            <a:r>
              <a:rPr lang="en-US" altLang="en-US" sz="2800" i="1" dirty="0"/>
              <a:t>The discussion should help show how that piece fits in.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DF24C2C-0C94-420F-B4BA-DFF0CAF8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3124200"/>
            <a:ext cx="1371600" cy="1371600"/>
          </a:xfrm>
          <a:prstGeom prst="rect">
            <a:avLst/>
          </a:prstGeom>
        </p:spPr>
      </p:pic>
      <p:pic>
        <p:nvPicPr>
          <p:cNvPr id="4" name="Graphic 3" descr="Puzzle pieces with solid fill">
            <a:extLst>
              <a:ext uri="{FF2B5EF4-FFF2-40B4-BE49-F238E27FC236}">
                <a16:creationId xmlns:a16="http://schemas.microsoft.com/office/drawing/2014/main" id="{7F2BDF6C-1429-D9D1-9F85-AF2CF16B6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800" y="44196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ABB49DE-262E-435A-933D-3B552162E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The Discussion: Possible Content (cont.)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ED68833-AE0B-4E67-96D1-9F7180117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Applications and implications—for example:</a:t>
            </a:r>
          </a:p>
          <a:p>
            <a:pPr lvl="1" eaLnBrk="1" hangingPunct="1"/>
            <a:r>
              <a:rPr lang="en-US" altLang="en-US" dirty="0"/>
              <a:t>Possible uses of the findings (in health care, education, policy, industry, agriculture, etc.)</a:t>
            </a:r>
          </a:p>
          <a:p>
            <a:pPr lvl="1" eaLnBrk="1" hangingPunct="1"/>
            <a:r>
              <a:rPr lang="en-US" altLang="en-US" dirty="0"/>
              <a:t>Relationship of the findings to theories or models:</a:t>
            </a:r>
          </a:p>
          <a:p>
            <a:pPr lvl="2" eaLnBrk="1" hangingPunct="1"/>
            <a:r>
              <a:rPr lang="en-US" altLang="en-US" dirty="0"/>
              <a:t>Do the findings support them?</a:t>
            </a:r>
          </a:p>
          <a:p>
            <a:pPr lvl="2" eaLnBrk="1" hangingPunct="1"/>
            <a:r>
              <a:rPr lang="en-US" altLang="en-US" dirty="0"/>
              <a:t>Do they refute them?</a:t>
            </a:r>
          </a:p>
          <a:p>
            <a:pPr lvl="2" eaLnBrk="1" hangingPunct="1"/>
            <a:r>
              <a:rPr lang="en-US" altLang="en-US" dirty="0"/>
              <a:t>Do they suggest modifications?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Graphic 2" descr="Medical">
            <a:extLst>
              <a:ext uri="{FF2B5EF4-FFF2-40B4-BE49-F238E27FC236}">
                <a16:creationId xmlns:a16="http://schemas.microsoft.com/office/drawing/2014/main" id="{88AB60F8-57DD-4996-BEDA-F8156190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600" y="4038600"/>
            <a:ext cx="1600200" cy="1600200"/>
          </a:xfrm>
          <a:prstGeom prst="rect">
            <a:avLst/>
          </a:prstGeom>
        </p:spPr>
      </p:pic>
      <p:pic>
        <p:nvPicPr>
          <p:cNvPr id="5" name="Graphic 4" descr="Farm scene">
            <a:extLst>
              <a:ext uri="{FF2B5EF4-FFF2-40B4-BE49-F238E27FC236}">
                <a16:creationId xmlns:a16="http://schemas.microsoft.com/office/drawing/2014/main" id="{CD060E3D-1AEC-44C4-AE7D-A395CD6F3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200" y="4114800"/>
            <a:ext cx="1353661" cy="135366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8106666F-A4C3-4EB6-8AA0-B814EA165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The Discussion: Possible Content (cont.)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E96B156-F2A5-485A-BACF-A61D4E560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Strengths of the study</a:t>
            </a:r>
          </a:p>
          <a:p>
            <a:pPr lvl="1" eaLnBrk="1" hangingPunct="1"/>
            <a:r>
              <a:rPr lang="en-US" altLang="en-US" dirty="0"/>
              <a:t>For example, superior methods, extensive data</a:t>
            </a:r>
          </a:p>
          <a:p>
            <a:pPr eaLnBrk="1" hangingPunct="1"/>
            <a:r>
              <a:rPr lang="en-US" altLang="en-US" dirty="0"/>
              <a:t>Limitations of the study</a:t>
            </a:r>
          </a:p>
          <a:p>
            <a:pPr lvl="1" eaLnBrk="1" hangingPunct="1"/>
            <a:r>
              <a:rPr lang="en-US" altLang="en-US" dirty="0"/>
              <a:t>For example: small sample size, short follow-up, incomplete data, possible sources of bias, problems with experimental procedures</a:t>
            </a:r>
          </a:p>
          <a:p>
            <a:pPr lvl="1" eaLnBrk="1" hangingPunct="1"/>
            <a:r>
              <a:rPr lang="en-US" altLang="en-US" dirty="0"/>
              <a:t>Better to mention limitations than for peer reviewers and readers to think that you’re unaware of them</a:t>
            </a:r>
          </a:p>
          <a:p>
            <a:pPr lvl="1" eaLnBrk="1" hangingPunct="1"/>
            <a:r>
              <a:rPr lang="en-US" altLang="en-US" dirty="0"/>
              <a:t>If the limitations seem unlikely to affect the conclusions, you can explain why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3" name="Graphic 2" descr="Drama">
            <a:extLst>
              <a:ext uri="{FF2B5EF4-FFF2-40B4-BE49-F238E27FC236}">
                <a16:creationId xmlns:a16="http://schemas.microsoft.com/office/drawing/2014/main" id="{A7083041-01BE-4E7B-AD11-5DD9B1F0C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18288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1F08DAF1-7FD1-43A0-8049-924BA395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The Discussion: Possible Content (cont.)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F79A2D-51D1-45A4-B917-2872C3695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research needed—for example:</a:t>
            </a:r>
          </a:p>
          <a:p>
            <a:pPr lvl="1" eaLnBrk="1" hangingPunct="1"/>
            <a:r>
              <a:rPr lang="en-US" altLang="en-US" dirty="0"/>
              <a:t>To address questions still unanswered</a:t>
            </a:r>
          </a:p>
          <a:p>
            <a:pPr lvl="1" eaLnBrk="1" hangingPunct="1"/>
            <a:r>
              <a:rPr lang="en-US" altLang="en-US" dirty="0"/>
              <a:t>To address new questions raised by the findings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Graphic 2" descr="Test tubes">
            <a:extLst>
              <a:ext uri="{FF2B5EF4-FFF2-40B4-BE49-F238E27FC236}">
                <a16:creationId xmlns:a16="http://schemas.microsoft.com/office/drawing/2014/main" id="{ACDB1171-C007-4A50-80D8-925A5CCF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3657600"/>
            <a:ext cx="1447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E86D246-FDE4-487C-819E-BD93540B0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Discussion (cont.)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6B8B6CC-139C-4E5F-AD08-368304535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Typically, should move from specific to general, rather like an inverted funnel </a:t>
            </a:r>
          </a:p>
          <a:p>
            <a:pPr eaLnBrk="1" hangingPunct="1"/>
            <a:r>
              <a:rPr lang="en-US" altLang="en-US" dirty="0"/>
              <a:t>In some journals, may be followed by a conclusions section</a:t>
            </a:r>
          </a:p>
          <a:p>
            <a:pPr eaLnBrk="1" hangingPunct="1"/>
            <a:r>
              <a:rPr lang="en-US" altLang="en-US" dirty="0"/>
              <a:t>Otherwise, the last paragraph of the discussion serves as the conclusion</a:t>
            </a:r>
          </a:p>
          <a:p>
            <a:pPr marL="0" indent="0" eaLnBrk="1" hangingPunct="1">
              <a:buNone/>
            </a:pP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26980" name="Picture 2">
            <a:extLst>
              <a:ext uri="{FF2B5EF4-FFF2-40B4-BE49-F238E27FC236}">
                <a16:creationId xmlns:a16="http://schemas.microsoft.com/office/drawing/2014/main" id="{219B8DC4-4569-4FF2-9B7D-3F2E58E4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038600"/>
            <a:ext cx="1228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>
            <a:extLst>
              <a:ext uri="{FF2B5EF4-FFF2-40B4-BE49-F238E27FC236}">
                <a16:creationId xmlns:a16="http://schemas.microsoft.com/office/drawing/2014/main" id="{88D041F0-5480-4E45-A22A-F6A49EC78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0070C0"/>
                </a:solidFill>
              </a:rPr>
              <a:t>The Introduction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77372A-9011-49D5-8018-F9C321667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B46385-A888-4E86-AF2E-6B721ED1E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Some Factors to Consider</a:t>
            </a:r>
            <a:b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in Choosing a Target Journal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0C19EE-D84C-4996-8903-FB52E1EBCD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0972800" cy="48307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Aims and scope of journal</a:t>
            </a:r>
          </a:p>
          <a:p>
            <a:pPr eaLnBrk="1" hangingPunct="1"/>
            <a:r>
              <a:rPr lang="en-US" altLang="en-US" sz="2800" dirty="0"/>
              <a:t>Audience</a:t>
            </a:r>
          </a:p>
          <a:p>
            <a:pPr eaLnBrk="1" hangingPunct="1"/>
            <a:r>
              <a:rPr lang="en-US" altLang="en-US" sz="2800" dirty="0"/>
              <a:t>Prestige</a:t>
            </a:r>
          </a:p>
          <a:p>
            <a:pPr eaLnBrk="1" hangingPunct="1"/>
            <a:r>
              <a:rPr lang="en-US" altLang="en-US" sz="2800" dirty="0"/>
              <a:t>Impact [to be discussed more later]</a:t>
            </a:r>
          </a:p>
          <a:p>
            <a:pPr eaLnBrk="1" hangingPunct="1"/>
            <a:r>
              <a:rPr lang="en-US" altLang="en-US" sz="2800" dirty="0"/>
              <a:t>Access (open access; general accessibility)</a:t>
            </a:r>
          </a:p>
          <a:p>
            <a:pPr eaLnBrk="1" hangingPunct="1"/>
            <a:r>
              <a:rPr lang="en-US" altLang="en-US" sz="2800" dirty="0"/>
              <a:t>Speed of acceptance and publication; availability of article-based (continuous) publication </a:t>
            </a:r>
          </a:p>
          <a:p>
            <a:pPr eaLnBrk="1" hangingPunct="1"/>
            <a:r>
              <a:rPr lang="en-US" altLang="en-US" sz="2800" dirty="0"/>
              <a:t>Quality of reproduction of figures</a:t>
            </a:r>
          </a:p>
          <a:p>
            <a:pPr eaLnBrk="1" hangingPunct="1"/>
            <a:r>
              <a:rPr lang="en-US" altLang="en-US" sz="2800" dirty="0"/>
              <a:t>Publication costs, if any</a:t>
            </a:r>
          </a:p>
          <a:p>
            <a:pPr eaLnBrk="1" hangingPunct="1"/>
            <a:r>
              <a:rPr lang="en-US" altLang="en-US" sz="2800" dirty="0"/>
              <a:t>Likelihood of acceptance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                       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01461ACC-8811-4657-96C4-A3297036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52600"/>
            <a:ext cx="2143125" cy="2143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4985323-3805-4899-B2E9-8BF029539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Purposes of the Introduction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8A74803-777D-41D7-BE07-CBF6C5BAD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provide background</a:t>
            </a:r>
          </a:p>
          <a:p>
            <a:pPr lvl="1" eaLnBrk="1" hangingPunct="1"/>
            <a:r>
              <a:rPr lang="en-US" altLang="en-US" dirty="0"/>
              <a:t>In order to help readers understand the paper</a:t>
            </a:r>
          </a:p>
          <a:p>
            <a:pPr lvl="1" eaLnBrk="1" hangingPunct="1"/>
            <a:r>
              <a:rPr lang="en-US" altLang="en-US" dirty="0"/>
              <a:t>In order to help readers appreciate the importance of the research</a:t>
            </a:r>
          </a:p>
          <a:p>
            <a:pPr eaLnBrk="1" hangingPunct="1"/>
            <a:r>
              <a:rPr lang="en-US" altLang="en-US" dirty="0"/>
              <a:t>To do one or both of the following:</a:t>
            </a:r>
          </a:p>
          <a:p>
            <a:pPr lvl="1" eaLnBrk="1" hangingPunct="1"/>
            <a:r>
              <a:rPr lang="en-US" altLang="en-US" dirty="0"/>
              <a:t>Identify the question or questions that the research addressed</a:t>
            </a:r>
          </a:p>
          <a:p>
            <a:pPr lvl="1" eaLnBrk="1" hangingPunct="1"/>
            <a:r>
              <a:rPr lang="en-US" altLang="en-US" dirty="0"/>
              <a:t>State the hypothesis or hypotheses that the research tested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12A85-1E5D-44CB-90DD-7741570E4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13238"/>
            <a:ext cx="1042988" cy="121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8A5305B-0A4A-40F3-B86C-21C715DB8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Length of Introduction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6193ED0-20F9-4103-9DFE-7AC103F3C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Articles in biomedical journals: tend to have a short introduction (a few paragraphs or less)</a:t>
            </a:r>
          </a:p>
          <a:p>
            <a:pPr eaLnBrk="1" hangingPunct="1">
              <a:defRPr/>
            </a:pPr>
            <a:r>
              <a:rPr lang="en-US" dirty="0"/>
              <a:t>Articles in some other journals: tend to have a long introduction (or an introduction and a literature review section)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A6AA2E81-3AD2-EDA6-D052-B47DDAFD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3962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A3B6329-31AE-4BBE-9417-A91E50E6B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Gearing the Introduction to the Audience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724CF02-E50E-40B0-9D76-A2157F387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Papers in relatively general journals: Introduction must provide basic background information.</a:t>
            </a:r>
          </a:p>
          <a:p>
            <a:pPr eaLnBrk="1" hangingPunct="1"/>
            <a:r>
              <a:rPr lang="en-US" altLang="en-US" dirty="0"/>
              <a:t>Papers in specialized journals: Introduction can assume that readers have more knowledge about the research topic.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5E693-8507-456A-93AE-10C279080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13" y="3832701"/>
            <a:ext cx="3262774" cy="206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58346D6-6714-4DBB-9EC7-141B001C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Structure of the Introduction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93F8069-3C31-481B-A290-45ECBC855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typically should be funnel-shaped, moving from general to specific</a:t>
            </a:r>
          </a:p>
          <a:p>
            <a:pPr eaLnBrk="1" hangingPunct="1"/>
            <a:r>
              <a:rPr lang="en-US" altLang="en-US" dirty="0"/>
              <a:t>A common structure:</a:t>
            </a:r>
          </a:p>
          <a:p>
            <a:pPr lvl="1" eaLnBrk="1" hangingPunct="1"/>
            <a:r>
              <a:rPr lang="en-US" altLang="en-US" dirty="0"/>
              <a:t>Information on importance of topic</a:t>
            </a:r>
          </a:p>
          <a:p>
            <a:pPr lvl="1" eaLnBrk="1" hangingPunct="1"/>
            <a:r>
              <a:rPr lang="en-US" altLang="en-US" dirty="0"/>
              <a:t>Highlights of relevant previous research</a:t>
            </a:r>
          </a:p>
          <a:p>
            <a:pPr lvl="1" eaLnBrk="1" hangingPunct="1"/>
            <a:r>
              <a:rPr lang="en-US" altLang="en-US" dirty="0"/>
              <a:t>Identification of unanswered question(s)—in other words, a gap             in existing knowledge</a:t>
            </a:r>
          </a:p>
          <a:p>
            <a:pPr lvl="1" eaLnBrk="1" hangingPunct="1"/>
            <a:r>
              <a:rPr lang="en-US" altLang="en-US" dirty="0"/>
              <a:t>Approach you used to seek the answer(s)</a:t>
            </a:r>
          </a:p>
          <a:p>
            <a:pPr lvl="1" eaLnBrk="1" hangingPunct="1"/>
            <a:r>
              <a:rPr lang="en-US" altLang="en-US" dirty="0"/>
              <a:t>(In some cases, the main findings)</a:t>
            </a:r>
          </a:p>
        </p:txBody>
      </p:sp>
      <p:pic>
        <p:nvPicPr>
          <p:cNvPr id="81924" name="Picture 6" descr="C:\Users\bgastel\AppData\Local\Microsoft\Windows\Temporary Internet Files\Content.IE5\O72CSFMW\MC900441948[1].wmf">
            <a:extLst>
              <a:ext uri="{FF2B5EF4-FFF2-40B4-BE49-F238E27FC236}">
                <a16:creationId xmlns:a16="http://schemas.microsoft.com/office/drawing/2014/main" id="{DBC2730F-5BCE-4FB2-A08F-282F5048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362200"/>
            <a:ext cx="12255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8C6BFD12-58E3-4D9D-9F8F-1D322A64A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Overall Structure of a Paper: Like an Hourglass</a:t>
            </a:r>
          </a:p>
        </p:txBody>
      </p:sp>
      <p:pic>
        <p:nvPicPr>
          <p:cNvPr id="82947" name="Picture 2">
            <a:extLst>
              <a:ext uri="{FF2B5EF4-FFF2-40B4-BE49-F238E27FC236}">
                <a16:creationId xmlns:a16="http://schemas.microsoft.com/office/drawing/2014/main" id="{B57A8107-2072-4CA6-A805-5AD65B3C8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828800"/>
            <a:ext cx="457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818DADC-5DE7-4A35-8D3A-1BFCEEB76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When to Write the Introduction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F9AA73A-6B7C-4E25-8D53-BBC6B5471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Sometimes good to write the introduction last</a:t>
            </a:r>
          </a:p>
          <a:p>
            <a:pPr lvl="1" eaLnBrk="1" hangingPunct="1"/>
            <a:r>
              <a:rPr lang="en-US" altLang="en-US" dirty="0"/>
              <a:t>“Until you know what you’re introducing, you can’t introduce it.”</a:t>
            </a:r>
          </a:p>
          <a:p>
            <a:pPr eaLnBrk="1" hangingPunct="1"/>
            <a:r>
              <a:rPr lang="en-US" altLang="en-US" dirty="0"/>
              <a:t>Sometimes good to write it first, to help provide focus</a:t>
            </a:r>
          </a:p>
          <a:p>
            <a:pPr eaLnBrk="1" hangingPunct="1"/>
            <a:r>
              <a:rPr lang="en-US" altLang="en-US" dirty="0"/>
              <a:t>After writing all the sections of the paper, revise the paper as a whole (typically several times)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Graphic 2" descr="Monthly calendar">
            <a:extLst>
              <a:ext uri="{FF2B5EF4-FFF2-40B4-BE49-F238E27FC236}">
                <a16:creationId xmlns:a16="http://schemas.microsoft.com/office/drawing/2014/main" id="{3B6A5511-89B8-48FA-8D9F-57721776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3962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CC1EA-F600-42D6-B227-44970FD37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Titles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(and Keywords)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4823A6-330E-4505-AC8E-53552F84C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7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DEBFE6C-26D9-4734-B5BA-5B8EEAAE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Title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D7AB054-E8C6-4A28-BF78-230CFC88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fewest possible words that adequately indicate the contents of the paper</a:t>
            </a:r>
          </a:p>
          <a:p>
            <a:pPr eaLnBrk="1" hangingPunct="1"/>
            <a:r>
              <a:rPr lang="en-US" altLang="en-US" dirty="0"/>
              <a:t>Important in literature searching</a:t>
            </a:r>
          </a:p>
          <a:p>
            <a:pPr eaLnBrk="1" hangingPunct="1"/>
            <a:r>
              <a:rPr lang="en-US" altLang="en-US" dirty="0"/>
              <a:t>Should not include extra words, such as “A Study of” or “Observations on”</a:t>
            </a:r>
          </a:p>
          <a:p>
            <a:pPr eaLnBrk="1" hangingPunct="1"/>
            <a:r>
              <a:rPr lang="en-US" altLang="en-US" dirty="0"/>
              <a:t>Should be specific enough</a:t>
            </a:r>
          </a:p>
          <a:p>
            <a:pPr eaLnBrk="1" hangingPunct="1"/>
            <a:r>
              <a:rPr lang="en-US" altLang="en-US" dirty="0"/>
              <a:t>Generally should not include abbreviations</a:t>
            </a:r>
          </a:p>
          <a:p>
            <a:pPr eaLnBrk="1" hangingPunct="1"/>
            <a:r>
              <a:rPr lang="en-US" altLang="en-US" dirty="0"/>
              <a:t>(Running title: short version of title—appears at tops of pages)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6788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47E855F8-988E-46F0-A0AB-5823BEFAC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Keywords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032E7-A2C9-4913-A027-98B421969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Required by some journals</a:t>
            </a:r>
          </a:p>
          <a:p>
            <a:pPr>
              <a:defRPr/>
            </a:pPr>
            <a:r>
              <a:rPr lang="en-US" dirty="0"/>
              <a:t>Can aid in literature searching</a:t>
            </a:r>
          </a:p>
          <a:p>
            <a:pPr>
              <a:defRPr/>
            </a:pPr>
            <a:r>
              <a:rPr lang="en-US" dirty="0"/>
              <a:t>Sometimes may need to come from specific lists of terms</a:t>
            </a:r>
          </a:p>
          <a:p>
            <a:pPr>
              <a:defRPr/>
            </a:pPr>
            <a:r>
              <a:rPr lang="en-US" dirty="0"/>
              <a:t>Some journals say not to use words already in the title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31957E96-3823-A434-F5E4-88D431E6F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38100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4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4913BC-A43F-FC1A-C380-846AABBA8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Abstract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26F5A-C7FB-7834-D389-26B06A22E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B689FA1-B7BE-4FCD-B13A-C58102789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Be Avoided: “Predatory” or Otherwise Questionable Journals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32C2C52-E5C9-47F5-A74A-FB863436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800">
                <a:latin typeface="Calibri" panose="020F0502020204030204" pitchFamily="34" charset="0"/>
                <a:cs typeface="Arial" charset="0"/>
              </a:rPr>
              <a:t>“</a:t>
            </a:r>
            <a:r>
              <a:rPr lang="en-US" altLang="en-US" sz="2800" dirty="0">
                <a:latin typeface="Calibri" panose="020F0502020204030204" pitchFamily="34" charset="0"/>
                <a:cs typeface="Arial" charset="0"/>
              </a:rPr>
              <a:t>Journals” that obtain publication fees but are not valid peer-reviewed scholarly publications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Arial" charset="0"/>
              </a:rPr>
              <a:t>Some clues that a journal </a:t>
            </a:r>
            <a:r>
              <a:rPr lang="en-US" altLang="en-US" sz="2800" i="1" dirty="0">
                <a:latin typeface="Calibri" panose="020F0502020204030204" pitchFamily="34" charset="0"/>
                <a:cs typeface="Arial" charset="0"/>
              </a:rPr>
              <a:t>might </a:t>
            </a:r>
            <a:r>
              <a:rPr lang="en-US" altLang="en-US" sz="2800" dirty="0">
                <a:latin typeface="Calibri" panose="020F0502020204030204" pitchFamily="34" charset="0"/>
                <a:cs typeface="Arial" charset="0"/>
              </a:rPr>
              <a:t>be predatory (especially if several such items are present):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Unrealistically broad scope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Unrealistically short stated turnaround times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Flashy but poorly crafted, ungrammatical websites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Fake metrics 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Incomplete contact information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Other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Arial" charset="0"/>
            </a:endParaRPr>
          </a:p>
          <a:p>
            <a:pPr lvl="1">
              <a:defRPr/>
            </a:pPr>
            <a:endParaRPr lang="en-US" altLang="en-US" sz="2400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DD0464F-6CC1-494D-9D55-A6D878AE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1962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>
            <a:extLst>
              <a:ext uri="{FF2B5EF4-FFF2-40B4-BE49-F238E27FC236}">
                <a16:creationId xmlns:a16="http://schemas.microsoft.com/office/drawing/2014/main" id="{B5AA6DDC-6AC3-4087-9C47-A748CBAE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2578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See </a:t>
            </a:r>
            <a:r>
              <a:rPr lang="en-US" altLang="en-US" sz="1800">
                <a:hlinkClick r:id="rId3"/>
              </a:rPr>
              <a:t>https://thinkchecksubmit.org/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The Abstract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 important part of the paper</a:t>
            </a:r>
          </a:p>
          <a:p>
            <a:pPr lvl="1" eaLnBrk="1" hangingPunct="1"/>
            <a:r>
              <a:rPr lang="en-US" altLang="en-US" dirty="0"/>
              <a:t>Widely read</a:t>
            </a:r>
          </a:p>
          <a:p>
            <a:pPr lvl="1" eaLnBrk="1" hangingPunct="1"/>
            <a:r>
              <a:rPr lang="en-US" altLang="en-US" dirty="0"/>
              <a:t>Used to decide whether to read the rest of the paper</a:t>
            </a:r>
          </a:p>
          <a:p>
            <a:pPr eaLnBrk="1" hangingPunct="1"/>
            <a:r>
              <a:rPr lang="en-US" altLang="en-US" dirty="0"/>
              <a:t>Briefly summarizes the paper</a:t>
            </a:r>
          </a:p>
          <a:p>
            <a:pPr eaLnBrk="1" hangingPunct="1"/>
            <a:r>
              <a:rPr lang="en-US" altLang="en-US" dirty="0"/>
              <a:t>Organized like the paper (in sort of a mini-IMRAD format)</a:t>
            </a:r>
          </a:p>
          <a:p>
            <a:pPr eaLnBrk="1" hangingPunct="1"/>
            <a:r>
              <a:rPr lang="en-US" altLang="en-US" dirty="0"/>
              <a:t>In some journals, a structured abstract                                      (with standardized headings)</a:t>
            </a:r>
          </a:p>
          <a:p>
            <a:pPr eaLnBrk="1" hangingPunct="1"/>
            <a:r>
              <a:rPr lang="en-US" altLang="en-US" dirty="0"/>
              <a:t>Should be the last item finalized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Graphic 2" descr="Scissors">
            <a:extLst>
              <a:ext uri="{FF2B5EF4-FFF2-40B4-BE49-F238E27FC236}">
                <a16:creationId xmlns:a16="http://schemas.microsoft.com/office/drawing/2014/main" id="{BE2B2FA5-7376-4DE0-BBAE-E02DB440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8200" y="43434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E252DA62-FB84-4F4B-98A0-C18E16873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109728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Some Special Kinds of Abstracts</a:t>
            </a:r>
            <a:b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(containing visual images)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8473A4A-25B2-42C1-8062-4A567EA80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10972800" cy="3962400"/>
          </a:xfrm>
        </p:spPr>
        <p:txBody>
          <a:bodyPr/>
          <a:lstStyle/>
          <a:p>
            <a:r>
              <a:rPr lang="en-US" altLang="en-US" sz="2800" dirty="0"/>
              <a:t>Graphical abstracts—commonly one panel, created by author—presents take-home message of paper—for some guidelines, see  </a:t>
            </a:r>
            <a:r>
              <a:rPr lang="en-US" altLang="en-US" sz="2800" dirty="0">
                <a:hlinkClick r:id="rId2"/>
              </a:rPr>
              <a:t>https://www.cell.com/pb/assets/raw/shared/figureguidelines/GA_guide.pdf</a:t>
            </a:r>
            <a:r>
              <a:rPr lang="en-US" altLang="en-US" sz="2800" dirty="0"/>
              <a:t> </a:t>
            </a:r>
          </a:p>
          <a:p>
            <a:r>
              <a:rPr lang="en-US" altLang="en-US" sz="2800" dirty="0"/>
              <a:t>Visual abstracts—commonly three panels, created by journal—tells a story (such as background, data, advice)—for examples, see  </a:t>
            </a:r>
            <a:r>
              <a:rPr lang="en-US" altLang="en-US" sz="2800" dirty="0">
                <a:hlinkClick r:id="rId3"/>
              </a:rPr>
              <a:t>https://www.cdc.gov/genomics/visual/visual_abstract.htm</a:t>
            </a:r>
            <a:r>
              <a:rPr lang="en-US" altLang="en-US" sz="2800" dirty="0"/>
              <a:t> and </a:t>
            </a:r>
            <a:r>
              <a:rPr lang="en-US" altLang="en-US" sz="2800" dirty="0">
                <a:hlinkClick r:id="rId4"/>
              </a:rPr>
              <a:t>https://www.nejm.org/multimedia/visual-abstracts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249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>
            <a:extLst>
              <a:ext uri="{FF2B5EF4-FFF2-40B4-BE49-F238E27FC236}">
                <a16:creationId xmlns:a16="http://schemas.microsoft.com/office/drawing/2014/main" id="{6454207A-F01B-4ACD-9AD4-EE51F68C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C00000"/>
                </a:solidFill>
              </a:rPr>
              <a:t>Editing Your Own 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B3AFCF-CB4D-42D7-AD28-EF2AD00D9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(a next step once you have compiled the parts of your paper)</a:t>
            </a:r>
          </a:p>
        </p:txBody>
      </p:sp>
    </p:spTree>
    <p:extLst>
      <p:ext uri="{BB962C8B-B14F-4D97-AF65-F5344CB8AC3E}">
        <p14:creationId xmlns:p14="http://schemas.microsoft.com/office/powerpoint/2010/main" val="13139245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C132F3D-C868-4939-8509-4ED918FA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2" y="381000"/>
            <a:ext cx="9172575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Why bother editing your own work?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40E20DE-F4DE-40D9-BE44-F195056C0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increase likelihood of acceptance</a:t>
            </a:r>
          </a:p>
          <a:p>
            <a:pPr lvl="1"/>
            <a:r>
              <a:rPr lang="en-US" altLang="en-US" dirty="0"/>
              <a:t>By meeting criteria for content and style</a:t>
            </a:r>
          </a:p>
          <a:p>
            <a:pPr lvl="1"/>
            <a:r>
              <a:rPr lang="en-US" altLang="en-US" dirty="0"/>
              <a:t>By avoiding misinterpretation</a:t>
            </a:r>
          </a:p>
          <a:p>
            <a:pPr lvl="1"/>
            <a:r>
              <a:rPr lang="en-US" altLang="en-US" dirty="0"/>
              <a:t>By creating a good impression</a:t>
            </a:r>
          </a:p>
          <a:p>
            <a:r>
              <a:rPr lang="en-US" altLang="en-US" dirty="0"/>
              <a:t>Can aid communication with readers</a:t>
            </a:r>
          </a:p>
          <a:p>
            <a:r>
              <a:rPr lang="en-US" altLang="en-US" dirty="0"/>
              <a:t>Can minimize editing by others (and thus decrease likelihood of distortion)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2FC3E748-E052-4394-B472-A3B56481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2695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89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80E63F3-26E9-4F77-BF3B-E6449DCF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</a:rPr>
              <a:t>The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126F-4E83-4852-907E-6222371A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Content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Organization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Clarity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In editing one’s own work, checking for these items is more important than polishing the language.</a:t>
            </a:r>
          </a:p>
        </p:txBody>
      </p:sp>
    </p:spTree>
    <p:extLst>
      <p:ext uri="{BB962C8B-B14F-4D97-AF65-F5344CB8AC3E}">
        <p14:creationId xmlns:p14="http://schemas.microsoft.com/office/powerpoint/2010/main" val="726550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245273A-52F4-45A9-810C-287A131C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Gaining Sufficient Distance to Be Objective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E14786D-D796-45EA-B4E7-EF28DDE0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Setting the draft aside for a while</a:t>
            </a:r>
          </a:p>
          <a:p>
            <a:r>
              <a:rPr lang="en-US" altLang="en-US" sz="2800" dirty="0"/>
              <a:t>Printing out the draft</a:t>
            </a:r>
          </a:p>
          <a:p>
            <a:pPr lvl="1"/>
            <a:r>
              <a:rPr lang="en-US" altLang="en-US" sz="2400" dirty="0"/>
              <a:t>Offers a fresh view</a:t>
            </a:r>
          </a:p>
          <a:p>
            <a:pPr lvl="1"/>
            <a:r>
              <a:rPr lang="en-US" altLang="en-US" sz="2400" dirty="0"/>
              <a:t>Helps in noticing macro-level aspects</a:t>
            </a:r>
          </a:p>
          <a:p>
            <a:r>
              <a:rPr lang="en-US" altLang="en-US" sz="2800" dirty="0"/>
              <a:t>Changing the look of the draft—for example:</a:t>
            </a:r>
          </a:p>
          <a:p>
            <a:pPr lvl="1"/>
            <a:r>
              <a:rPr lang="en-US" altLang="en-US" sz="2400" dirty="0"/>
              <a:t>Changing the typeface</a:t>
            </a:r>
          </a:p>
          <a:p>
            <a:pPr lvl="1"/>
            <a:r>
              <a:rPr lang="en-US" altLang="en-US" sz="2400" dirty="0"/>
              <a:t>Increasing the margins</a:t>
            </a:r>
          </a:p>
          <a:p>
            <a:pPr lvl="1"/>
            <a:r>
              <a:rPr lang="en-US" altLang="en-US" sz="2400" dirty="0"/>
              <a:t>Printing the draft on colored paper </a:t>
            </a:r>
          </a:p>
          <a:p>
            <a:r>
              <a:rPr lang="en-US" altLang="en-US" sz="2800" dirty="0"/>
              <a:t>Reading the draft aloud (very helpful)</a:t>
            </a:r>
          </a:p>
        </p:txBody>
      </p:sp>
      <p:pic>
        <p:nvPicPr>
          <p:cNvPr id="5" name="Graphic 4" descr="Rainforest with solid fill">
            <a:extLst>
              <a:ext uri="{FF2B5EF4-FFF2-40B4-BE49-F238E27FC236}">
                <a16:creationId xmlns:a16="http://schemas.microsoft.com/office/drawing/2014/main" id="{C49B88C9-5B59-8BFC-8D05-938778F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5800" y="16764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03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Scientific Papers: Some Items to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title accurately and concisely reflect the content?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Are the appropriate people listed as authors?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introduction provide sufficient context?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introduction show what gap the research is to fill?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introduction indicate the hypotheses, research questions, or objectives?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methods section provide sufficient information to replicate the research?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methods section provide sufficient information to evaluate the research?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Are sources of reagents, equipment, animals, etc., identified?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If humans or animals were studied, are approvals noted?</a:t>
            </a:r>
          </a:p>
          <a:p>
            <a:pPr marL="0" indent="0" algn="ctr">
              <a:buNone/>
            </a:pPr>
            <a:r>
              <a:rPr lang="en-US" sz="2400" dirty="0"/>
              <a:t>(more)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6051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Items to Check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Are the results presented in logical order?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Are the results presented in appropriate detail?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Were appropriate statistical methods used?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discussion address the research questions, hypotheses, or objectives posed in the introduction?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discussion put the results in sufficient context?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If appropriate, does the discussion address strengths and limitations of the research?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Are the appropriate entities acknowledged?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Does the abstract accurately reflect the content of the paper?</a:t>
            </a:r>
          </a:p>
        </p:txBody>
      </p:sp>
    </p:spTree>
    <p:extLst>
      <p:ext uri="{BB962C8B-B14F-4D97-AF65-F5344CB8AC3E}">
        <p14:creationId xmlns:p14="http://schemas.microsoft.com/office/powerpoint/2010/main" val="19621058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9649-9455-BD79-C4ED-0CD531938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Further Guidance: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Editing and Proofreading Your Own Work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A03C66-9D4C-4264-0930-76D42EB99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531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">
            <a:extLst>
              <a:ext uri="{FF2B5EF4-FFF2-40B4-BE49-F238E27FC236}">
                <a16:creationId xmlns:a16="http://schemas.microsoft.com/office/drawing/2014/main" id="{98CAE643-AAB3-4B48-9FF3-C3D0BB4C6A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br>
              <a:rPr lang="en-US" altLang="en-US" sz="4800" b="1" dirty="0">
                <a:solidFill>
                  <a:srgbClr val="C00000"/>
                </a:solidFill>
              </a:rPr>
            </a:br>
            <a:r>
              <a:rPr lang="en-US" altLang="en-US" sz="4800" b="1" dirty="0">
                <a:solidFill>
                  <a:srgbClr val="C00000"/>
                </a:solidFill>
              </a:rPr>
              <a:t>Publishing a Paper</a:t>
            </a:r>
            <a:br>
              <a:rPr lang="en-US" altLang="en-US" sz="4800" b="1" dirty="0">
                <a:solidFill>
                  <a:srgbClr val="C00000"/>
                </a:solidFill>
              </a:rPr>
            </a:br>
            <a:endParaRPr lang="en-US" altLang="en-US" sz="4800" dirty="0">
              <a:solidFill>
                <a:srgbClr val="C00000"/>
              </a:solidFill>
            </a:endParaRPr>
          </a:p>
        </p:txBody>
      </p:sp>
      <p:sp>
        <p:nvSpPr>
          <p:cNvPr id="91139" name="Subtitle 3">
            <a:extLst>
              <a:ext uri="{FF2B5EF4-FFF2-40B4-BE49-F238E27FC236}">
                <a16:creationId xmlns:a16="http://schemas.microsoft.com/office/drawing/2014/main" id="{32E52A70-B553-4EE8-8D93-DBD8C5C8A2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3BE059A-0FB2-491B-BE44-DFB60B86F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Impact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1DDBB1-5021-4FFF-AB19-D8CDAEFDB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Impact Factor (from Journal Citation Reports—Clarivate Analytics)</a:t>
            </a:r>
          </a:p>
          <a:p>
            <a:pPr lvl="1" eaLnBrk="1" hangingPunct="1"/>
            <a:r>
              <a:rPr lang="en-US" altLang="en-US" sz="2400" dirty="0"/>
              <a:t>Indicates how much, on average, articles in the journal are cited</a:t>
            </a:r>
          </a:p>
          <a:p>
            <a:pPr lvl="1" eaLnBrk="1" hangingPunct="1"/>
            <a:r>
              <a:rPr lang="en-US" altLang="en-US" sz="2400" dirty="0"/>
              <a:t>Does not say how much a given article will be cited</a:t>
            </a:r>
          </a:p>
          <a:p>
            <a:pPr lvl="1" eaLnBrk="1" hangingPunct="1"/>
            <a:r>
              <a:rPr lang="en-US" altLang="en-US" sz="2400" dirty="0"/>
              <a:t>Not valid for comparison from field to field</a:t>
            </a:r>
          </a:p>
          <a:p>
            <a:pPr lvl="1" eaLnBrk="1" hangingPunct="1"/>
            <a:r>
              <a:rPr lang="en-US" altLang="en-US" sz="2400" dirty="0"/>
              <a:t>Changes over time</a:t>
            </a:r>
          </a:p>
          <a:p>
            <a:pPr eaLnBrk="1" hangingPunct="1"/>
            <a:r>
              <a:rPr lang="en-US" altLang="en-US" sz="2800" dirty="0"/>
              <a:t>Other citation metrics</a:t>
            </a:r>
          </a:p>
          <a:p>
            <a:pPr eaLnBrk="1" hangingPunct="1"/>
            <a:r>
              <a:rPr lang="en-US" altLang="en-US" sz="2800" dirty="0"/>
              <a:t>Other impact—for example, on practice, policy, teaching,                      and media coverage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3988E5D-DF6F-4EAE-833A-0D1437B27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Submitting the Paper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9DCF622-2EB8-4159-94F7-CF4E3D3A0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Electronic submission</a:t>
            </a:r>
          </a:p>
          <a:p>
            <a:pPr lvl="1" eaLnBrk="1" hangingPunct="1"/>
            <a:r>
              <a:rPr lang="en-US" altLang="en-US" dirty="0"/>
              <a:t>Commonly via an online submission system</a:t>
            </a:r>
          </a:p>
          <a:p>
            <a:pPr lvl="1" eaLnBrk="1" hangingPunct="1"/>
            <a:r>
              <a:rPr lang="en-US" altLang="en-US" dirty="0"/>
              <a:t>Sometimes as an email attachment</a:t>
            </a:r>
          </a:p>
          <a:p>
            <a:pPr eaLnBrk="1" hangingPunct="1"/>
            <a:r>
              <a:rPr lang="en-US" altLang="en-US" dirty="0"/>
              <a:t>Inclusion of a cover letter (conventional or electronic) if appropriate</a:t>
            </a:r>
          </a:p>
          <a:p>
            <a:pPr eaLnBrk="1" hangingPunct="1"/>
            <a:r>
              <a:rPr lang="en-US" altLang="en-US" dirty="0"/>
              <a:t>Completion of required forms, if any </a:t>
            </a:r>
          </a:p>
        </p:txBody>
      </p:sp>
      <p:pic>
        <p:nvPicPr>
          <p:cNvPr id="3" name="Graphic 2" descr="Envelope with solid fill">
            <a:extLst>
              <a:ext uri="{FF2B5EF4-FFF2-40B4-BE49-F238E27FC236}">
                <a16:creationId xmlns:a16="http://schemas.microsoft.com/office/drawing/2014/main" id="{99A89DBA-A96A-9977-CD0E-701D272F6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3000" y="41910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793DF661-85B0-483F-834E-9F514FA60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Some Items a Cover Letter May Do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831407AF-8B0E-4CA6-9C46-E0DFDA900F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Identify the article (by title and authors)</a:t>
            </a:r>
          </a:p>
          <a:p>
            <a:r>
              <a:rPr lang="en-US" altLang="en-US" sz="2800" dirty="0"/>
              <a:t>Note that journal requirements are followed</a:t>
            </a:r>
          </a:p>
          <a:p>
            <a:r>
              <a:rPr lang="en-US" altLang="en-US" sz="2800" dirty="0"/>
              <a:t>State the article category or intended journal section</a:t>
            </a:r>
          </a:p>
          <a:p>
            <a:r>
              <a:rPr lang="en-US" altLang="en-US" sz="2800" dirty="0"/>
              <a:t>Provide context—for example, previous presentation of the work               at a conference</a:t>
            </a:r>
          </a:p>
          <a:p>
            <a:r>
              <a:rPr lang="en-US" altLang="en-US" sz="2800" dirty="0"/>
              <a:t>Describe the importance of the research</a:t>
            </a:r>
          </a:p>
          <a:p>
            <a:r>
              <a:rPr lang="en-US" altLang="en-US" sz="2800" dirty="0"/>
              <a:t>Explain suitability for the journal</a:t>
            </a:r>
          </a:p>
          <a:p>
            <a:r>
              <a:rPr lang="en-US" altLang="en-US" sz="2800" dirty="0"/>
              <a:t>Recommend reviewers</a:t>
            </a:r>
          </a:p>
          <a:p>
            <a:r>
              <a:rPr lang="en-US" altLang="en-US" sz="2800" dirty="0"/>
              <a:t>Request exclusion of certain potential reviewers</a:t>
            </a:r>
          </a:p>
          <a:p>
            <a:endParaRPr lang="en-US" altLang="en-US" sz="2800" dirty="0"/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4ECA1897-1EE9-4D35-9A37-04F8BFF36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38100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B30D9FA1-BAC0-4DEF-8E48-0B6B94416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Some Resources: Cover Letters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76CF9437-F403-4861-8E7B-F89D0999B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some information and a template</a:t>
            </a:r>
            <a:endParaRPr lang="en-US" altLang="en-US" dirty="0"/>
          </a:p>
          <a:p>
            <a:r>
              <a:rPr lang="en-US" altLang="en-US" dirty="0"/>
              <a:t>a set of </a:t>
            </a:r>
            <a:r>
              <a:rPr lang="en-US" altLang="en-US" u="sng" dirty="0">
                <a:hlinkClick r:id="rId3"/>
              </a:rPr>
              <a:t>pointers</a:t>
            </a:r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dirty="0">
                <a:hlinkClick r:id="rId4"/>
              </a:rPr>
              <a:t>video</a:t>
            </a:r>
            <a:endParaRPr lang="en-US" altLang="en-US" dirty="0"/>
          </a:p>
          <a:p>
            <a:r>
              <a:rPr lang="en-US" altLang="en-US" dirty="0"/>
              <a:t>an </a:t>
            </a:r>
            <a:r>
              <a:rPr lang="en-US" altLang="en-US" u="sng" dirty="0">
                <a:hlinkClick r:id="rId5"/>
              </a:rPr>
              <a:t>editorial</a:t>
            </a:r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dirty="0">
                <a:hlinkClick r:id="rId6"/>
              </a:rPr>
              <a:t>source of templates</a:t>
            </a:r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dirty="0">
                <a:hlinkClick r:id="rId7"/>
              </a:rPr>
              <a:t>blog post</a:t>
            </a:r>
            <a:endParaRPr lang="en-US" altLang="en-US" dirty="0"/>
          </a:p>
          <a:p>
            <a:r>
              <a:rPr lang="en-US" altLang="en-US" dirty="0"/>
              <a:t>and </a:t>
            </a:r>
            <a:r>
              <a:rPr lang="en-US" altLang="en-US" dirty="0">
                <a:hlinkClick r:id="rId8"/>
              </a:rPr>
              <a:t>more</a:t>
            </a:r>
            <a:r>
              <a:rPr lang="en-US" altLang="en-US" dirty="0"/>
              <a:t> and </a:t>
            </a:r>
            <a:r>
              <a:rPr lang="en-US" altLang="en-US" dirty="0">
                <a:hlinkClick r:id="rId9"/>
              </a:rPr>
              <a:t>more</a:t>
            </a:r>
            <a:endParaRPr lang="en-US" altLang="en-US" dirty="0"/>
          </a:p>
        </p:txBody>
      </p:sp>
      <p:pic>
        <p:nvPicPr>
          <p:cNvPr id="95236" name="Picture 4" descr="C:\Users\bgastel\AppData\Local\Microsoft\Windows\Temporary Internet Files\Content.IE5\PYWRPD3X\MC900431536[1].png">
            <a:extLst>
              <a:ext uri="{FF2B5EF4-FFF2-40B4-BE49-F238E27FC236}">
                <a16:creationId xmlns:a16="http://schemas.microsoft.com/office/drawing/2014/main" id="{8BABBEAE-EA02-4511-ACC2-DCAB18B8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3216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602DE825-5E14-4C14-AFC2-49A3ABFAF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>Some Categories of Editors at Journals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A727B2F-0652-4241-853F-1E910F01B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Helpful to know because you might interact with each</a:t>
            </a:r>
          </a:p>
          <a:p>
            <a:pPr eaLnBrk="1" hangingPunct="1"/>
            <a:r>
              <a:rPr lang="en-US" altLang="en-US" dirty="0"/>
              <a:t>Main categories:</a:t>
            </a:r>
          </a:p>
          <a:p>
            <a:pPr lvl="1" eaLnBrk="1" hangingPunct="1"/>
            <a:r>
              <a:rPr lang="en-US" altLang="en-US" dirty="0"/>
              <a:t>Editor-in-chief (and sometimes associate editors etc.)—concerned mainly with content</a:t>
            </a:r>
          </a:p>
          <a:p>
            <a:pPr lvl="1" eaLnBrk="1" hangingPunct="1"/>
            <a:r>
              <a:rPr lang="en-US" altLang="en-US" dirty="0"/>
              <a:t>Managing editor(s)—concerned mainly                                                            with administration of the journal</a:t>
            </a:r>
          </a:p>
          <a:p>
            <a:pPr lvl="1" eaLnBrk="1" hangingPunct="1"/>
            <a:r>
              <a:rPr lang="en-US" altLang="en-US" dirty="0"/>
              <a:t>Manuscript editor(s)—improve the writing                                                              and maintain a consistent style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Graphic 2" descr="Users">
            <a:extLst>
              <a:ext uri="{FF2B5EF4-FFF2-40B4-BE49-F238E27FC236}">
                <a16:creationId xmlns:a16="http://schemas.microsoft.com/office/drawing/2014/main" id="{A2BA70A0-9862-44AC-BB55-CE37D718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3581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CD672EF-A609-4E08-A2AA-9558C6F1B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Initial Screening by the Journal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34CA849-714F-479A-B684-509630878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/>
              <a:t>For appropriateness of subject matter</a:t>
            </a:r>
          </a:p>
          <a:p>
            <a:pPr eaLnBrk="1" hangingPunct="1"/>
            <a:r>
              <a:rPr lang="en-US" altLang="en-US"/>
              <a:t>For completeness</a:t>
            </a:r>
          </a:p>
          <a:p>
            <a:pPr eaLnBrk="1" hangingPunct="1"/>
            <a:r>
              <a:rPr lang="en-US" altLang="en-US"/>
              <a:t>For overall compliance with instructions</a:t>
            </a:r>
          </a:p>
          <a:p>
            <a:pPr eaLnBrk="1" hangingPunct="1"/>
            <a:r>
              <a:rPr lang="en-US" altLang="en-US"/>
              <a:t>For overall quality (sometimes)</a:t>
            </a:r>
          </a:p>
          <a:p>
            <a:pPr eaLnBrk="1" hangingPunct="1"/>
            <a:r>
              <a:rPr lang="en-US" altLang="en-US"/>
              <a:t>For importance and breadth of appeal (sometimes)</a:t>
            </a:r>
          </a:p>
          <a:p>
            <a:pPr eaLnBrk="1" hangingPunct="1"/>
            <a:endParaRPr lang="en-US" altLang="en-US"/>
          </a:p>
        </p:txBody>
      </p:sp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C4BC9EEF-2A16-6BBF-1972-EA982729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200" y="44958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F3FC31A-AA4C-4C03-92E6-3BA0DD628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Peer Review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FDBF45-CA4F-4020-996A-E978953AC6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Evaluation by experts in the field</a:t>
            </a:r>
          </a:p>
          <a:p>
            <a:pPr eaLnBrk="1" hangingPunct="1"/>
            <a:r>
              <a:rPr lang="en-US" altLang="en-US" dirty="0"/>
              <a:t>Focuses mainly on content, not writing style</a:t>
            </a:r>
          </a:p>
          <a:p>
            <a:pPr eaLnBrk="1" hangingPunct="1"/>
            <a:r>
              <a:rPr lang="en-US" altLang="en-US" dirty="0"/>
              <a:t>Purposes</a:t>
            </a:r>
          </a:p>
          <a:p>
            <a:pPr lvl="1" eaLnBrk="1" hangingPunct="1"/>
            <a:r>
              <a:rPr lang="en-US" altLang="en-US" dirty="0"/>
              <a:t>To help the editor decide whether to publish the paper</a:t>
            </a:r>
          </a:p>
          <a:p>
            <a:pPr lvl="1" eaLnBrk="1" hangingPunct="1"/>
            <a:r>
              <a:rPr lang="en-US" altLang="en-US" dirty="0"/>
              <a:t>To help the authors improve the paper,                                                 regardless of whether the journal accepts it</a:t>
            </a: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Graphic 2" descr="Customer review">
            <a:extLst>
              <a:ext uri="{FF2B5EF4-FFF2-40B4-BE49-F238E27FC236}">
                <a16:creationId xmlns:a16="http://schemas.microsoft.com/office/drawing/2014/main" id="{E057B90A-3CBB-44B3-B9C6-1CE09F91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600" y="41148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0CAF4C9-CC78-4F8F-B6CE-129EBAA7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The Editor’s Decision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C2A8503-C797-4380-8F44-4A392A636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 just a vote</a:t>
            </a:r>
          </a:p>
          <a:p>
            <a:pPr eaLnBrk="1" hangingPunct="1"/>
            <a:r>
              <a:rPr lang="en-US" altLang="en-US" dirty="0"/>
              <a:t>Based on the peer reviewers’ advice, the editor’s (or editors’) own evaluation(s), the space available, other factors</a:t>
            </a:r>
          </a:p>
          <a:p>
            <a:pPr eaLnBrk="1" hangingPunct="1"/>
            <a:r>
              <a:rPr lang="en-US" altLang="en-US" dirty="0"/>
              <a:t>Options:</a:t>
            </a:r>
          </a:p>
          <a:p>
            <a:pPr lvl="1" eaLnBrk="1" hangingPunct="1"/>
            <a:r>
              <a:rPr lang="en-US" altLang="en-US" dirty="0"/>
              <a:t>Accept as is (rare)</a:t>
            </a:r>
          </a:p>
          <a:p>
            <a:pPr lvl="1" eaLnBrk="1" hangingPunct="1"/>
            <a:r>
              <a:rPr lang="en-US" altLang="en-US" dirty="0"/>
              <a:t>Accept if suitably revised</a:t>
            </a:r>
          </a:p>
          <a:p>
            <a:pPr lvl="1" eaLnBrk="1" hangingPunct="1"/>
            <a:r>
              <a:rPr lang="en-US" altLang="en-US" dirty="0"/>
              <a:t>Reconsider if revised</a:t>
            </a:r>
          </a:p>
          <a:p>
            <a:pPr lvl="1" eaLnBrk="1" hangingPunct="1"/>
            <a:r>
              <a:rPr lang="en-US" altLang="en-US" dirty="0"/>
              <a:t>Reject</a:t>
            </a:r>
          </a:p>
          <a:p>
            <a:pPr lvl="1" eaLnBrk="1" hangingPunct="1"/>
            <a:r>
              <a:rPr lang="en-US" altLang="en-US" dirty="0"/>
              <a:t>(Sometimes: convey to another journal in the same group)</a:t>
            </a:r>
          </a:p>
        </p:txBody>
      </p:sp>
      <p:pic>
        <p:nvPicPr>
          <p:cNvPr id="102404" name="Graphic 4" descr="Checkmark">
            <a:extLst>
              <a:ext uri="{FF2B5EF4-FFF2-40B4-BE49-F238E27FC236}">
                <a16:creationId xmlns:a16="http://schemas.microsoft.com/office/drawing/2014/main" id="{B456DE19-884D-43ED-9986-9EAEFD22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5B8C926-6FB9-4CA5-8128-4071C14D3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338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Revising a Paper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CA08193-C8C8-460D-9117-04218EFED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1252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When asked to make revisions, it’s normal to feel disappointed or even hostile at first. Perhaps take a little time to cool down.</a:t>
            </a:r>
          </a:p>
          <a:p>
            <a:pPr eaLnBrk="1" hangingPunct="1"/>
            <a:r>
              <a:rPr lang="en-US" altLang="en-US" dirty="0"/>
              <a:t>Revise and resubmit promptly.</a:t>
            </a:r>
          </a:p>
          <a:p>
            <a:pPr eaLnBrk="1" hangingPunct="1"/>
            <a:r>
              <a:rPr lang="en-US" altLang="en-US" dirty="0"/>
              <a:t>Indicate what revisions were made. </a:t>
            </a:r>
          </a:p>
          <a:p>
            <a:pPr lvl="1" eaLnBrk="1" hangingPunct="1"/>
            <a:r>
              <a:rPr lang="en-US" altLang="en-US" dirty="0"/>
              <a:t>Typically, include a letter noting the revisions made. If you received a list of requested revisions, address each in the letter.</a:t>
            </a:r>
          </a:p>
          <a:p>
            <a:pPr lvl="1" eaLnBrk="1" hangingPunct="1"/>
            <a:r>
              <a:rPr lang="en-US" altLang="en-US" dirty="0"/>
              <a:t>If requested, show revisions in Track Changes.</a:t>
            </a:r>
          </a:p>
          <a:p>
            <a:pPr marL="0" indent="0" eaLnBrk="1" hangingPunct="1">
              <a:buNone/>
            </a:pPr>
            <a:endParaRPr lang="en-US" altLang="en-US" sz="2800" dirty="0"/>
          </a:p>
        </p:txBody>
      </p:sp>
      <p:pic>
        <p:nvPicPr>
          <p:cNvPr id="5" name="Graphic 4" descr="Circles with arrows with solid fill">
            <a:extLst>
              <a:ext uri="{FF2B5EF4-FFF2-40B4-BE49-F238E27FC236}">
                <a16:creationId xmlns:a16="http://schemas.microsoft.com/office/drawing/2014/main" id="{C7F56AF0-3A33-F73A-C5EE-706911C4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200" y="46482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89958ACF-72D5-4373-8E51-2D7074D69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What Should You Do?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3B0CE1E4-3AB6-4BAC-9707-EA76B217E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If you don’t understand a revision request, politely request clarification.</a:t>
            </a:r>
          </a:p>
          <a:p>
            <a:pPr>
              <a:defRPr/>
            </a:pPr>
            <a:r>
              <a:rPr lang="en-US" altLang="en-US" dirty="0"/>
              <a:t>If you disagree with a requested revision, politely explain why in your letter. Try to find a different way to solve the problem that the editor or reviewer identified.</a:t>
            </a:r>
          </a:p>
          <a:p>
            <a:pPr>
              <a:defRPr/>
            </a:pPr>
            <a:r>
              <a:rPr lang="en-US" altLang="en-US" dirty="0"/>
              <a:t>Sometimes discussion by phone or video will follow.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DD441-06EF-4828-9D37-A548203D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4495760"/>
            <a:ext cx="1524079" cy="1524079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536694A-7B43-4910-ADED-B0A4C7E1A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Answering Queries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950040A-45C3-47AC-874F-8B14E36F5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Queries: questions from the manuscript editor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Some topics of queries: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Inconsistencies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Missing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Ambiguities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Edits potentially changing meaning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Respond promptly, politely, and completely yet concisely	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C4A356BD-B387-244E-F5FD-D709B1BCA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0" y="2286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300F80F-ECAA-478B-B228-C89AD07E1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Some Current Issues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5FF159E-E02F-4FC3-9B6A-45389096CE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Whether to post articles in preprint servers before submitting them to journals</a:t>
            </a:r>
          </a:p>
          <a:p>
            <a:pPr lvl="1">
              <a:defRPr/>
            </a:pPr>
            <a:r>
              <a:rPr lang="en-US" altLang="en-US" dirty="0"/>
              <a:t>Long tradition of doing so in physics and related fields</a:t>
            </a:r>
          </a:p>
          <a:p>
            <a:pPr lvl="1">
              <a:defRPr/>
            </a:pPr>
            <a:r>
              <a:rPr lang="en-US" altLang="en-US" dirty="0"/>
              <a:t>Recently, a considerable increase in doing so in biological fields, especially in the wake of COVID-19</a:t>
            </a:r>
          </a:p>
          <a:p>
            <a:pPr>
              <a:defRPr/>
            </a:pPr>
            <a:r>
              <a:rPr lang="en-US" altLang="en-US" dirty="0"/>
              <a:t>Current or proposed requirements by some funding sources that research they fund be openly accessible</a:t>
            </a:r>
            <a:endParaRPr lang="en-US" altLang="en-US" sz="2800" dirty="0"/>
          </a:p>
          <a:p>
            <a:pPr marL="457200" lvl="1" indent="0"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6F6FD59-9BAA-45AD-8DF0-9B7779F9B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Reviewing Proofs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60A6816-3FB5-4EC7-A570-163538FE6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Proofs: typeset material to check.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Review the proofs promptly.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Some things to check: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Completeness (presence of all components)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Accuracy (absence of typos in text and references)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Placement of figures and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Quality of reproduction of figures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Note: This is not the time to rewrite the paper.</a:t>
            </a:r>
          </a:p>
        </p:txBody>
      </p:sp>
      <p:pic>
        <p:nvPicPr>
          <p:cNvPr id="50180" name="Graphic 2" descr="Checklist RTL">
            <a:extLst>
              <a:ext uri="{FF2B5EF4-FFF2-40B4-BE49-F238E27FC236}">
                <a16:creationId xmlns:a16="http://schemas.microsoft.com/office/drawing/2014/main" id="{F6A2B36F-88E7-4930-977F-C3B1D78E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5319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4206E02-A068-44F9-B072-1003774CE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0070C0"/>
                </a:solidFill>
              </a:rPr>
              <a:t>A Near-Final Step:</a:t>
            </a:r>
            <a:br>
              <a:rPr lang="en-US" altLang="en-US" b="1" i="1" dirty="0">
                <a:solidFill>
                  <a:srgbClr val="0070C0"/>
                </a:solidFill>
              </a:rPr>
            </a:br>
            <a:r>
              <a:rPr lang="en-US" altLang="en-US" b="1" i="1" dirty="0">
                <a:solidFill>
                  <a:srgbClr val="0070C0"/>
                </a:solidFill>
              </a:rPr>
              <a:t>Celebrate Publication of Your Paper!</a:t>
            </a:r>
          </a:p>
        </p:txBody>
      </p:sp>
      <p:pic>
        <p:nvPicPr>
          <p:cNvPr id="52227" name="Content Placeholder 4">
            <a:extLst>
              <a:ext uri="{FF2B5EF4-FFF2-40B4-BE49-F238E27FC236}">
                <a16:creationId xmlns:a16="http://schemas.microsoft.com/office/drawing/2014/main" id="{68D678D9-03B9-4C5D-AC29-4F391A85F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2538" y="1770063"/>
            <a:ext cx="7146925" cy="4186237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>
            <a:extLst>
              <a:ext uri="{FF2B5EF4-FFF2-40B4-BE49-F238E27FC236}">
                <a16:creationId xmlns:a16="http://schemas.microsoft.com/office/drawing/2014/main" id="{2809067D-75A5-4958-98D0-59820F9B5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dirty="0">
                <a:solidFill>
                  <a:schemeClr val="accent5">
                    <a:lumMod val="50000"/>
                  </a:schemeClr>
                </a:solidFill>
              </a:rPr>
              <a:t>Potential Follow-Up:</a:t>
            </a:r>
            <a:b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Helping to Publicize Your Article</a:t>
            </a:r>
          </a:p>
        </p:txBody>
      </p:sp>
      <p:sp>
        <p:nvSpPr>
          <p:cNvPr id="54275" name="Content Placeholder 7">
            <a:extLst>
              <a:ext uri="{FF2B5EF4-FFF2-40B4-BE49-F238E27FC236}">
                <a16:creationId xmlns:a16="http://schemas.microsoft.com/office/drawing/2014/main" id="{5E5BF384-0CA2-490C-AA02-9BBD94EEC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Informing colleagues, mentors, funders, and others</a:t>
            </a:r>
          </a:p>
          <a:p>
            <a:r>
              <a:rPr lang="en-US" altLang="en-US" i="1" dirty="0"/>
              <a:t>If appropriate:</a:t>
            </a:r>
          </a:p>
          <a:p>
            <a:pPr lvl="1"/>
            <a:r>
              <a:rPr lang="en-US" altLang="en-US" dirty="0"/>
              <a:t>Publicizing the article in social media</a:t>
            </a:r>
          </a:p>
          <a:p>
            <a:pPr lvl="1"/>
            <a:r>
              <a:rPr lang="en-US" altLang="en-US" dirty="0"/>
              <a:t>Posting the article on your website</a:t>
            </a:r>
          </a:p>
          <a:p>
            <a:pPr lvl="1"/>
            <a:r>
              <a:rPr lang="en-US" altLang="en-US" dirty="0"/>
              <a:t>Placing the article in an institutional repository</a:t>
            </a:r>
          </a:p>
          <a:p>
            <a:pPr lvl="1"/>
            <a:r>
              <a:rPr lang="en-US" altLang="en-US" dirty="0"/>
              <a:t>Informing public information professionals                                               at your institution</a:t>
            </a:r>
          </a:p>
          <a:p>
            <a:pPr lvl="1"/>
            <a:r>
              <a:rPr lang="en-US" altLang="en-US" dirty="0"/>
              <a:t>Being available for media interviews</a:t>
            </a:r>
          </a:p>
          <a:p>
            <a:pPr lvl="1"/>
            <a:r>
              <a:rPr lang="en-US" altLang="en-US" dirty="0"/>
              <a:t>Other</a:t>
            </a:r>
          </a:p>
          <a:p>
            <a:endParaRPr lang="en-US" altLang="en-US" dirty="0"/>
          </a:p>
        </p:txBody>
      </p:sp>
      <p:pic>
        <p:nvPicPr>
          <p:cNvPr id="54276" name="Graphic 6" descr="Marketing">
            <a:extLst>
              <a:ext uri="{FF2B5EF4-FFF2-40B4-BE49-F238E27FC236}">
                <a16:creationId xmlns:a16="http://schemas.microsoft.com/office/drawing/2014/main" id="{968A7668-054E-4F72-A718-E0EC72F6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733800"/>
            <a:ext cx="2590801" cy="259080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E018D-798F-43B7-21B7-24F220DB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 anchor="ctr">
            <a:noAutofit/>
          </a:bodyPr>
          <a:lstStyle/>
          <a:p>
            <a:r>
              <a:rPr lang="en-US" sz="7200" b="1" i="1" dirty="0">
                <a:solidFill>
                  <a:srgbClr val="C00000"/>
                </a:solidFill>
              </a:rPr>
              <a:t>Thank You!</a:t>
            </a:r>
          </a:p>
        </p:txBody>
      </p:sp>
      <p:pic>
        <p:nvPicPr>
          <p:cNvPr id="10" name="Graphic 9" descr="Excellent with solid fill">
            <a:extLst>
              <a:ext uri="{FF2B5EF4-FFF2-40B4-BE49-F238E27FC236}">
                <a16:creationId xmlns:a16="http://schemas.microsoft.com/office/drawing/2014/main" id="{0AC1AC09-0EF6-717F-5334-8A13FCC69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21336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6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4403</Words>
  <Application>Microsoft Office PowerPoint</Application>
  <PresentationFormat>Widescreen</PresentationFormat>
  <Paragraphs>509</Paragraphs>
  <Slides>93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93</vt:i4>
      </vt:variant>
    </vt:vector>
  </HeadingPairs>
  <TitlesOfParts>
    <vt:vector size="110" baseType="lpstr">
      <vt:lpstr>Arial</vt:lpstr>
      <vt:lpstr>Calibri</vt:lpstr>
      <vt:lpstr>Wingdings</vt:lpstr>
      <vt:lpstr>Default Design</vt:lpstr>
      <vt:lpstr>1_Default Design</vt:lpstr>
      <vt:lpstr>3_Office Theme</vt:lpstr>
      <vt:lpstr>5_Default Design</vt:lpstr>
      <vt:lpstr>1_Office Theme</vt:lpstr>
      <vt:lpstr>6_Default Design</vt:lpstr>
      <vt:lpstr>Office Theme</vt:lpstr>
      <vt:lpstr>8_Default Design</vt:lpstr>
      <vt:lpstr>9_Default Design</vt:lpstr>
      <vt:lpstr>10_Default Design</vt:lpstr>
      <vt:lpstr>4_Office Theme</vt:lpstr>
      <vt:lpstr>2_Office Theme</vt:lpstr>
      <vt:lpstr>5_Office Theme</vt:lpstr>
      <vt:lpstr>6_Office Theme</vt:lpstr>
      <vt:lpstr>AuthorAID Core Slides:  Writing and Publishing Journal Articles</vt:lpstr>
      <vt:lpstr>Main Topics</vt:lpstr>
      <vt:lpstr>Preparing to Write a Paper</vt:lpstr>
      <vt:lpstr>Deciding When (or What) to Publish</vt:lpstr>
      <vt:lpstr>Identifying a Target Journal: Some Basics</vt:lpstr>
      <vt:lpstr>Some Factors to Consider in Choosing a Target Journal</vt:lpstr>
      <vt:lpstr>To Be Avoided: “Predatory” or Otherwise Questionable Journals</vt:lpstr>
      <vt:lpstr>Impact</vt:lpstr>
      <vt:lpstr>Some Current Issues</vt:lpstr>
      <vt:lpstr>Journals’ Instructions to Authors</vt:lpstr>
      <vt:lpstr>Using the Journal’s Instructions</vt:lpstr>
      <vt:lpstr>Some Questions the Instructions May Answer</vt:lpstr>
      <vt:lpstr>Some Questions (cont.)</vt:lpstr>
      <vt:lpstr>Beyond the Instructions</vt:lpstr>
      <vt:lpstr>Structure of Journal Articles</vt:lpstr>
      <vt:lpstr>Structure of Journal Articles Reporting Research</vt:lpstr>
      <vt:lpstr>Article Structures (cont.)</vt:lpstr>
      <vt:lpstr>Note</vt:lpstr>
      <vt:lpstr>Writing a Scientific Paper: Section by Section</vt:lpstr>
      <vt:lpstr>Recap: Overall Structure of a Paper</vt:lpstr>
      <vt:lpstr>Overall Structure</vt:lpstr>
      <vt:lpstr> In what order do you like to write the parts of a scientific paper?   </vt:lpstr>
      <vt:lpstr>One Common Order for Writing a Paper</vt:lpstr>
      <vt:lpstr>Authors (and Acknowledgments)</vt:lpstr>
      <vt:lpstr>Authors</vt:lpstr>
      <vt:lpstr>ORCID: A Researcher Identification Number</vt:lpstr>
      <vt:lpstr>Corresponding Author</vt:lpstr>
      <vt:lpstr>Acknowledgments</vt:lpstr>
      <vt:lpstr>Crediting AI</vt:lpstr>
      <vt:lpstr>The Methods Section</vt:lpstr>
      <vt:lpstr>Purposes of the Methods Section</vt:lpstr>
      <vt:lpstr>Methods: Basic Information to Include</vt:lpstr>
      <vt:lpstr>Methods (cont.)</vt:lpstr>
      <vt:lpstr>Methods: An Issue— How Much Detail to Provide About</vt:lpstr>
      <vt:lpstr>Citing References: Some Basics</vt:lpstr>
      <vt:lpstr>Functions of References</vt:lpstr>
      <vt:lpstr>References: Importance of Accuracy</vt:lpstr>
      <vt:lpstr>Another Reason Your References Should Be Accurate</vt:lpstr>
      <vt:lpstr>Formats</vt:lpstr>
      <vt:lpstr>Citation Management Software</vt:lpstr>
      <vt:lpstr>Placement of Citations</vt:lpstr>
      <vt:lpstr>Other Advice on References</vt:lpstr>
      <vt:lpstr>The Results Section</vt:lpstr>
      <vt:lpstr>The Results Section </vt:lpstr>
      <vt:lpstr>Verb Tense for the Results Section: Past Tense</vt:lpstr>
      <vt:lpstr>Results Sections of Papers with Tables or Figures</vt:lpstr>
      <vt:lpstr>Mentioning Tables and Figures: Some Writing Advice</vt:lpstr>
      <vt:lpstr>Tables and Figures: Some Basics</vt:lpstr>
      <vt:lpstr>Tables: A Few Suggestions</vt:lpstr>
      <vt:lpstr>Figures: A Few Suggestions</vt:lpstr>
      <vt:lpstr>A General Suggestion</vt:lpstr>
      <vt:lpstr>The Discussion</vt:lpstr>
      <vt:lpstr>Discussion</vt:lpstr>
      <vt:lpstr>The Discussion: Possible Content (cont.)</vt:lpstr>
      <vt:lpstr>The Discussion: Possible Content (cont.)</vt:lpstr>
      <vt:lpstr>The Discussion: Possible Content (cont.)</vt:lpstr>
      <vt:lpstr>The Discussion: Possible Content (cont.)</vt:lpstr>
      <vt:lpstr>Discussion (cont.)</vt:lpstr>
      <vt:lpstr>The Introduction</vt:lpstr>
      <vt:lpstr>Purposes of the Introduction</vt:lpstr>
      <vt:lpstr>Length of Introduction</vt:lpstr>
      <vt:lpstr>Gearing the Introduction to the Audience</vt:lpstr>
      <vt:lpstr>Structure of the Introduction</vt:lpstr>
      <vt:lpstr>Overall Structure of a Paper: Like an Hourglass</vt:lpstr>
      <vt:lpstr>When to Write the Introduction</vt:lpstr>
      <vt:lpstr>Titles (and Keywords)</vt:lpstr>
      <vt:lpstr>Title</vt:lpstr>
      <vt:lpstr>Keywords </vt:lpstr>
      <vt:lpstr>The Abstract</vt:lpstr>
      <vt:lpstr>The Abstract</vt:lpstr>
      <vt:lpstr>Some Special Kinds of Abstracts (containing visual images)</vt:lpstr>
      <vt:lpstr>Editing Your Own Work</vt:lpstr>
      <vt:lpstr>Why bother editing your own work?</vt:lpstr>
      <vt:lpstr>The Essentials</vt:lpstr>
      <vt:lpstr>Gaining Sufficient Distance to Be Objective</vt:lpstr>
      <vt:lpstr>Scientific Papers: Some Items to Check</vt:lpstr>
      <vt:lpstr>Items to Check (continued)</vt:lpstr>
      <vt:lpstr>Further Guidance: “Editing and Proofreading Your Own Work”</vt:lpstr>
      <vt:lpstr> Publishing a Paper </vt:lpstr>
      <vt:lpstr>Submitting the Paper</vt:lpstr>
      <vt:lpstr>Some Items a Cover Letter May Do</vt:lpstr>
      <vt:lpstr>Some Resources: Cover Letters</vt:lpstr>
      <vt:lpstr>Some Categories of Editors at Journals</vt:lpstr>
      <vt:lpstr>Initial Screening by the Journal</vt:lpstr>
      <vt:lpstr>Peer Review</vt:lpstr>
      <vt:lpstr>The Editor’s Decision</vt:lpstr>
      <vt:lpstr>Revising a Paper</vt:lpstr>
      <vt:lpstr>What Should You Do?</vt:lpstr>
      <vt:lpstr>Answering Queries</vt:lpstr>
      <vt:lpstr>Reviewing Proofs</vt:lpstr>
      <vt:lpstr>A Near-Final Step: Celebrate Publication of Your Paper!</vt:lpstr>
      <vt:lpstr>Potential Follow-Up: Helping to Publicize Your Article</vt:lpstr>
      <vt:lpstr>Thank You!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BGastel</dc:creator>
  <cp:lastModifiedBy>Andy Nobes</cp:lastModifiedBy>
  <cp:revision>231</cp:revision>
  <cp:lastPrinted>2016-06-27T01:31:50Z</cp:lastPrinted>
  <dcterms:created xsi:type="dcterms:W3CDTF">2008-07-07T07:04:21Z</dcterms:created>
  <dcterms:modified xsi:type="dcterms:W3CDTF">2023-12-12T12:44:26Z</dcterms:modified>
</cp:coreProperties>
</file>