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301" r:id="rId3"/>
    <p:sldId id="300" r:id="rId4"/>
    <p:sldId id="290" r:id="rId5"/>
    <p:sldId id="302" r:id="rId6"/>
    <p:sldId id="291" r:id="rId7"/>
    <p:sldId id="292" r:id="rId8"/>
    <p:sldId id="293" r:id="rId9"/>
    <p:sldId id="303" r:id="rId10"/>
    <p:sldId id="299" r:id="rId11"/>
    <p:sldId id="304" r:id="rId12"/>
    <p:sldId id="295" r:id="rId13"/>
    <p:sldId id="297" r:id="rId14"/>
    <p:sldId id="289" r:id="rId15"/>
    <p:sldId id="276" r:id="rId16"/>
    <p:sldId id="25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6225" autoAdjust="0"/>
  </p:normalViewPr>
  <p:slideViewPr>
    <p:cSldViewPr snapToGrid="0" snapToObjects="1">
      <p:cViewPr>
        <p:scale>
          <a:sx n="80" d="100"/>
          <a:sy n="80" d="100"/>
        </p:scale>
        <p:origin x="-22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9/11/2016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ncbi.nlm.nih.gov/pmc/articles/PMC411411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uthoraid.info/en/resources/?topic=Publication+ethics+and+etiquette"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Note the topics that the module will address.</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Note the module’s overall aim, which is stated earlier in this facilitator’s guide. (Feel free, of course, to frame the aim in the way that the group is likely to find most relevant.)</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695987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Perhaps show this book (either online, in hard copy, or both).</a:t>
            </a:r>
          </a:p>
          <a:p>
            <a:pPr marL="171450" indent="-171450">
              <a:buFont typeface="Arial" panose="020B0604020202020204" pitchFamily="34" charset="0"/>
              <a:buChar char="•"/>
            </a:pPr>
            <a:r>
              <a:rPr lang="en-US" dirty="0" smtClean="0"/>
              <a:t>Perhaps note that this book is short and easy to read and includes cases and scenarios.</a:t>
            </a:r>
          </a:p>
          <a:p>
            <a:pPr marL="171450" indent="-171450">
              <a:buFont typeface="Arial" panose="020B0604020202020204" pitchFamily="34" charset="0"/>
              <a:buChar char="•"/>
            </a:pPr>
            <a:r>
              <a:rPr lang="en-US" dirty="0" smtClean="0"/>
              <a:t>If desired, at this point perhaps discuss one of the cases or scenarios, either in small groups or with the full group.</a:t>
            </a:r>
          </a:p>
          <a:p>
            <a:pPr marL="171450" indent="-171450">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876063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latin typeface="Arial" charset="0"/>
              </a:rPr>
              <a:t>Perhaps show this book (either online, in hard copy, or both).</a:t>
            </a:r>
          </a:p>
          <a:p>
            <a:pPr marL="171450" indent="-171450">
              <a:buFont typeface="Arial" panose="020B0604020202020204" pitchFamily="34" charset="0"/>
              <a:buChar char="•"/>
            </a:pPr>
            <a:r>
              <a:rPr lang="en-US" altLang="en-US" dirty="0" smtClean="0">
                <a:latin typeface="Arial" charset="0"/>
              </a:rPr>
              <a:t>Perhaps note that this book is short and easy to read and includes cases and scenarios.</a:t>
            </a:r>
          </a:p>
          <a:p>
            <a:pPr marL="171450" indent="-171450">
              <a:buFont typeface="Arial" panose="020B0604020202020204" pitchFamily="34" charset="0"/>
              <a:buChar char="•"/>
            </a:pPr>
            <a:r>
              <a:rPr lang="en-US" altLang="en-US" dirty="0" smtClean="0">
                <a:latin typeface="Arial" charset="0"/>
              </a:rPr>
              <a:t>If desired, at this point perhaps discuss one of the cases or scenarios, either in small groups or with the full group.</a:t>
            </a:r>
          </a:p>
          <a:p>
            <a:pPr marL="171450" indent="-171450">
              <a:buFont typeface="Arial" panose="020B0604020202020204" pitchFamily="34" charset="0"/>
              <a:buChar char="•"/>
            </a:pPr>
            <a:r>
              <a:rPr lang="en-US" altLang="en-US" dirty="0" smtClean="0">
                <a:latin typeface="Arial" charset="0"/>
              </a:rPr>
              <a:t>Perhaps show the associated video (available at the website noted for book); the video lasts about 7 minutes.</a:t>
            </a:r>
          </a:p>
          <a:p>
            <a:pPr marL="171450" indent="-171450">
              <a:buFont typeface="Arial" panose="020B0604020202020204" pitchFamily="34" charset="0"/>
              <a:buChar char="•"/>
            </a:pPr>
            <a:endParaRPr lang="en-US" altLang="en-US" dirty="0" smtClean="0">
              <a:latin typeface="Arial" charset="0"/>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5E7FD8F-6B03-4660-BCFD-7DC445F58488}" type="slidenum">
              <a:rPr lang="en-US" altLang="en-US" smtClean="0">
                <a:solidFill>
                  <a:srgbClr val="000000"/>
                </a:solidFill>
                <a:latin typeface="Arial" charset="0"/>
              </a:rPr>
              <a:pPr eaLnBrk="1" hangingPunct="1">
                <a:spcBef>
                  <a:spcPct val="0"/>
                </a:spcBef>
              </a:pPr>
              <a:t>12</a:t>
            </a:fld>
            <a:endParaRPr lang="en-US" altLang="en-US" smtClean="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Probably</a:t>
            </a:r>
            <a:r>
              <a:rPr lang="en-US" baseline="0" dirty="0" smtClean="0"/>
              <a:t> mention these resources just briefly.</a:t>
            </a:r>
          </a:p>
          <a:p>
            <a:pPr marL="171450" indent="-171450">
              <a:buFont typeface="Arial" panose="020B0604020202020204" pitchFamily="34" charset="0"/>
              <a:buChar char="•"/>
            </a:pPr>
            <a:r>
              <a:rPr lang="en-US" baseline="0" dirty="0" smtClean="0"/>
              <a:t>If desired, show their websites.</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13</a:t>
            </a:fld>
            <a:endParaRPr lang="en-US" dirty="0"/>
          </a:p>
        </p:txBody>
      </p:sp>
    </p:spTree>
    <p:extLst>
      <p:ext uri="{BB962C8B-B14F-4D97-AF65-F5344CB8AC3E}">
        <p14:creationId xmlns:p14="http://schemas.microsoft.com/office/powerpoint/2010/main" val="3342264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If time permits, include a question-and-answer session.</a:t>
            </a:r>
          </a:p>
          <a:p>
            <a:pPr marL="171450" indent="-171450">
              <a:buFontTx/>
              <a:buChar char="-"/>
            </a:pPr>
            <a:r>
              <a:rPr lang="en-US" dirty="0" smtClean="0"/>
              <a:t>Perhaps do one or both of the following:</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Ask each group member to write down three points that he or she is taking away from the session. Then have people share the points—either with those sitting near them, with the full group, or both.</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Summarize the session</a:t>
            </a:r>
            <a:r>
              <a:rPr lang="en-GB" sz="1200" kern="1200" dirty="0" smtClean="0">
                <a:solidFill>
                  <a:schemeClr val="tx1"/>
                </a:solidFill>
                <a:effectLst/>
                <a:latin typeface="+mn-lt"/>
                <a:ea typeface="+mn-ea"/>
                <a:cs typeface="+mn-cs"/>
              </a:rPr>
              <a:t>.</a:t>
            </a: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tx1"/>
                </a:solidFill>
                <a:effectLst/>
                <a:latin typeface="+mn-lt"/>
                <a:ea typeface="+mn-ea"/>
                <a:cs typeface="+mn-cs"/>
              </a:rPr>
              <a:t>As noted, one option is to have small groups discuss one or more cases (for example, from the mentioned books) near the end of the session. In that instance, it could be useful to insert a slide (example: “More Cases”) before this one.</a:t>
            </a:r>
            <a:endParaRPr lang="en-US" sz="1200" kern="120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smtClean="0">
              <a:solidFill>
                <a:schemeClr val="tx1"/>
              </a:solidFill>
              <a:effectLst/>
              <a:latin typeface="+mn-lt"/>
              <a:ea typeface="+mn-ea"/>
              <a:cs typeface="+mn-cs"/>
            </a:endParaRPr>
          </a:p>
          <a:p>
            <a:pPr marL="628650" lvl="1" indent="-171450">
              <a:buFontTx/>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14</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GB" sz="1200" kern="1200" dirty="0" smtClean="0">
                <a:solidFill>
                  <a:schemeClr val="tx1"/>
                </a:solidFill>
                <a:effectLst/>
                <a:latin typeface="+mn-lt"/>
                <a:ea typeface="+mn-ea"/>
                <a:cs typeface="+mn-cs"/>
              </a:rPr>
              <a:t>- End by expressing the hope that the session will be helpful and by providing additional encouragement.</a:t>
            </a:r>
          </a:p>
          <a:p>
            <a:pPr marL="0" lvl="0" indent="0">
              <a:buFont typeface="Arial" panose="020B0604020202020204" pitchFamily="34" charset="0"/>
              <a:buNone/>
            </a:pPr>
            <a:r>
              <a:rPr lang="en-GB" sz="1200" kern="1200" dirty="0" smtClean="0">
                <a:solidFill>
                  <a:schemeClr val="tx1"/>
                </a:solidFill>
                <a:effectLst/>
                <a:latin typeface="+mn-lt"/>
                <a:ea typeface="+mn-ea"/>
                <a:cs typeface="+mn-cs"/>
              </a:rPr>
              <a:t>- If this module is part of a workshop, course, or series, perhaps note what is upcoming.</a:t>
            </a:r>
          </a:p>
          <a:p>
            <a:r>
              <a:rPr lang="en-GB" sz="1200" kern="1200" dirty="0" smtClean="0">
                <a:solidFill>
                  <a:schemeClr val="tx1"/>
                </a:solidFill>
                <a:effectLst/>
                <a:latin typeface="+mn-lt"/>
                <a:ea typeface="+mn-ea"/>
                <a:cs typeface="+mn-cs"/>
              </a:rPr>
              <a:t>- Perhaps encourage group members to share points from this session with others.</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15</a:t>
            </a:fld>
            <a:endParaRPr lang="en-US" dirty="0"/>
          </a:p>
        </p:txBody>
      </p:sp>
    </p:spTree>
    <p:extLst>
      <p:ext uri="{BB962C8B-B14F-4D97-AF65-F5344CB8AC3E}">
        <p14:creationId xmlns:p14="http://schemas.microsoft.com/office/powerpoint/2010/main" val="1448438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16</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Suggestions: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When discussing the principles presented on the slides that follow, facilitators are encouraged to note relevant cases, both from their own experience and from the literature. Some summaries of relevant cases appear in the books </a:t>
            </a:r>
            <a:r>
              <a:rPr lang="en-US" i="1" baseline="0" dirty="0" smtClean="0"/>
              <a:t>Doing Global Science </a:t>
            </a:r>
            <a:r>
              <a:rPr lang="en-US" i="0" baseline="0" dirty="0" smtClean="0"/>
              <a:t>(openly accessible at http://www.interacademycouncil.net/24026/29429.aspx) and </a:t>
            </a:r>
            <a:r>
              <a:rPr lang="en-US" i="1" baseline="0" dirty="0" smtClean="0"/>
              <a:t>On Being a Scientist </a:t>
            </a:r>
            <a:r>
              <a:rPr lang="en-US" i="0" baseline="0" dirty="0" smtClean="0"/>
              <a:t>(openly accessible at https://www.nap.edu/catalog/12192/on-being-a-scientist-a-guide-to-responsible-conduct-in). Internet searching can disclose additional examples. </a:t>
            </a:r>
            <a:r>
              <a:rPr lang="en-US" i="1" baseline="0" dirty="0" smtClean="0"/>
              <a:t> </a:t>
            </a:r>
            <a:r>
              <a:rPr lang="en-US" baseline="0" dirty="0" smtClean="0"/>
              <a: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Some cases in the books noted above are well suited for group discussion. Consider having small groups discuss one or more of the cases. Interspersing the small-group discussion in the presentation probably would be ideal. Another option is for groups to discuss one or more cases at the end of the presentation and then report back.</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191046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171450" indent="-171450">
              <a:buFont typeface="Arial" panose="020B0604020202020204" pitchFamily="34" charset="0"/>
              <a:buChar char="•"/>
            </a:pPr>
            <a:r>
              <a:rPr lang="en-US" dirty="0" smtClean="0"/>
              <a:t>Have pairs</a:t>
            </a:r>
            <a:r>
              <a:rPr lang="en-US" baseline="0" dirty="0" smtClean="0"/>
              <a:t> or small groups of students identify fabrication cases they </a:t>
            </a:r>
            <a:r>
              <a:rPr lang="en-US" baseline="0" dirty="0" smtClean="0"/>
              <a:t>know of </a:t>
            </a:r>
            <a:r>
              <a:rPr lang="en-US" baseline="0" dirty="0" smtClean="0"/>
              <a:t>and report back to the small group.  If </a:t>
            </a:r>
            <a:r>
              <a:rPr lang="en-US" baseline="0" dirty="0" smtClean="0"/>
              <a:t>some participants </a:t>
            </a:r>
            <a:r>
              <a:rPr lang="en-US" baseline="0" dirty="0" smtClean="0"/>
              <a:t>have </a:t>
            </a:r>
            <a:r>
              <a:rPr lang="en-US" baseline="0" dirty="0" smtClean="0"/>
              <a:t>internet </a:t>
            </a:r>
            <a:r>
              <a:rPr lang="en-US" baseline="0" dirty="0" smtClean="0"/>
              <a:t>access, they can do </a:t>
            </a:r>
            <a:r>
              <a:rPr lang="en-US" baseline="0" dirty="0" smtClean="0"/>
              <a:t>web </a:t>
            </a:r>
            <a:r>
              <a:rPr lang="en-US" baseline="0" dirty="0" smtClean="0"/>
              <a:t>searching in this regard.</a:t>
            </a:r>
          </a:p>
          <a:p>
            <a:pPr marL="171450" indent="-171450">
              <a:buFont typeface="Arial" panose="020B0604020202020204" pitchFamily="34" charset="0"/>
              <a:buChar char="•"/>
            </a:pPr>
            <a:r>
              <a:rPr lang="en-US" baseline="0" dirty="0" smtClean="0"/>
              <a:t>The facilitator may note some additional fabrication </a:t>
            </a:r>
            <a:r>
              <a:rPr lang="en-US" baseline="0" dirty="0" smtClean="0"/>
              <a:t>cases, such as ones summarized in the books noted on the previous slide.   </a:t>
            </a:r>
          </a:p>
          <a:p>
            <a:pPr marL="171450" indent="-171450">
              <a:buFont typeface="Arial" panose="020B0604020202020204" pitchFamily="34" charset="0"/>
              <a:buChar char="•"/>
            </a:pPr>
            <a:r>
              <a:rPr lang="en-US" baseline="0" dirty="0" smtClean="0"/>
              <a:t>Small groups of students also may discuss a case (for example, from one of the books).</a:t>
            </a:r>
            <a:endParaRPr lang="en-US" baseline="0" dirty="0" smtClean="0"/>
          </a:p>
          <a:p>
            <a:pPr marL="171450" indent="-171450">
              <a:buFont typeface="Arial" panose="020B0604020202020204" pitchFamily="34" charset="0"/>
              <a:buChar char="•"/>
            </a:pPr>
            <a:r>
              <a:rPr lang="en-US" baseline="0" dirty="0" smtClean="0"/>
              <a:t>The facilitator should emphasize that fabrication is a very serious offense and is likely to end the perpetrator’s scientific career.</a:t>
            </a: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1519923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Suggestions:</a:t>
            </a:r>
          </a:p>
          <a:p>
            <a:pPr marL="685800" marR="0" lvl="1" indent="-228600" algn="l">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Note that being accurate entails more than just not changing data and that “where to draw the line” is not always obvious.</a:t>
            </a:r>
            <a:endParaRPr lang="en-US" sz="1200" dirty="0" smtClean="0">
              <a:solidFill>
                <a:srgbClr val="666666"/>
              </a:solidFill>
              <a:effectLst/>
              <a:latin typeface="Arial"/>
              <a:ea typeface="MS Mincho"/>
              <a:cs typeface="Times New Roman"/>
            </a:endParaRPr>
          </a:p>
          <a:p>
            <a:pPr marL="685800" marR="0" lvl="1" indent="-228600" algn="l">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Briefly note guidelines for working with digital images. For example, mention that it is often acceptable to increase the contrast in an image, but of course it is not acceptable to “Photoshop” an object into an image. Note that if significant alterations are made, they generally should be noted in the figure caption. Perhaps mention one or more resources on the topic, such as “Avoiding Twisted Pixels” by Douglas W. </a:t>
            </a:r>
            <a:r>
              <a:rPr lang="en-GB" sz="1200" dirty="0" err="1" smtClean="0">
                <a:solidFill>
                  <a:srgbClr val="666666"/>
                </a:solidFill>
                <a:effectLst/>
                <a:latin typeface="Arial"/>
                <a:ea typeface="MS Mincho"/>
                <a:cs typeface="Times New Roman"/>
              </a:rPr>
              <a:t>Cromey</a:t>
            </a:r>
            <a:r>
              <a:rPr lang="en-GB" sz="1200" dirty="0" smtClean="0">
                <a:solidFill>
                  <a:srgbClr val="666666"/>
                </a:solidFill>
                <a:effectLst/>
                <a:latin typeface="Arial"/>
                <a:ea typeface="MS Mincho"/>
                <a:cs typeface="Times New Roman"/>
              </a:rPr>
              <a:t> ( </a:t>
            </a:r>
            <a:r>
              <a:rPr lang="en-GB" sz="1200" u="sng" dirty="0" smtClean="0">
                <a:solidFill>
                  <a:srgbClr val="666666"/>
                </a:solidFill>
                <a:effectLst/>
                <a:latin typeface="Arial"/>
                <a:ea typeface="MS Mincho"/>
                <a:cs typeface="Times New Roman"/>
                <a:hlinkClick r:id="rId3"/>
              </a:rPr>
              <a:t>http://www.ncbi.nlm.nih.gov/pmc/articles/PMC4114110/</a:t>
            </a:r>
            <a:r>
              <a:rPr lang="en-GB" sz="1200" dirty="0" smtClean="0">
                <a:solidFill>
                  <a:srgbClr val="666666"/>
                </a:solidFill>
                <a:effectLst/>
                <a:latin typeface="Arial"/>
                <a:ea typeface="MS Mincho"/>
                <a:cs typeface="Times New Roman"/>
              </a:rPr>
              <a:t> ).</a:t>
            </a:r>
            <a:endParaRPr lang="en-US" sz="1200" dirty="0" smtClean="0">
              <a:solidFill>
                <a:srgbClr val="666666"/>
              </a:solidFill>
              <a:effectLst/>
              <a:latin typeface="Arial"/>
              <a:ea typeface="MS Mincho"/>
              <a:cs typeface="Times New Roman"/>
            </a:endParaRPr>
          </a:p>
          <a:p>
            <a:pPr marL="685800" marR="0" lvl="1" indent="-228600" algn="l">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If relevant, note that for quantitative research, being accurate includes using appropriate statistical procedures, as using unsuitable ones can yield wrong conclusions. Encourage participants to consult statisticians early in the research planning process, to ensure that they have appropriate data for analysis.</a:t>
            </a:r>
            <a:endParaRPr lang="en-US" sz="1200" dirty="0" smtClean="0">
              <a:solidFill>
                <a:srgbClr val="666666"/>
              </a:solidFill>
              <a:effectLst/>
              <a:latin typeface="Arial"/>
              <a:ea typeface="MS Mincho"/>
              <a:cs typeface="Times New Roman"/>
            </a:endParaRPr>
          </a:p>
          <a:p>
            <a:pPr marL="285750" marR="0" lvl="0" indent="-285750" algn="l">
              <a:spcBef>
                <a:spcPts val="0"/>
              </a:spcBef>
              <a:spcAft>
                <a:spcPts val="0"/>
              </a:spcAft>
              <a:buFont typeface="Arial" panose="020B0604020202020204" pitchFamily="34" charset="0"/>
              <a:buChar char="•"/>
            </a:pPr>
            <a:r>
              <a:rPr lang="en-GB" sz="1200" dirty="0" smtClean="0">
                <a:solidFill>
                  <a:srgbClr val="666666"/>
                </a:solidFill>
                <a:effectLst/>
                <a:latin typeface="Arial"/>
                <a:ea typeface="MS Mincho"/>
                <a:cs typeface="Times New Roman"/>
              </a:rPr>
              <a:t>Discussion of material on this slide can be enhanced by mention or group discussion of one or more cases, along lines previously noted.</a:t>
            </a:r>
            <a:endParaRPr lang="en-US" sz="1200" dirty="0" smtClean="0">
              <a:solidFill>
                <a:srgbClr val="666666"/>
              </a:solidFill>
              <a:effectLst/>
              <a:latin typeface="Arial"/>
              <a:ea typeface="MS Mincho"/>
              <a:cs typeface="Times New Roman"/>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298652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a:spcBef>
                <a:spcPts val="0"/>
              </a:spcBef>
              <a:spcAft>
                <a:spcPts val="0"/>
              </a:spcAft>
              <a:buFont typeface="Arial" panose="020B0604020202020204" pitchFamily="34" charset="0"/>
              <a:buChar char="•"/>
            </a:pPr>
            <a:r>
              <a:rPr lang="en-GB" sz="1200" dirty="0" smtClean="0">
                <a:solidFill>
                  <a:srgbClr val="666666"/>
                </a:solidFill>
                <a:effectLst/>
                <a:latin typeface="Arial"/>
                <a:ea typeface="MS Mincho"/>
                <a:cs typeface="Times New Roman"/>
              </a:rPr>
              <a:t>Some points to consider noting:</a:t>
            </a:r>
          </a:p>
          <a:p>
            <a:pPr marL="685800" marR="0" lvl="1" indent="-22860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It normally is acceptable, however, to publish findings that have been presented orally. In fact, presenting findings orally first is common and often useful.</a:t>
            </a:r>
            <a:endParaRPr lang="en-US" sz="1200" dirty="0" smtClean="0">
              <a:solidFill>
                <a:srgbClr val="666666"/>
              </a:solidFill>
              <a:effectLst/>
              <a:latin typeface="Arial"/>
              <a:ea typeface="MS Mincho"/>
              <a:cs typeface="Times New Roman"/>
            </a:endParaRPr>
          </a:p>
          <a:p>
            <a:pPr marL="685800" marR="0" lvl="1" indent="-22860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One circumstance in which findings may be republished is in translation. However, permission from the source must be obtained, and the version in the new language must be clearly labelled a translation.</a:t>
            </a:r>
            <a:endParaRPr lang="en-US" sz="1200" dirty="0" smtClean="0">
              <a:solidFill>
                <a:srgbClr val="666666"/>
              </a:solidFill>
              <a:effectLst/>
              <a:latin typeface="Arial"/>
              <a:ea typeface="MS Mincho"/>
              <a:cs typeface="Times New Roman"/>
            </a:endParaRPr>
          </a:p>
          <a:p>
            <a:pPr marL="685800" marR="0" lvl="1" indent="-22860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A large research project with multiple aspects might validly yield multiple papers. However, a researcher should not try to get as many papers as possible out of a research project, no matter how small. Splitting up findings into unnecessarily many papers does not serve readers well. Also, those assessing researchers do not merely count papers, and often they would rather see one substantial paper in a major journal than two or more small papers in minor journals.</a:t>
            </a:r>
          </a:p>
          <a:p>
            <a:pPr marL="285750" marR="0" lvl="0" indent="-285750" algn="l">
              <a:spcBef>
                <a:spcPts val="0"/>
              </a:spcBef>
              <a:spcAft>
                <a:spcPts val="0"/>
              </a:spcAft>
              <a:buFont typeface="Arial" panose="020B0604020202020204" pitchFamily="34" charset="0"/>
              <a:buChar char="•"/>
            </a:pPr>
            <a:r>
              <a:rPr lang="en-GB" sz="1200" dirty="0" smtClean="0">
                <a:solidFill>
                  <a:srgbClr val="666666"/>
                </a:solidFill>
                <a:effectLst/>
                <a:latin typeface="Arial"/>
                <a:ea typeface="MS Mincho"/>
                <a:cs typeface="Times New Roman"/>
              </a:rPr>
              <a:t>Discussion of material on this slide can be enhanced by mention or group discussion of one or more cases, along lines previously noted.</a:t>
            </a:r>
            <a:endParaRPr lang="en-US" sz="1200" dirty="0" smtClean="0">
              <a:solidFill>
                <a:srgbClr val="666666"/>
              </a:solidFill>
              <a:effectLst/>
              <a:latin typeface="Arial"/>
              <a:ea typeface="MS Mincho"/>
              <a:cs typeface="Times New Roman"/>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1158724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spcBef>
                <a:spcPts val="0"/>
              </a:spcBef>
              <a:spcAft>
                <a:spcPts val="0"/>
              </a:spcAft>
              <a:buFont typeface="Arial" panose="020B0604020202020204" pitchFamily="34" charset="0"/>
              <a:buChar char="•"/>
            </a:pPr>
            <a:r>
              <a:rPr lang="en-GB" sz="1200" dirty="0" smtClean="0">
                <a:solidFill>
                  <a:srgbClr val="666666"/>
                </a:solidFill>
                <a:effectLst/>
                <a:latin typeface="Arial"/>
                <a:ea typeface="MS Mincho"/>
                <a:cs typeface="Times New Roman"/>
              </a:rPr>
              <a:t>Some points to consider making:</a:t>
            </a:r>
            <a:endParaRPr lang="en-US" sz="1200" dirty="0" smtClean="0">
              <a:solidFill>
                <a:srgbClr val="666666"/>
              </a:solidFill>
              <a:effectLst/>
              <a:latin typeface="Arial"/>
              <a:ea typeface="MS Mincho"/>
              <a:cs typeface="Times New Roman"/>
            </a:endParaRPr>
          </a:p>
          <a:p>
            <a:pPr marL="628650" marR="0" lvl="1" indent="-17145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Citing sources also increases credibility and helps readers who want to find out more.</a:t>
            </a:r>
            <a:endParaRPr lang="en-US" sz="1200" dirty="0" smtClean="0">
              <a:solidFill>
                <a:srgbClr val="666666"/>
              </a:solidFill>
              <a:effectLst/>
              <a:latin typeface="Arial"/>
              <a:ea typeface="MS Mincho"/>
              <a:cs typeface="Times New Roman"/>
            </a:endParaRPr>
          </a:p>
          <a:p>
            <a:pPr marL="628650" marR="0" lvl="1" indent="-17145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One approach that can help avoid using others’ wording excessively is as follows: Become very familiar with one’s source material, and then write a first draft without looking at it. Before revising the draft, check it against the source material for accuracy.</a:t>
            </a:r>
            <a:endParaRPr lang="en-US" sz="1200" dirty="0" smtClean="0">
              <a:solidFill>
                <a:srgbClr val="666666"/>
              </a:solidFill>
              <a:effectLst/>
              <a:latin typeface="Arial"/>
              <a:ea typeface="MS Mincho"/>
              <a:cs typeface="Times New Roman"/>
            </a:endParaRPr>
          </a:p>
          <a:p>
            <a:pPr marL="628650" marR="0" lvl="1" indent="-17145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Researchers must observe copyright, and they typically must obtain permission if they want to reprint figures or quote extensive amounts of text.</a:t>
            </a:r>
            <a:endParaRPr lang="en-US" sz="1200" dirty="0" smtClean="0">
              <a:solidFill>
                <a:srgbClr val="666666"/>
              </a:solidFill>
              <a:effectLst/>
              <a:latin typeface="Arial"/>
              <a:ea typeface="MS Mincho"/>
              <a:cs typeface="Times New Roman"/>
            </a:endParaRPr>
          </a:p>
          <a:p>
            <a:pPr marL="628650" marR="0" lvl="1" indent="-171450">
              <a:spcBef>
                <a:spcPts val="0"/>
              </a:spcBef>
              <a:spcAft>
                <a:spcPts val="0"/>
              </a:spcAft>
              <a:buFont typeface="Courier New" panose="02070309020205020404" pitchFamily="49" charset="0"/>
              <a:buChar char="o"/>
            </a:pPr>
            <a:r>
              <a:rPr lang="en-GB" sz="1200" dirty="0" smtClean="0">
                <a:solidFill>
                  <a:srgbClr val="666666"/>
                </a:solidFill>
                <a:effectLst/>
                <a:latin typeface="Arial"/>
                <a:ea typeface="MS Mincho"/>
                <a:cs typeface="Times New Roman"/>
              </a:rPr>
              <a:t>In some fields, quoting is common. However, in the sciences, it is not common for papers to include quotations.</a:t>
            </a:r>
            <a:endParaRPr lang="en-US" sz="1200" dirty="0" smtClean="0">
              <a:solidFill>
                <a:srgbClr val="666666"/>
              </a:solidFill>
              <a:effectLst/>
              <a:latin typeface="Arial"/>
              <a:ea typeface="MS Mincho"/>
              <a:cs typeface="Times New Roman"/>
            </a:endParaRPr>
          </a:p>
          <a:p>
            <a:pPr marL="171450" marR="0" lvl="0" indent="-171450">
              <a:spcBef>
                <a:spcPts val="0"/>
              </a:spcBef>
              <a:spcAft>
                <a:spcPts val="0"/>
              </a:spcAft>
              <a:buFont typeface="Arial" panose="020B0604020202020204" pitchFamily="34" charset="0"/>
              <a:buChar char="•"/>
            </a:pPr>
            <a:r>
              <a:rPr lang="en-GB" sz="1200" dirty="0" smtClean="0">
                <a:solidFill>
                  <a:srgbClr val="666666"/>
                </a:solidFill>
                <a:effectLst/>
                <a:latin typeface="Arial"/>
                <a:ea typeface="MS Mincho"/>
                <a:cs typeface="Times New Roman"/>
              </a:rPr>
              <a:t>Discussion of material on this slide can be enhanced by mention or group discussion of one or more cases, along lines previously noted.</a:t>
            </a:r>
            <a:endParaRPr lang="en-US" sz="1200" dirty="0" smtClean="0">
              <a:solidFill>
                <a:srgbClr val="666666"/>
              </a:solidFill>
              <a:effectLst/>
              <a:latin typeface="Arial"/>
              <a:ea typeface="MS Mincho"/>
              <a:cs typeface="Times New Roman"/>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3198746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Note that many journals won’t publish papers on human and animal research without evidence of this permission—and thus that researchers should be sure to obtain such permission before doing the research.</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Perhaps mention that such permission commonly is noted in the methods section of a journal article. Perhaps read one or more articles’ statements in this regard.</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Perhaps ask participants about their experience in this regard, note your experience in this regard, or both.</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2130952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Either note some examples of conflicts of interest relating to publication, ask participants for some examples, or both. Some possible examples to mention are the following: doing research on a product made by a company in which one has stock, doing research on a product made by a company to which one is a consultant, and serving as a peer reviewer of a paper by a friend.</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Mention that some journals require authors to report conflicts of interest when they submit their papers. Also note that some of these journals publish this information with the paper (if the paper is accepted) and others just keep the information for their own use. Emphasize that existence of a conflict of interest does not preclude publication of a paper but that it may result in the paper’s being examined especially carefully for possible bias.</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Perhaps discuss your experience regarding conflicts of interest, ask participants about their experience in this regard, or both.</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1620300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This slide is a title slide.</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Of course, feel free to mention additional resources in this part of the presentation. Some additional resources on publication ethics and related topics can be accessed at </a:t>
            </a:r>
            <a:r>
              <a:rPr lang="en-GB" sz="1200" u="sng" kern="1200" dirty="0" smtClean="0">
                <a:solidFill>
                  <a:schemeClr val="tx1"/>
                </a:solidFill>
                <a:effectLst/>
                <a:latin typeface="+mn-lt"/>
                <a:ea typeface="+mn-ea"/>
                <a:cs typeface="+mn-cs"/>
                <a:hlinkClick r:id="rId3"/>
              </a:rPr>
              <a:t>http://www.authoraid.info/en/resources/?topic=Publication+ethics+and+etiquette</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80058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11/09/2016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11/09/2016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11/09/2016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11/09/2016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11/09/2016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nteracademycouncil.net/24026/29429.aspx"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nap.edu/catalog.php?record_id=12192"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councilscienceeditors.org/resource-library/editorial-policies/white-paper-on-publication-ethic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www.wame.org/" TargetMode="External"/><Relationship Id="rId4" Type="http://schemas.openxmlformats.org/officeDocument/2006/relationships/hyperlink" Target="http://publicationethics.or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5.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Ethical and Other Issues</a:t>
            </a:r>
            <a:br>
              <a:rPr lang="en-US" b="1" dirty="0" smtClean="0">
                <a:solidFill>
                  <a:srgbClr val="5784CC"/>
                </a:solidFill>
              </a:rPr>
            </a:br>
            <a:r>
              <a:rPr lang="en-US" b="1" dirty="0" smtClean="0"/>
              <a:t>in Research Writing</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Some Resources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166728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altLang="en-US" dirty="0" smtClean="0"/>
              <a:t>A </a:t>
            </a:r>
            <a:r>
              <a:rPr lang="en-US" altLang="en-US" dirty="0" smtClean="0"/>
              <a:t>Resource on Ethics</a:t>
            </a:r>
          </a:p>
        </p:txBody>
      </p:sp>
      <p:sp>
        <p:nvSpPr>
          <p:cNvPr id="32771" name="Content Placeholder 3"/>
          <p:cNvSpPr>
            <a:spLocks noGrp="1"/>
          </p:cNvSpPr>
          <p:nvPr>
            <p:ph idx="1"/>
          </p:nvPr>
        </p:nvSpPr>
        <p:spPr/>
        <p:txBody>
          <a:bodyPr>
            <a:normAutofit fontScale="92500" lnSpcReduction="20000"/>
          </a:bodyPr>
          <a:lstStyle/>
          <a:p>
            <a:pPr>
              <a:defRPr/>
            </a:pPr>
            <a:r>
              <a:rPr lang="en-US" altLang="en-US" i="1" dirty="0"/>
              <a:t>Doing Global Science: A Guide to Responsible Conduct in the Global Research </a:t>
            </a:r>
            <a:r>
              <a:rPr lang="en-US" altLang="en-US" i="1" dirty="0" smtClean="0"/>
              <a:t>Enterprise </a:t>
            </a:r>
            <a:endParaRPr lang="en-US" altLang="en-US" dirty="0" smtClean="0"/>
          </a:p>
          <a:p>
            <a:pPr>
              <a:defRPr/>
            </a:pPr>
            <a:r>
              <a:rPr lang="en-US" altLang="en-US" dirty="0" smtClean="0"/>
              <a:t>Book </a:t>
            </a:r>
            <a:r>
              <a:rPr lang="en-US" altLang="en-US" dirty="0" smtClean="0"/>
              <a:t>on ethics in research and publication</a:t>
            </a:r>
          </a:p>
          <a:p>
            <a:pPr>
              <a:defRPr/>
            </a:pPr>
            <a:r>
              <a:rPr lang="en-US" altLang="en-US" dirty="0" smtClean="0"/>
              <a:t>From the </a:t>
            </a:r>
            <a:r>
              <a:rPr lang="en-US" altLang="en-US" dirty="0" err="1" smtClean="0"/>
              <a:t>InterAcademy</a:t>
            </a:r>
            <a:r>
              <a:rPr lang="en-US" altLang="en-US" dirty="0" smtClean="0"/>
              <a:t> </a:t>
            </a:r>
            <a:r>
              <a:rPr lang="en-US" altLang="en-US" dirty="0" smtClean="0"/>
              <a:t>Partnership (which </a:t>
            </a:r>
            <a:r>
              <a:rPr lang="en-US" altLang="en-US" dirty="0" smtClean="0"/>
              <a:t>spans</a:t>
            </a:r>
            <a:r>
              <a:rPr lang="en-US" altLang="en-US" dirty="0" smtClean="0"/>
              <a:t> academies of science of many countries)</a:t>
            </a:r>
            <a:endParaRPr lang="en-US" altLang="en-US" dirty="0" smtClean="0"/>
          </a:p>
          <a:p>
            <a:pPr>
              <a:defRPr/>
            </a:pPr>
            <a:r>
              <a:rPr lang="en-US" altLang="en-US" dirty="0" smtClean="0"/>
              <a:t>Available at </a:t>
            </a:r>
            <a:r>
              <a:rPr lang="en-US" altLang="en-US" dirty="0" smtClean="0">
                <a:hlinkClick r:id="rId3"/>
              </a:rPr>
              <a:t>www.interacademycouncil.net/24026/29429.aspx</a:t>
            </a:r>
            <a:r>
              <a:rPr lang="en-US" altLang="en-US" dirty="0" smtClean="0"/>
              <a:t> </a:t>
            </a:r>
          </a:p>
          <a:p>
            <a:pPr marL="0" indent="0">
              <a:buFontTx/>
              <a:buNone/>
              <a:defRPr/>
            </a:pPr>
            <a:endParaRPr lang="en-US" altLang="en-US" sz="2400" dirty="0" smtClean="0"/>
          </a:p>
          <a:p>
            <a:pPr>
              <a:defRPr/>
            </a:pPr>
            <a:endParaRPr lang="en-US" altLang="en-US" dirty="0" smtClean="0"/>
          </a:p>
        </p:txBody>
      </p:sp>
    </p:spTree>
    <p:extLst>
      <p:ext uri="{BB962C8B-B14F-4D97-AF65-F5344CB8AC3E}">
        <p14:creationId xmlns:p14="http://schemas.microsoft.com/office/powerpoint/2010/main" val="4277441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smtClean="0"/>
              <a:t>Another </a:t>
            </a:r>
            <a:r>
              <a:rPr lang="en-US" altLang="en-US" dirty="0" smtClean="0"/>
              <a:t>Resource on Ethics</a:t>
            </a:r>
          </a:p>
        </p:txBody>
      </p:sp>
      <p:sp>
        <p:nvSpPr>
          <p:cNvPr id="294915" name="Rectangle 3"/>
          <p:cNvSpPr>
            <a:spLocks noGrp="1" noChangeArrowheads="1"/>
          </p:cNvSpPr>
          <p:nvPr>
            <p:ph idx="1"/>
          </p:nvPr>
        </p:nvSpPr>
        <p:spPr/>
        <p:txBody>
          <a:bodyPr>
            <a:normAutofit fontScale="92500" lnSpcReduction="20000"/>
          </a:bodyPr>
          <a:lstStyle/>
          <a:p>
            <a:pPr marL="457200" indent="-457200" eaLnBrk="1" hangingPunct="1">
              <a:defRPr/>
            </a:pPr>
            <a:r>
              <a:rPr lang="en-US" i="1" dirty="0" smtClean="0"/>
              <a:t>On Being a Scientist: Responsible Conduct in Research, </a:t>
            </a:r>
            <a:r>
              <a:rPr lang="en-US" dirty="0" smtClean="0"/>
              <a:t>3rd </a:t>
            </a:r>
            <a:r>
              <a:rPr lang="en-US" dirty="0" smtClean="0"/>
              <a:t>edition</a:t>
            </a:r>
          </a:p>
          <a:p>
            <a:pPr marL="457200" indent="-457200" eaLnBrk="1" hangingPunct="1">
              <a:defRPr/>
            </a:pPr>
            <a:r>
              <a:rPr lang="en-US" dirty="0" smtClean="0"/>
              <a:t>From </a:t>
            </a:r>
            <a:r>
              <a:rPr lang="en-US" dirty="0" smtClean="0"/>
              <a:t>the US National Academies</a:t>
            </a:r>
          </a:p>
          <a:p>
            <a:pPr marL="457200" indent="-457200" eaLnBrk="1" hangingPunct="1">
              <a:defRPr/>
            </a:pPr>
            <a:r>
              <a:rPr lang="en-US" dirty="0" smtClean="0"/>
              <a:t>Largely for </a:t>
            </a:r>
            <a:r>
              <a:rPr lang="en-US" dirty="0" smtClean="0"/>
              <a:t>early-career researchers but also helpful to others</a:t>
            </a:r>
            <a:endParaRPr lang="en-US" i="1" dirty="0" smtClean="0"/>
          </a:p>
          <a:p>
            <a:pPr marL="457200" indent="-457200" eaLnBrk="1" hangingPunct="1">
              <a:defRPr/>
            </a:pPr>
            <a:r>
              <a:rPr lang="en-US" dirty="0" smtClean="0"/>
              <a:t>Available online at </a:t>
            </a:r>
            <a:r>
              <a:rPr lang="en-US" dirty="0" smtClean="0">
                <a:hlinkClick r:id="rId3"/>
              </a:rPr>
              <a:t>www.nap.edu/catalog.php?record_id=12192</a:t>
            </a:r>
            <a:endParaRPr lang="en-US" dirty="0" smtClean="0"/>
          </a:p>
          <a:p>
            <a:pPr marL="457200" indent="-457200" eaLnBrk="1" hangingPunct="1">
              <a:defRPr/>
            </a:pPr>
            <a:r>
              <a:rPr lang="en-US" dirty="0" smtClean="0"/>
              <a:t>Video available at site</a:t>
            </a:r>
          </a:p>
          <a:p>
            <a:pPr marL="0" indent="0" eaLnBrk="1" hangingPunct="1">
              <a:defRPr/>
            </a:pPr>
            <a:endParaRPr lang="en-US" sz="2400" dirty="0" smtClean="0"/>
          </a:p>
          <a:p>
            <a:pPr marL="0" indent="0" eaLnBrk="1" hangingPunct="1">
              <a:buFontTx/>
              <a:buNone/>
              <a:defRPr/>
            </a:pPr>
            <a:r>
              <a:rPr lang="en-US" dirty="0" smtClean="0"/>
              <a:t>  </a:t>
            </a:r>
            <a:endParaRPr lang="en-US" i="1" dirty="0" smtClean="0"/>
          </a:p>
        </p:txBody>
      </p:sp>
    </p:spTree>
    <p:extLst>
      <p:ext uri="{BB962C8B-B14F-4D97-AF65-F5344CB8AC3E}">
        <p14:creationId xmlns:p14="http://schemas.microsoft.com/office/powerpoint/2010/main" val="241168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eaLnBrk="1" hangingPunct="1"/>
            <a:r>
              <a:rPr lang="en-US" altLang="en-US" sz="4000" dirty="0" smtClean="0"/>
              <a:t>Some More Resources </a:t>
            </a:r>
            <a:r>
              <a:rPr lang="en-US" altLang="en-US" sz="4000" dirty="0" smtClean="0"/>
              <a:t>on Ethics</a:t>
            </a:r>
          </a:p>
        </p:txBody>
      </p:sp>
      <p:sp>
        <p:nvSpPr>
          <p:cNvPr id="32771" name="Rectangle 3"/>
          <p:cNvSpPr>
            <a:spLocks noGrp="1" noChangeArrowheads="1"/>
          </p:cNvSpPr>
          <p:nvPr>
            <p:ph idx="1"/>
          </p:nvPr>
        </p:nvSpPr>
        <p:spPr/>
        <p:txBody>
          <a:bodyPr>
            <a:normAutofit fontScale="92500" lnSpcReduction="20000"/>
          </a:bodyPr>
          <a:lstStyle/>
          <a:p>
            <a:pPr marL="400050" lvl="1" indent="-457200" eaLnBrk="1" hangingPunct="1"/>
            <a:r>
              <a:rPr lang="en-US" altLang="en-US" sz="3200" i="1" dirty="0" smtClean="0"/>
              <a:t>CSE’s White Paper on Promoting Integrity in Scientific Journal </a:t>
            </a:r>
            <a:r>
              <a:rPr lang="en-US" altLang="en-US" sz="3200" i="1" dirty="0" smtClean="0"/>
              <a:t>Publications</a:t>
            </a:r>
            <a:r>
              <a:rPr lang="en-US" altLang="en-US" sz="3200" dirty="0" smtClean="0"/>
              <a:t> (from the </a:t>
            </a:r>
            <a:r>
              <a:rPr lang="en-US" altLang="en-US" sz="3200" dirty="0" smtClean="0"/>
              <a:t>Council of Science </a:t>
            </a:r>
            <a:r>
              <a:rPr lang="en-US" altLang="en-US" sz="3200" dirty="0" smtClean="0"/>
              <a:t>Editors; available </a:t>
            </a:r>
            <a:r>
              <a:rPr lang="en-US" altLang="en-US" sz="3200" dirty="0" smtClean="0"/>
              <a:t>at </a:t>
            </a:r>
            <a:r>
              <a:rPr lang="en-US" altLang="en-US" sz="3200" dirty="0" smtClean="0">
                <a:hlinkClick r:id="rId3"/>
              </a:rPr>
              <a:t>http://www.councilscienceeditors.org/resource-library/editorial-policies/white-paper-on-publication-ethics</a:t>
            </a:r>
            <a:r>
              <a:rPr lang="en-US" altLang="en-US" sz="3200" dirty="0" smtClean="0">
                <a:hlinkClick r:id="rId3"/>
              </a:rPr>
              <a:t>/</a:t>
            </a:r>
            <a:r>
              <a:rPr lang="en-US" altLang="en-US" sz="3200" dirty="0" smtClean="0"/>
              <a:t>) </a:t>
            </a:r>
          </a:p>
          <a:p>
            <a:r>
              <a:rPr lang="en-US" altLang="en-US" dirty="0"/>
              <a:t>Committee on Publication Ethics (COPE): </a:t>
            </a:r>
            <a:r>
              <a:rPr lang="en-US" altLang="en-US" dirty="0">
                <a:hlinkClick r:id="rId4"/>
              </a:rPr>
              <a:t>http://publicationethics.org</a:t>
            </a:r>
            <a:r>
              <a:rPr lang="en-US" altLang="en-US" dirty="0"/>
              <a:t> </a:t>
            </a:r>
          </a:p>
          <a:p>
            <a:r>
              <a:rPr lang="en-US" altLang="en-US" dirty="0"/>
              <a:t>World Association of Medical Editors (WAME): </a:t>
            </a:r>
            <a:r>
              <a:rPr lang="en-US" altLang="en-US" dirty="0">
                <a:hlinkClick r:id="rId5"/>
              </a:rPr>
              <a:t>http://www.wame.org</a:t>
            </a:r>
            <a:endParaRPr lang="en-US" altLang="en-US" dirty="0"/>
          </a:p>
          <a:p>
            <a:pPr marL="400050" lvl="1" indent="-457200" eaLnBrk="1" hangingPunct="1"/>
            <a:endParaRPr lang="en-US" altLang="en-US" sz="3200" dirty="0" smtClean="0"/>
          </a:p>
        </p:txBody>
      </p:sp>
    </p:spTree>
    <p:extLst>
      <p:ext uri="{BB962C8B-B14F-4D97-AF65-F5344CB8AC3E}">
        <p14:creationId xmlns:p14="http://schemas.microsoft.com/office/powerpoint/2010/main" val="4140383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14</a:t>
            </a:fld>
            <a:endParaRPr lang="en-US"/>
          </a:p>
        </p:txBody>
      </p:sp>
    </p:spTree>
    <p:extLst>
      <p:ext uri="{BB962C8B-B14F-4D97-AF65-F5344CB8AC3E}">
        <p14:creationId xmlns:p14="http://schemas.microsoft.com/office/powerpoint/2010/main" val="11053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Wishing you all the best!</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15</a:t>
            </a:fld>
            <a:endParaRPr lang="en-US"/>
          </a:p>
        </p:txBody>
      </p:sp>
    </p:spTree>
    <p:extLst>
      <p:ext uri="{BB962C8B-B14F-4D97-AF65-F5344CB8AC3E}">
        <p14:creationId xmlns:p14="http://schemas.microsoft.com/office/powerpoint/2010/main" val="1367669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16</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Some principles</a:t>
            </a:r>
          </a:p>
          <a:p>
            <a:pPr lvl="1"/>
            <a:r>
              <a:rPr lang="en-US" dirty="0" smtClean="0"/>
              <a:t>Authenticity</a:t>
            </a:r>
          </a:p>
          <a:p>
            <a:pPr lvl="1"/>
            <a:r>
              <a:rPr lang="en-US" dirty="0" smtClean="0"/>
              <a:t>Accuracy</a:t>
            </a:r>
          </a:p>
          <a:p>
            <a:pPr lvl="1"/>
            <a:r>
              <a:rPr lang="en-US" smtClean="0"/>
              <a:t>Originality</a:t>
            </a:r>
            <a:endParaRPr lang="en-US" dirty="0" smtClean="0"/>
          </a:p>
          <a:p>
            <a:pPr lvl="1"/>
            <a:r>
              <a:rPr lang="en-US" dirty="0" smtClean="0"/>
              <a:t>Credit</a:t>
            </a:r>
          </a:p>
          <a:p>
            <a:pPr lvl="1"/>
            <a:r>
              <a:rPr lang="en-US" dirty="0" smtClean="0"/>
              <a:t>Other</a:t>
            </a:r>
          </a:p>
          <a:p>
            <a:r>
              <a:rPr lang="en-US" dirty="0" smtClean="0"/>
              <a:t>Some resources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11/09/2016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2</a:t>
            </a:fld>
            <a:endParaRPr lang="en-US"/>
          </a:p>
        </p:txBody>
      </p:sp>
    </p:spTree>
    <p:extLst>
      <p:ext uri="{BB962C8B-B14F-4D97-AF65-F5344CB8AC3E}">
        <p14:creationId xmlns:p14="http://schemas.microsoft.com/office/powerpoint/2010/main" val="3558404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Some Principles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solidFill>
                  <a:srgbClr val="333333">
                    <a:tint val="75000"/>
                  </a:srgbClr>
                </a:solidFill>
              </a:rPr>
              <a:pPr/>
              <a:t>11/09/2016</a:t>
            </a:fld>
            <a:endParaRPr lang="en-US">
              <a:solidFill>
                <a:srgbClr val="333333">
                  <a:tint val="75000"/>
                </a:srgbClr>
              </a:solidFill>
            </a:endParaRPr>
          </a:p>
        </p:txBody>
      </p:sp>
      <p:sp>
        <p:nvSpPr>
          <p:cNvPr id="5" name="Footer Placeholder 4"/>
          <p:cNvSpPr>
            <a:spLocks noGrp="1"/>
          </p:cNvSpPr>
          <p:nvPr>
            <p:ph type="ftr" sz="quarter" idx="11"/>
          </p:nvPr>
        </p:nvSpPr>
        <p:spPr/>
        <p:txBody>
          <a:bodyPr/>
          <a:lstStyle/>
          <a:p>
            <a:endParaRPr lang="en-US" dirty="0">
              <a:solidFill>
                <a:srgbClr val="333333">
                  <a:tint val="75000"/>
                </a:srgbClr>
              </a:solidFill>
            </a:endParaRPr>
          </a:p>
        </p:txBody>
      </p:sp>
      <p:sp>
        <p:nvSpPr>
          <p:cNvPr id="6" name="Slide Number Placeholder 5"/>
          <p:cNvSpPr>
            <a:spLocks noGrp="1"/>
          </p:cNvSpPr>
          <p:nvPr>
            <p:ph type="sldNum" sz="quarter" idx="12"/>
          </p:nvPr>
        </p:nvSpPr>
        <p:spPr/>
        <p:txBody>
          <a:bodyPr/>
          <a:lstStyle/>
          <a:p>
            <a:fld id="{61D33979-82CC-6440-B758-3F4758057F14}" type="slidenum">
              <a:rPr lang="en-US" smtClean="0">
                <a:solidFill>
                  <a:srgbClr val="333333">
                    <a:tint val="75000"/>
                  </a:srgbClr>
                </a:solidFill>
              </a:rPr>
              <a:pPr/>
              <a:t>3</a:t>
            </a:fld>
            <a:endParaRPr lang="en-US">
              <a:solidFill>
                <a:srgbClr val="333333">
                  <a:tint val="75000"/>
                </a:srgbClr>
              </a:solidFill>
            </a:endParaRPr>
          </a:p>
        </p:txBody>
      </p:sp>
    </p:spTree>
    <p:extLst>
      <p:ext uri="{BB962C8B-B14F-4D97-AF65-F5344CB8AC3E}">
        <p14:creationId xmlns:p14="http://schemas.microsoft.com/office/powerpoint/2010/main" val="264124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smtClean="0"/>
              <a:t>Authenticity</a:t>
            </a:r>
          </a:p>
        </p:txBody>
      </p:sp>
      <p:sp>
        <p:nvSpPr>
          <p:cNvPr id="25603" name="Rectangle 3"/>
          <p:cNvSpPr>
            <a:spLocks noGrp="1" noChangeArrowheads="1"/>
          </p:cNvSpPr>
          <p:nvPr>
            <p:ph type="body" idx="1"/>
          </p:nvPr>
        </p:nvSpPr>
        <p:spPr/>
        <p:txBody>
          <a:bodyPr/>
          <a:lstStyle/>
          <a:p>
            <a:pPr eaLnBrk="1" hangingPunct="1"/>
            <a:r>
              <a:rPr lang="en-US" altLang="en-US" dirty="0" smtClean="0"/>
              <a:t>Of course, the research that is reported must actually have been done.</a:t>
            </a:r>
          </a:p>
          <a:p>
            <a:pPr eaLnBrk="1" hangingPunct="1"/>
            <a:r>
              <a:rPr lang="en-US" altLang="en-US" dirty="0" smtClean="0"/>
              <a:t>In other words, it cannot be </a:t>
            </a:r>
            <a:r>
              <a:rPr lang="en-US" altLang="en-US" i="1" dirty="0" smtClean="0"/>
              <a:t>fabricated.</a:t>
            </a:r>
            <a:endParaRPr lang="en-US" altLang="en-US" dirty="0" smtClean="0"/>
          </a:p>
          <a:p>
            <a:r>
              <a:rPr lang="en-US" altLang="en-US" dirty="0" smtClean="0"/>
              <a:t>Have you heard of any cases of fabrication?</a:t>
            </a:r>
          </a:p>
          <a:p>
            <a:r>
              <a:rPr lang="en-US" altLang="en-US" dirty="0" smtClean="0"/>
              <a:t>Some </a:t>
            </a:r>
            <a:r>
              <a:rPr lang="en-US" altLang="en-US" dirty="0" smtClean="0"/>
              <a:t>examples of </a:t>
            </a:r>
            <a:r>
              <a:rPr lang="en-US" altLang="en-US" dirty="0" smtClean="0"/>
              <a:t>fabrication cases</a:t>
            </a:r>
          </a:p>
        </p:txBody>
      </p:sp>
    </p:spTree>
    <p:extLst>
      <p:ext uri="{BB962C8B-B14F-4D97-AF65-F5344CB8AC3E}">
        <p14:creationId xmlns:p14="http://schemas.microsoft.com/office/powerpoint/2010/main" val="3710401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smtClean="0"/>
              <a:t>Accuracy</a:t>
            </a:r>
          </a:p>
        </p:txBody>
      </p:sp>
      <p:sp>
        <p:nvSpPr>
          <p:cNvPr id="25603" name="Rectangle 3"/>
          <p:cNvSpPr>
            <a:spLocks noGrp="1" noChangeArrowheads="1"/>
          </p:cNvSpPr>
          <p:nvPr>
            <p:ph type="body" idx="1"/>
          </p:nvPr>
        </p:nvSpPr>
        <p:spPr/>
        <p:txBody>
          <a:bodyPr>
            <a:normAutofit fontScale="92500"/>
          </a:bodyPr>
          <a:lstStyle/>
          <a:p>
            <a:pPr eaLnBrk="1" hangingPunct="1"/>
            <a:r>
              <a:rPr lang="en-US" altLang="en-US" dirty="0" smtClean="0"/>
              <a:t>Researchers must accurately report findings.</a:t>
            </a:r>
          </a:p>
          <a:p>
            <a:pPr eaLnBrk="1" hangingPunct="1"/>
            <a:r>
              <a:rPr lang="en-US" altLang="en-US" dirty="0" smtClean="0"/>
              <a:t>In other words, </a:t>
            </a:r>
            <a:r>
              <a:rPr lang="en-US" altLang="en-US" i="1" dirty="0" smtClean="0"/>
              <a:t>falsification</a:t>
            </a:r>
            <a:r>
              <a:rPr lang="en-US" altLang="en-US" dirty="0" smtClean="0"/>
              <a:t> must be avoided. </a:t>
            </a:r>
          </a:p>
          <a:p>
            <a:pPr eaLnBrk="1" hangingPunct="1"/>
            <a:r>
              <a:rPr lang="en-US" altLang="en-US" dirty="0" smtClean="0"/>
              <a:t>Some aspects of accuracy:</a:t>
            </a:r>
            <a:endParaRPr lang="en-US" altLang="en-US" dirty="0" smtClean="0"/>
          </a:p>
          <a:p>
            <a:pPr lvl="1" eaLnBrk="1" hangingPunct="1"/>
            <a:r>
              <a:rPr lang="en-US" altLang="en-US" dirty="0" smtClean="0"/>
              <a:t>Providing complete data (not only those supporting one’s hypothesis)</a:t>
            </a:r>
          </a:p>
          <a:p>
            <a:pPr lvl="1" eaLnBrk="1" hangingPunct="1"/>
            <a:r>
              <a:rPr lang="en-US" altLang="en-US" dirty="0" smtClean="0"/>
              <a:t>Avoiding inappropriate manipulation of images</a:t>
            </a:r>
          </a:p>
          <a:p>
            <a:pPr lvl="1" eaLnBrk="1" hangingPunct="1"/>
            <a:r>
              <a:rPr lang="en-US" altLang="en-US" dirty="0" smtClean="0"/>
              <a:t>Using appropriate statistical procedures</a:t>
            </a:r>
          </a:p>
          <a:p>
            <a:pPr eaLnBrk="1" hangingPunct="1"/>
            <a:endParaRPr lang="en-US" altLang="en-US" dirty="0" smtClean="0"/>
          </a:p>
        </p:txBody>
      </p:sp>
    </p:spTree>
    <p:extLst>
      <p:ext uri="{BB962C8B-B14F-4D97-AF65-F5344CB8AC3E}">
        <p14:creationId xmlns:p14="http://schemas.microsoft.com/office/powerpoint/2010/main" val="3845677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Originality</a:t>
            </a:r>
          </a:p>
        </p:txBody>
      </p:sp>
      <p:sp>
        <p:nvSpPr>
          <p:cNvPr id="26627" name="Rectangle 3"/>
          <p:cNvSpPr>
            <a:spLocks noGrp="1" noChangeArrowheads="1"/>
          </p:cNvSpPr>
          <p:nvPr>
            <p:ph type="body" idx="1"/>
          </p:nvPr>
        </p:nvSpPr>
        <p:spPr/>
        <p:txBody>
          <a:bodyPr>
            <a:normAutofit fontScale="92500" lnSpcReduction="10000"/>
          </a:bodyPr>
          <a:lstStyle/>
          <a:p>
            <a:pPr eaLnBrk="1" hangingPunct="1"/>
            <a:r>
              <a:rPr lang="en-US" altLang="en-US" dirty="0" smtClean="0"/>
              <a:t>A research article in a journal must report new, original findings.</a:t>
            </a:r>
          </a:p>
          <a:p>
            <a:pPr eaLnBrk="1" hangingPunct="1"/>
            <a:r>
              <a:rPr lang="en-US" altLang="en-US" dirty="0" smtClean="0"/>
              <a:t>Therefore researchers must avoid</a:t>
            </a:r>
            <a:endParaRPr lang="en-US" altLang="en-US" dirty="0" smtClean="0"/>
          </a:p>
          <a:p>
            <a:pPr lvl="1"/>
            <a:r>
              <a:rPr lang="en-US" altLang="en-US" dirty="0" smtClean="0"/>
              <a:t>Republishing </a:t>
            </a:r>
            <a:r>
              <a:rPr lang="en-US" altLang="en-US" dirty="0" smtClean="0"/>
              <a:t>the same findings (except under special circumstances, with permission and the original source cited)</a:t>
            </a:r>
          </a:p>
          <a:p>
            <a:pPr lvl="1"/>
            <a:r>
              <a:rPr lang="en-US" altLang="en-US" dirty="0" smtClean="0"/>
              <a:t>Submitting </a:t>
            </a:r>
            <a:r>
              <a:rPr lang="en-US" altLang="en-US" dirty="0" smtClean="0"/>
              <a:t>the same manuscript to two or more journals at once</a:t>
            </a:r>
          </a:p>
          <a:p>
            <a:pPr lvl="1"/>
            <a:r>
              <a:rPr lang="en-US" altLang="en-US" dirty="0" smtClean="0"/>
              <a:t>Dividing </a:t>
            </a:r>
            <a:r>
              <a:rPr lang="en-US" altLang="en-US" dirty="0" smtClean="0"/>
              <a:t>one small research project into many tiny papers (“salami science” or “cucumber science”)</a:t>
            </a:r>
          </a:p>
        </p:txBody>
      </p:sp>
    </p:spTree>
    <p:extLst>
      <p:ext uri="{BB962C8B-B14F-4D97-AF65-F5344CB8AC3E}">
        <p14:creationId xmlns:p14="http://schemas.microsoft.com/office/powerpoint/2010/main" val="3709783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Credit</a:t>
            </a:r>
          </a:p>
        </p:txBody>
      </p:sp>
      <p:sp>
        <p:nvSpPr>
          <p:cNvPr id="27651" name="Rectangle 3"/>
          <p:cNvSpPr>
            <a:spLocks noGrp="1" noChangeArrowheads="1"/>
          </p:cNvSpPr>
          <p:nvPr>
            <p:ph type="body" idx="1"/>
          </p:nvPr>
        </p:nvSpPr>
        <p:spPr/>
        <p:txBody>
          <a:bodyPr>
            <a:normAutofit/>
          </a:bodyPr>
          <a:lstStyle/>
          <a:p>
            <a:pPr eaLnBrk="1" hangingPunct="1">
              <a:lnSpc>
                <a:spcPct val="90000"/>
              </a:lnSpc>
            </a:pPr>
            <a:r>
              <a:rPr lang="en-US" altLang="en-US" sz="2800" dirty="0" smtClean="0"/>
              <a:t>Researchers must cite their sources of information and ideas.</a:t>
            </a:r>
          </a:p>
          <a:p>
            <a:pPr eaLnBrk="1" hangingPunct="1">
              <a:lnSpc>
                <a:spcPct val="90000"/>
              </a:lnSpc>
            </a:pPr>
            <a:r>
              <a:rPr lang="en-US" altLang="en-US" sz="2800" dirty="0" smtClean="0"/>
              <a:t>They also must not use others’ words as if they were their own.</a:t>
            </a:r>
          </a:p>
          <a:p>
            <a:pPr eaLnBrk="1" hangingPunct="1">
              <a:lnSpc>
                <a:spcPct val="90000"/>
              </a:lnSpc>
            </a:pPr>
            <a:r>
              <a:rPr lang="en-US" altLang="en-US" sz="2800" dirty="0" smtClean="0"/>
              <a:t>In other words, </a:t>
            </a:r>
            <a:r>
              <a:rPr lang="en-US" altLang="en-US" sz="2800" i="1" dirty="0" smtClean="0"/>
              <a:t>plagiarism </a:t>
            </a:r>
            <a:r>
              <a:rPr lang="en-US" altLang="en-US" sz="2800" dirty="0" smtClean="0"/>
              <a:t>must be avoided.</a:t>
            </a:r>
          </a:p>
          <a:p>
            <a:pPr eaLnBrk="1" hangingPunct="1">
              <a:lnSpc>
                <a:spcPct val="90000"/>
              </a:lnSpc>
            </a:pPr>
            <a:r>
              <a:rPr lang="en-US" altLang="en-US" sz="2800" dirty="0" smtClean="0"/>
              <a:t>Advice</a:t>
            </a:r>
            <a:endParaRPr lang="en-US" altLang="en-US" sz="2800" dirty="0" smtClean="0"/>
          </a:p>
          <a:p>
            <a:pPr lvl="1" eaLnBrk="1" hangingPunct="1">
              <a:lnSpc>
                <a:spcPct val="90000"/>
              </a:lnSpc>
            </a:pPr>
            <a:r>
              <a:rPr lang="en-US" altLang="en-US" sz="2400" dirty="0" smtClean="0"/>
              <a:t>When copying information or taking notes, be sure to record sources.</a:t>
            </a:r>
            <a:endParaRPr lang="en-US" altLang="en-US" sz="2400" dirty="0" smtClean="0"/>
          </a:p>
          <a:p>
            <a:pPr lvl="1" eaLnBrk="1" hangingPunct="1">
              <a:lnSpc>
                <a:spcPct val="90000"/>
              </a:lnSpc>
            </a:pPr>
            <a:r>
              <a:rPr lang="en-US" altLang="en-US" sz="2400" dirty="0" smtClean="0"/>
              <a:t>If using others’ wording, remember to place it </a:t>
            </a:r>
            <a:r>
              <a:rPr lang="en-US" altLang="en-US" sz="2400" dirty="0" smtClean="0"/>
              <a:t>in quotation </a:t>
            </a:r>
            <a:r>
              <a:rPr lang="en-US" altLang="en-US" sz="2400" dirty="0" smtClean="0"/>
              <a:t>marks or indent it.</a:t>
            </a:r>
            <a:endParaRPr lang="en-US" altLang="en-US" sz="2400" dirty="0" smtClean="0"/>
          </a:p>
        </p:txBody>
      </p:sp>
    </p:spTree>
    <p:extLst>
      <p:ext uri="{BB962C8B-B14F-4D97-AF65-F5344CB8AC3E}">
        <p14:creationId xmlns:p14="http://schemas.microsoft.com/office/powerpoint/2010/main" val="535832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altLang="en-US" sz="4000" dirty="0" smtClean="0"/>
              <a:t>Ethical Treatment</a:t>
            </a:r>
            <a:br>
              <a:rPr lang="en-US" altLang="en-US" sz="4000" dirty="0" smtClean="0"/>
            </a:br>
            <a:r>
              <a:rPr lang="en-US" altLang="en-US" sz="4000" dirty="0" smtClean="0"/>
              <a:t>of Humans and Animals</a:t>
            </a:r>
          </a:p>
        </p:txBody>
      </p:sp>
      <p:sp>
        <p:nvSpPr>
          <p:cNvPr id="28675" name="Rectangle 3"/>
          <p:cNvSpPr>
            <a:spLocks noGrp="1" noChangeArrowheads="1"/>
          </p:cNvSpPr>
          <p:nvPr>
            <p:ph type="body" idx="1"/>
          </p:nvPr>
        </p:nvSpPr>
        <p:spPr/>
        <p:txBody>
          <a:bodyPr/>
          <a:lstStyle/>
          <a:p>
            <a:pPr eaLnBrk="1" hangingPunct="1"/>
            <a:r>
              <a:rPr lang="en-US" altLang="en-US" dirty="0" smtClean="0"/>
              <a:t>Treatment must conform to accepted international standards.</a:t>
            </a:r>
          </a:p>
          <a:p>
            <a:pPr eaLnBrk="1" hangingPunct="1"/>
            <a:r>
              <a:rPr lang="en-US" altLang="en-US" dirty="0" smtClean="0"/>
              <a:t>The m</a:t>
            </a:r>
            <a:r>
              <a:rPr lang="en-US" altLang="en-US" dirty="0" smtClean="0"/>
              <a:t>anuscript </a:t>
            </a:r>
            <a:r>
              <a:rPr lang="en-US" altLang="en-US" dirty="0" smtClean="0"/>
              <a:t>must document that the study was approved by an ethical review board before it was done.</a:t>
            </a:r>
          </a:p>
          <a:p>
            <a:pPr eaLnBrk="1" hangingPunct="1"/>
            <a:r>
              <a:rPr lang="en-US" altLang="en-US" dirty="0" smtClean="0"/>
              <a:t>Note: Research on humans tends to be broadly defined. Thus, for example, it includes survey research.</a:t>
            </a:r>
          </a:p>
        </p:txBody>
      </p:sp>
    </p:spTree>
    <p:extLst>
      <p:ext uri="{BB962C8B-B14F-4D97-AF65-F5344CB8AC3E}">
        <p14:creationId xmlns:p14="http://schemas.microsoft.com/office/powerpoint/2010/main" val="3329261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Conflicts of Interest</a:t>
            </a:r>
          </a:p>
        </p:txBody>
      </p:sp>
      <p:sp>
        <p:nvSpPr>
          <p:cNvPr id="29699" name="Rectangle 3"/>
          <p:cNvSpPr>
            <a:spLocks noGrp="1" noChangeArrowheads="1"/>
          </p:cNvSpPr>
          <p:nvPr>
            <p:ph type="body" idx="1"/>
          </p:nvPr>
        </p:nvSpPr>
        <p:spPr/>
        <p:txBody>
          <a:bodyPr>
            <a:normAutofit/>
          </a:bodyPr>
          <a:lstStyle/>
          <a:p>
            <a:pPr eaLnBrk="1" hangingPunct="1"/>
            <a:r>
              <a:rPr lang="en-US" altLang="en-US" dirty="0" smtClean="0"/>
              <a:t>Researchers should avoid hidde</a:t>
            </a:r>
            <a:r>
              <a:rPr lang="en-US" altLang="en-US" dirty="0" smtClean="0"/>
              <a:t>n conflicts of interest.</a:t>
            </a:r>
          </a:p>
          <a:p>
            <a:pPr eaLnBrk="1" hangingPunct="1"/>
            <a:r>
              <a:rPr lang="en-US" altLang="en-US" dirty="0" smtClean="0"/>
              <a:t>Conflicts of interest can be financial or other, and they can involve authors or others.</a:t>
            </a:r>
          </a:p>
          <a:p>
            <a:pPr eaLnBrk="1" hangingPunct="1"/>
            <a:r>
              <a:rPr lang="en-US" altLang="en-US" dirty="0" smtClean="0"/>
              <a:t>Some examples conflicts of interest</a:t>
            </a:r>
          </a:p>
          <a:p>
            <a:pPr eaLnBrk="1" hangingPunct="1"/>
            <a:r>
              <a:rPr lang="en-US" altLang="en-US" dirty="0" smtClean="0"/>
              <a:t>Note: Some journals require reporting of conflicts of interest.</a:t>
            </a:r>
            <a:endParaRPr lang="en-US" altLang="en-US" dirty="0" smtClean="0"/>
          </a:p>
          <a:p>
            <a:pPr lvl="1" eaLnBrk="1" hangingPunct="1"/>
            <a:endParaRPr lang="en-US" altLang="en-US" dirty="0" smtClean="0"/>
          </a:p>
          <a:p>
            <a:pPr lvl="1" eaLnBrk="1" hangingPunct="1"/>
            <a:endParaRPr lang="en-US" altLang="en-US" dirty="0" smtClean="0"/>
          </a:p>
        </p:txBody>
      </p:sp>
    </p:spTree>
    <p:extLst>
      <p:ext uri="{BB962C8B-B14F-4D97-AF65-F5344CB8AC3E}">
        <p14:creationId xmlns:p14="http://schemas.microsoft.com/office/powerpoint/2010/main" val="4065216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726</TotalTime>
  <Words>2141</Words>
  <Application>Microsoft Office PowerPoint</Application>
  <PresentationFormat>On-screen Show (4:3)</PresentationFormat>
  <Paragraphs>165</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INASP 2016 Presentation</vt:lpstr>
      <vt:lpstr>Ethical and Other Issues in Research Writing</vt:lpstr>
      <vt:lpstr>Overview</vt:lpstr>
      <vt:lpstr>Some Principles</vt:lpstr>
      <vt:lpstr>Authenticity</vt:lpstr>
      <vt:lpstr>Accuracy</vt:lpstr>
      <vt:lpstr>Originality</vt:lpstr>
      <vt:lpstr>Credit</vt:lpstr>
      <vt:lpstr>Ethical Treatment of Humans and Animals</vt:lpstr>
      <vt:lpstr>Conflicts of Interest</vt:lpstr>
      <vt:lpstr>Some Resources</vt:lpstr>
      <vt:lpstr>A Resource on Ethics</vt:lpstr>
      <vt:lpstr>Another Resource on Ethics</vt:lpstr>
      <vt:lpstr>Some More Resources on Ethics</vt:lpstr>
      <vt:lpstr>In Conclusion</vt:lpstr>
      <vt:lpstr>Wishing you all the best!</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50</cp:revision>
  <dcterms:created xsi:type="dcterms:W3CDTF">2016-07-21T09:15:55Z</dcterms:created>
  <dcterms:modified xsi:type="dcterms:W3CDTF">2016-09-11T20:13:04Z</dcterms:modified>
</cp:coreProperties>
</file>