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56" r:id="rId2"/>
    <p:sldId id="262" r:id="rId3"/>
    <p:sldId id="290" r:id="rId4"/>
    <p:sldId id="291" r:id="rId5"/>
    <p:sldId id="292" r:id="rId6"/>
    <p:sldId id="293" r:id="rId7"/>
    <p:sldId id="294" r:id="rId8"/>
    <p:sldId id="295" r:id="rId9"/>
    <p:sldId id="296" r:id="rId10"/>
    <p:sldId id="297" r:id="rId11"/>
    <p:sldId id="298" r:id="rId12"/>
    <p:sldId id="299" r:id="rId13"/>
    <p:sldId id="300" r:id="rId14"/>
    <p:sldId id="301" r:id="rId15"/>
    <p:sldId id="289" r:id="rId16"/>
    <p:sldId id="302" r:id="rId17"/>
    <p:sldId id="25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76225" autoAdjust="0"/>
  </p:normalViewPr>
  <p:slideViewPr>
    <p:cSldViewPr snapToGrid="0" snapToObjects="1">
      <p:cViewPr>
        <p:scale>
          <a:sx n="80" d="100"/>
          <a:sy n="80" d="100"/>
        </p:scale>
        <p:origin x="-2202"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9/25/2016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9/25/2016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a:t>
            </a:fld>
            <a:endParaRPr lang="en-US" dirty="0"/>
          </a:p>
        </p:txBody>
      </p:sp>
    </p:spTree>
    <p:extLst>
      <p:ext uri="{BB962C8B-B14F-4D97-AF65-F5344CB8AC3E}">
        <p14:creationId xmlns:p14="http://schemas.microsoft.com/office/powerpoint/2010/main" val="2142164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Break the participants into groups of about 3 or 4 members. Have the group members look at the instructions to authors that they have brought or that you have brought or provided links to, and have them discuss with each other the questions listed on this slide. This small-group work generally should take about 10 minutes.</a:t>
            </a:r>
          </a:p>
          <a:p>
            <a:pPr marL="171450" indent="-171450">
              <a:buFont typeface="Arial" panose="020B0604020202020204" pitchFamily="34" charset="0"/>
              <a:buChar char="•"/>
            </a:pPr>
            <a:r>
              <a:rPr lang="en-US" dirty="0" smtClean="0"/>
              <a:t>Then reconvene the full group and discuss the questions.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737869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Walk through the next 3 slides, which contain the questions presented earlier in the module as “Some Questions the Instructions May Answer”; for each question, have group members say whether the instructions that they looked at answered it.</a:t>
            </a:r>
          </a:p>
          <a:p>
            <a:pPr marL="171450" indent="-171450">
              <a:buFont typeface="Arial" panose="020B0604020202020204" pitchFamily="34" charset="0"/>
              <a:buChar char="•"/>
            </a:pPr>
            <a:r>
              <a:rPr lang="en-US" dirty="0" smtClean="0"/>
              <a:t>Perhaps ask people to identify any questions not listed that the instructions answered.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3791127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meet in small groups to discuss, in light of the workshop content, items in instructions to authors that they will pay particular attention to when they write papers. Then have some of the participants share some points with the full group.</a:t>
            </a:r>
          </a:p>
          <a:p>
            <a:pPr marL="628650" lvl="1" indent="-171450">
              <a:buFont typeface="Arial" panose="020B0604020202020204" pitchFamily="34" charset="0"/>
              <a:buChar char="•"/>
            </a:pPr>
            <a:r>
              <a:rPr lang="en-US" dirty="0" smtClean="0"/>
              <a:t>Summarize the session.</a:t>
            </a:r>
          </a:p>
          <a:p>
            <a:pPr marL="0" lvl="0" indent="0">
              <a:buFontTx/>
              <a:buNone/>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15</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End by expressing the hope that the session will be helpful and by encouraging participants to take good advantage of instructions to authors.</a:t>
            </a:r>
          </a:p>
          <a:p>
            <a:r>
              <a:rPr lang="en-US" dirty="0" smtClean="0"/>
              <a:t>If this module is part of a workshop, course, or series, perhaps note what is upcoming.</a:t>
            </a:r>
          </a:p>
          <a:p>
            <a:r>
              <a:rPr lang="en-US" dirty="0" smtClean="0"/>
              <a:t>Perhaps encourage group members to share points from this session with others.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16</a:t>
            </a:fld>
            <a:endParaRPr lang="en-US" dirty="0"/>
          </a:p>
        </p:txBody>
      </p:sp>
    </p:spTree>
    <p:extLst>
      <p:ext uri="{BB962C8B-B14F-4D97-AF65-F5344CB8AC3E}">
        <p14:creationId xmlns:p14="http://schemas.microsoft.com/office/powerpoint/2010/main" val="3355372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17</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the topics that the module will address.</a:t>
            </a:r>
          </a:p>
          <a:p>
            <a:pPr marL="171450" indent="-171450">
              <a:buFont typeface="Arial" panose="020B0604020202020204" pitchFamily="34" charset="0"/>
              <a:buChar char="•"/>
            </a:pPr>
            <a:r>
              <a:rPr lang="en-US" dirty="0" smtClean="0"/>
              <a:t>Note the module’s overall purpose, which is indicated earlier in this facilitator guide. (Feel free, of course, to frame the purpose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pPr>
            <a:r>
              <a:rPr lang="en-US" altLang="en-US" dirty="0" smtClean="0"/>
              <a:t>Note to look for the journal’s instructions on its website. Mention that instructions to authors sometimes go under other names, such as information for authors, author guidelines, or submission instructions.</a:t>
            </a:r>
          </a:p>
          <a:p>
            <a:pPr marL="171450" indent="-171450" eaLnBrk="1" hangingPunct="1">
              <a:spcBef>
                <a:spcPct val="0"/>
              </a:spcBef>
              <a:buFont typeface="Arial" panose="020B0604020202020204" pitchFamily="34" charset="0"/>
              <a:buChar char="•"/>
            </a:pPr>
            <a:r>
              <a:rPr lang="en-US" altLang="en-US" dirty="0" smtClean="0"/>
              <a:t>Mention that lack of instructions on a journal’s website (or inclusion of poorly written instructions on the website) is sometimes a clue that a journal is not of high quality.</a:t>
            </a:r>
          </a:p>
          <a:p>
            <a:pPr marL="171450" indent="-171450" eaLnBrk="1" hangingPunct="1">
              <a:spcBef>
                <a:spcPct val="0"/>
              </a:spcBef>
              <a:buFont typeface="Arial" panose="020B0604020202020204" pitchFamily="34" charset="0"/>
              <a:buChar char="•"/>
            </a:pPr>
            <a:r>
              <a:rPr lang="en-US" altLang="en-US" dirty="0" smtClean="0"/>
              <a:t>If none of the participants do health-related research, perhaps delete the second bulleted item from this slide.</a:t>
            </a:r>
          </a:p>
          <a:p>
            <a:pPr marL="171450" indent="-171450" eaLnBrk="1" hangingPunct="1">
              <a:spcBef>
                <a:spcPct val="0"/>
              </a:spcBef>
              <a:buFont typeface="Arial" panose="020B0604020202020204" pitchFamily="34" charset="0"/>
              <a:buChar char="•"/>
            </a:pPr>
            <a:r>
              <a:rPr lang="en-US" altLang="en-US" dirty="0" smtClean="0"/>
              <a:t>Emphasize that obtaining the journal’s instructions early, and following them from the beginning, can save work later.</a:t>
            </a:r>
          </a:p>
          <a:p>
            <a:pPr eaLnBrk="1" hangingPunct="1">
              <a:spcBef>
                <a:spcPct val="0"/>
              </a:spcBef>
            </a:pPr>
            <a:r>
              <a:rPr lang="en-US" altLang="en-US" dirty="0" smtClean="0"/>
              <a:t>	</a:t>
            </a:r>
          </a:p>
          <a:p>
            <a:pPr eaLnBrk="1" hangingPunct="1">
              <a:spcBef>
                <a:spcPct val="0"/>
              </a:spcBef>
            </a:pPr>
            <a:endParaRPr lang="en-US" altLang="en-US" dirty="0"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AC4478C-B284-4016-ACC3-9038CB2E0432}" type="slidenum">
              <a:rPr lang="en-US" altLang="en-US" smtClean="0">
                <a:latin typeface="Arial" charset="0"/>
              </a:rPr>
              <a:pPr eaLnBrk="1" hangingPunct="1">
                <a:spcBef>
                  <a:spcPct val="0"/>
                </a:spcBef>
              </a:pPr>
              <a:t>3</a:t>
            </a:fld>
            <a:endParaRPr lang="en-US"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Re-emphasize the value of repeatedly consulting the instructions.</a:t>
            </a:r>
          </a:p>
          <a:p>
            <a:pPr marL="171450" indent="-171450">
              <a:buFont typeface="Arial" panose="020B0604020202020204" pitchFamily="34" charset="0"/>
              <a:buChar char="•"/>
            </a:pPr>
            <a:r>
              <a:rPr lang="en-US" dirty="0" smtClean="0"/>
              <a:t>Suggest underlining or highlighting key points in the instructions.</a:t>
            </a:r>
          </a:p>
          <a:p>
            <a:pPr marL="171450" indent="-171450">
              <a:buFont typeface="Arial" panose="020B0604020202020204" pitchFamily="34" charset="0"/>
              <a:buChar char="•"/>
            </a:pPr>
            <a:r>
              <a:rPr lang="en-US" dirty="0" smtClean="0"/>
              <a:t>Perhaps include an anecdote about finding something to correct when checking the instructions a final time before submitting a paper.</a:t>
            </a:r>
          </a:p>
          <a:p>
            <a:pPr marL="171450" indent="-171450">
              <a:buFont typeface="Arial" panose="020B0604020202020204" pitchFamily="34" charset="0"/>
              <a:buChar char="•"/>
            </a:pPr>
            <a:r>
              <a:rPr lang="en-US" dirty="0" smtClean="0"/>
              <a:t>Note that serious deviations from a journal’s instructions (for example, submitting a longer paper than the journal allows) may result in the journal’s refusal to consider the paper unless it is modified.</a:t>
            </a:r>
          </a:p>
          <a:p>
            <a:pPr marL="171450" indent="-171450">
              <a:buFont typeface="Arial" panose="020B0604020202020204" pitchFamily="34" charset="0"/>
              <a:buChar char="•"/>
            </a:pPr>
            <a:r>
              <a:rPr lang="en-US" dirty="0" smtClean="0"/>
              <a:t>Note that more minor deviations from a journal’s instructions also may make the publication process more difficult for the author and journal and thus delay publication.</a:t>
            </a:r>
          </a:p>
          <a:p>
            <a:pPr marL="171450" indent="-171450">
              <a:buFont typeface="Arial" panose="020B0604020202020204" pitchFamily="34" charset="0"/>
              <a:buChar char="•"/>
            </a:pPr>
            <a:r>
              <a:rPr lang="en-US" dirty="0" smtClean="0"/>
              <a:t>Also to note: Perhaps surprisingly, many submitted papers have significant deviations from the instructions to authors (for example, references in the wrong format). Editors sometimes wonder whether some authors even know that the instructions exist. Submitting a paper that follows the instructions can make a good impression from the start.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2285228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Walk through the questions on this slide and the next two slides.</a:t>
            </a:r>
          </a:p>
          <a:p>
            <a:pPr marL="171450" indent="-171450">
              <a:buFont typeface="Arial" panose="020B0604020202020204" pitchFamily="34" charset="0"/>
              <a:buChar char="•"/>
            </a:pPr>
            <a:r>
              <a:rPr lang="en-US" dirty="0" smtClean="0"/>
              <a:t>Regarding the first bulleted item: For example, the instructions to authors may note whether, in addition to scientific papers, a journal publishes review articles and case reports.</a:t>
            </a:r>
          </a:p>
          <a:p>
            <a:pPr marL="171450" indent="-171450">
              <a:buFont typeface="Arial" panose="020B0604020202020204" pitchFamily="34" charset="0"/>
              <a:buChar char="•"/>
            </a:pPr>
            <a:r>
              <a:rPr lang="en-US" dirty="0" smtClean="0"/>
              <a:t>Regarding the fourth bulleted item: For example, the instructions might say that scientific papers submitted to the journal should include the following sections: introduction, methods, results, and discussion.</a:t>
            </a:r>
          </a:p>
          <a:p>
            <a:pPr marL="171450" indent="-171450">
              <a:buFont typeface="Arial" panose="020B0604020202020204" pitchFamily="34" charset="0"/>
              <a:buChar char="•"/>
            </a:pPr>
            <a:r>
              <a:rPr lang="en-US" dirty="0" smtClean="0"/>
              <a:t>Regarding the last bulleted item: Perhaps ask the group what an article template is and whether anyone in the group has used one. Perhaps note that a template can consist of, for example, a Word document containing the proper headings and formatting for manuscripts submitted to the journal.</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3609100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Walk through the questions on this slide.</a:t>
            </a:r>
          </a:p>
          <a:p>
            <a:pPr marL="171450" indent="-171450">
              <a:buFont typeface="Arial" panose="020B0604020202020204" pitchFamily="34" charset="0"/>
              <a:buChar char="•"/>
            </a:pPr>
            <a:r>
              <a:rPr lang="en-US" dirty="0" smtClean="0"/>
              <a:t>If desired, elaborate on one or more points or ask participants to do so. For example, people could note types of supplementary material, if any, that they have seen posted along with journal articles.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2980922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Walk through the questions on this slide.</a:t>
            </a:r>
          </a:p>
          <a:p>
            <a:pPr marL="171450" indent="-171450">
              <a:buFont typeface="Arial" panose="020B0604020202020204" pitchFamily="34" charset="0"/>
              <a:buChar char="•"/>
            </a:pPr>
            <a:r>
              <a:rPr lang="en-US" dirty="0" smtClean="0"/>
              <a:t>Perhaps note that many journals have authors submit papers through online portals.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3441478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Feel free either to show the 3 sets of instructions for which links are provided or to substitute other journals’ instructions (for example, if other journals would be more relevant to the participants).</a:t>
            </a:r>
          </a:p>
          <a:p>
            <a:pPr marL="171450" indent="-171450">
              <a:buFont typeface="Arial" panose="020B0604020202020204" pitchFamily="34" charset="0"/>
              <a:buChar char="•"/>
            </a:pPr>
            <a:r>
              <a:rPr lang="en-US" dirty="0" smtClean="0"/>
              <a:t>Scroll through the sets of instructions, pointing out types of content. Where doing so seems useful, tie what is said to material earlier in this module.</a:t>
            </a:r>
          </a:p>
          <a:p>
            <a:pPr marL="171450" indent="-171450">
              <a:buFont typeface="Arial" panose="020B0604020202020204" pitchFamily="34" charset="0"/>
              <a:buChar char="•"/>
            </a:pPr>
            <a:r>
              <a:rPr lang="en-US" dirty="0" smtClean="0"/>
              <a:t>If questions arise during the look at instructions, perhaps reflect some of them back to the group for discussion.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1034844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Mention the following: Although instructions to authors sometimes are very informative, they rarely say everything worth knowing about gearing a paper to the journal. Therefore it is helpful also to look at examples of papers in the journal. Ideally, the papers that are looked at should present research similar to one’s own.</a:t>
            </a:r>
          </a:p>
          <a:p>
            <a:pPr marL="171450" indent="-171450">
              <a:buFont typeface="Arial" panose="020B0604020202020204" pitchFamily="34" charset="0"/>
              <a:buChar char="•"/>
            </a:pPr>
            <a:r>
              <a:rPr lang="en-US" dirty="0" smtClean="0"/>
              <a:t>Perhaps ask the participants to note some useful items that one might notice about the papers in a journal but that might not be mentioned in the instructions to authors. Perhaps note some yourself. Some possible examples are typical number of figures and tables, inclusion (or not) of subheadings within sections, and usual lengths of sections.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146522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25/09/2016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25/09/2016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25/09/2016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25/09/2016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13193B-8ECC-4B96-A99D-B9B315C8833D}" type="slidenum">
              <a:rPr lang="en-US"/>
              <a:pPr>
                <a:defRPr/>
              </a:pPr>
              <a:t>‹#›</a:t>
            </a:fld>
            <a:endParaRPr lang="en-US"/>
          </a:p>
        </p:txBody>
      </p:sp>
    </p:spTree>
    <p:extLst>
      <p:ext uri="{BB962C8B-B14F-4D97-AF65-F5344CB8AC3E}">
        <p14:creationId xmlns:p14="http://schemas.microsoft.com/office/powerpoint/2010/main" val="535248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s://creativecommons.org/licenses/by-sa/4.0/"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25/09/2016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3"/>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 id="2147483685" r:id="rId20"/>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4.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mulford.utoledo.edu/instr/"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us.sagepub.com/en-us/nam/journal/science-communication#submission-guidelin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jb.asm.org/site/misc/ifora.xhtml" TargetMode="External"/><Relationship Id="rId4" Type="http://schemas.openxmlformats.org/officeDocument/2006/relationships/hyperlink" Target="http://jama.jamanetwork.com/public/InstructionsForAuthors.asp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solidFill>
                  <a:srgbClr val="5784CC"/>
                </a:solidFill>
              </a:rPr>
              <a:t>Using Journals’ Instructions to Authors</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4000" dirty="0" smtClean="0"/>
              <a:t>Exercise: Instructions to Authors</a:t>
            </a:r>
          </a:p>
        </p:txBody>
      </p:sp>
      <p:sp>
        <p:nvSpPr>
          <p:cNvPr id="5123" name="Rectangle 3"/>
          <p:cNvSpPr>
            <a:spLocks noGrp="1" noChangeArrowheads="1"/>
          </p:cNvSpPr>
          <p:nvPr>
            <p:ph type="body" idx="1"/>
          </p:nvPr>
        </p:nvSpPr>
        <p:spPr/>
        <p:txBody>
          <a:bodyPr/>
          <a:lstStyle/>
          <a:p>
            <a:pPr eaLnBrk="1" hangingPunct="1"/>
            <a:r>
              <a:rPr lang="en-US" altLang="en-US" dirty="0" smtClean="0"/>
              <a:t>How long are the instructions that you are looking at?</a:t>
            </a:r>
          </a:p>
          <a:p>
            <a:pPr eaLnBrk="1" hangingPunct="1"/>
            <a:r>
              <a:rPr lang="en-US" altLang="en-US" dirty="0" smtClean="0"/>
              <a:t>What subjects do they address?</a:t>
            </a:r>
          </a:p>
          <a:p>
            <a:pPr eaLnBrk="1" hangingPunct="1"/>
            <a:r>
              <a:rPr lang="en-US" altLang="en-US" dirty="0" smtClean="0"/>
              <a:t>What other observations do you have about them?</a:t>
            </a:r>
          </a:p>
          <a:p>
            <a:pPr eaLnBrk="1" hangingPunct="1"/>
            <a:r>
              <a:rPr lang="en-US" altLang="en-US" dirty="0" smtClean="0"/>
              <a:t>What questions do you have about them?</a:t>
            </a:r>
          </a:p>
        </p:txBody>
      </p:sp>
    </p:spTree>
    <p:extLst>
      <p:ext uri="{BB962C8B-B14F-4D97-AF65-F5344CB8AC3E}">
        <p14:creationId xmlns:p14="http://schemas.microsoft.com/office/powerpoint/2010/main" val="28830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p:txBody>
          <a:bodyPr/>
          <a:lstStyle/>
          <a:p>
            <a:pPr eaLnBrk="1" hangingPunct="1"/>
            <a:r>
              <a:rPr lang="en-US" altLang="en-US" sz="4000" smtClean="0"/>
              <a:t>Which of the following questions do the instructions answer?</a:t>
            </a:r>
          </a:p>
        </p:txBody>
      </p:sp>
    </p:spTree>
    <p:extLst>
      <p:ext uri="{BB962C8B-B14F-4D97-AF65-F5344CB8AC3E}">
        <p14:creationId xmlns:p14="http://schemas.microsoft.com/office/powerpoint/2010/main" val="1324444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118294"/>
            <a:ext cx="8229600" cy="849501"/>
          </a:xfrm>
        </p:spPr>
        <p:txBody>
          <a:bodyPr>
            <a:normAutofit fontScale="90000"/>
          </a:bodyPr>
          <a:lstStyle/>
          <a:p>
            <a:pPr eaLnBrk="1" hangingPunct="1"/>
            <a:r>
              <a:rPr lang="en-US" altLang="en-US" sz="4000" dirty="0" smtClean="0"/>
              <a:t>Some Questions the Instructions May Answer</a:t>
            </a:r>
          </a:p>
        </p:txBody>
      </p:sp>
      <p:sp>
        <p:nvSpPr>
          <p:cNvPr id="38915" name="Rectangle 3"/>
          <p:cNvSpPr>
            <a:spLocks noGrp="1" noChangeArrowheads="1"/>
          </p:cNvSpPr>
          <p:nvPr>
            <p:ph type="body" idx="1"/>
          </p:nvPr>
        </p:nvSpPr>
        <p:spPr>
          <a:xfrm>
            <a:off x="459608" y="2268647"/>
            <a:ext cx="8229600" cy="4305532"/>
          </a:xfrm>
        </p:spPr>
        <p:txBody>
          <a:bodyPr>
            <a:normAutofit lnSpcReduction="10000"/>
          </a:bodyPr>
          <a:lstStyle/>
          <a:p>
            <a:pPr eaLnBrk="1" hangingPunct="1"/>
            <a:r>
              <a:rPr lang="en-US" altLang="en-US" dirty="0" smtClean="0"/>
              <a:t>What categories of article does the journal publish?</a:t>
            </a:r>
          </a:p>
          <a:p>
            <a:pPr eaLnBrk="1" hangingPunct="1"/>
            <a:r>
              <a:rPr lang="en-US" altLang="en-US" dirty="0" smtClean="0"/>
              <a:t>What is the maximum length of articles?</a:t>
            </a:r>
          </a:p>
          <a:p>
            <a:pPr eaLnBrk="1" hangingPunct="1"/>
            <a:r>
              <a:rPr lang="en-US" altLang="en-US" dirty="0" smtClean="0"/>
              <a:t>What is the maximum length of abstracts?</a:t>
            </a:r>
          </a:p>
          <a:p>
            <a:pPr eaLnBrk="1" hangingPunct="1"/>
            <a:r>
              <a:rPr lang="en-US" altLang="en-US" dirty="0" smtClean="0"/>
              <a:t>What sections should the article include?  What are the guidelines for each?</a:t>
            </a:r>
          </a:p>
          <a:p>
            <a:pPr eaLnBrk="1" hangingPunct="1"/>
            <a:r>
              <a:rPr lang="en-US" altLang="en-US" dirty="0" smtClean="0"/>
              <a:t>Does the journal have a template for articles?  If so, how can it be accessed?</a:t>
            </a:r>
          </a:p>
        </p:txBody>
      </p:sp>
    </p:spTree>
    <p:extLst>
      <p:ext uri="{BB962C8B-B14F-4D97-AF65-F5344CB8AC3E}">
        <p14:creationId xmlns:p14="http://schemas.microsoft.com/office/powerpoint/2010/main" val="4085209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Some Questions (cont)</a:t>
            </a:r>
          </a:p>
        </p:txBody>
      </p:sp>
      <p:sp>
        <p:nvSpPr>
          <p:cNvPr id="39939" name="Rectangle 3"/>
          <p:cNvSpPr>
            <a:spLocks noGrp="1" noChangeArrowheads="1"/>
          </p:cNvSpPr>
          <p:nvPr>
            <p:ph type="body" idx="1"/>
          </p:nvPr>
        </p:nvSpPr>
        <p:spPr/>
        <p:txBody>
          <a:bodyPr>
            <a:normAutofit fontScale="92500"/>
          </a:bodyPr>
          <a:lstStyle/>
          <a:p>
            <a:pPr eaLnBrk="1" hangingPunct="1"/>
            <a:r>
              <a:rPr lang="en-US" altLang="en-US" smtClean="0"/>
              <a:t>What guidelines should be followed regarding writing style?</a:t>
            </a:r>
          </a:p>
          <a:p>
            <a:pPr eaLnBrk="1" hangingPunct="1"/>
            <a:r>
              <a:rPr lang="en-US" altLang="en-US" smtClean="0"/>
              <a:t>How many figures and tables are allowed?  What are the requirements for them?</a:t>
            </a:r>
          </a:p>
          <a:p>
            <a:pPr eaLnBrk="1" hangingPunct="1"/>
            <a:r>
              <a:rPr lang="en-US" altLang="en-US" smtClean="0"/>
              <a:t>In what format should references appear?  </a:t>
            </a:r>
          </a:p>
          <a:p>
            <a:pPr eaLnBrk="1" hangingPunct="1"/>
            <a:r>
              <a:rPr lang="en-US" altLang="en-US" smtClean="0"/>
              <a:t>Does the journal post supplementary material online?  If so, how should it be provided?</a:t>
            </a:r>
          </a:p>
          <a:p>
            <a:pPr eaLnBrk="1" hangingPunct="1">
              <a:buFontTx/>
              <a:buNone/>
            </a:pPr>
            <a:endParaRPr lang="en-US" altLang="en-US" smtClean="0"/>
          </a:p>
        </p:txBody>
      </p:sp>
    </p:spTree>
    <p:extLst>
      <p:ext uri="{BB962C8B-B14F-4D97-AF65-F5344CB8AC3E}">
        <p14:creationId xmlns:p14="http://schemas.microsoft.com/office/powerpoint/2010/main" val="1773777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Some Questions (cont)</a:t>
            </a:r>
          </a:p>
        </p:txBody>
      </p:sp>
      <p:sp>
        <p:nvSpPr>
          <p:cNvPr id="40963" name="Content Placeholder 2"/>
          <p:cNvSpPr>
            <a:spLocks noGrp="1"/>
          </p:cNvSpPr>
          <p:nvPr>
            <p:ph idx="1"/>
          </p:nvPr>
        </p:nvSpPr>
        <p:spPr/>
        <p:txBody>
          <a:bodyPr/>
          <a:lstStyle/>
          <a:p>
            <a:pPr eaLnBrk="1" hangingPunct="1"/>
            <a:r>
              <a:rPr lang="en-US" altLang="en-US" smtClean="0"/>
              <a:t>In what electronic format should the paper be prepared?</a:t>
            </a:r>
          </a:p>
          <a:p>
            <a:pPr eaLnBrk="1" hangingPunct="1"/>
            <a:r>
              <a:rPr lang="en-US" altLang="en-US" smtClean="0"/>
              <a:t>How should the paper be submitted?</a:t>
            </a:r>
          </a:p>
          <a:p>
            <a:pPr eaLnBrk="1" hangingPunct="1"/>
            <a:endParaRPr lang="en-US" altLang="en-US" smtClean="0"/>
          </a:p>
          <a:p>
            <a:endParaRPr lang="en-US" altLang="en-US" smtClean="0"/>
          </a:p>
        </p:txBody>
      </p:sp>
    </p:spTree>
    <p:extLst>
      <p:ext uri="{BB962C8B-B14F-4D97-AF65-F5344CB8AC3E}">
        <p14:creationId xmlns:p14="http://schemas.microsoft.com/office/powerpoint/2010/main" val="946424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15</a:t>
            </a:fld>
            <a:endParaRPr lang="en-US"/>
          </a:p>
        </p:txBody>
      </p:sp>
    </p:spTree>
    <p:extLst>
      <p:ext uri="{BB962C8B-B14F-4D97-AF65-F5344CB8AC3E}">
        <p14:creationId xmlns:p14="http://schemas.microsoft.com/office/powerpoint/2010/main" val="110535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i="1" dirty="0" smtClean="0"/>
              <a:t>Do keep consulting instructions to authors!</a:t>
            </a:r>
            <a:endParaRPr lang="en-US" i="1"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16</a:t>
            </a:fld>
            <a:endParaRPr lang="en-US"/>
          </a:p>
        </p:txBody>
      </p:sp>
    </p:spTree>
    <p:extLst>
      <p:ext uri="{BB962C8B-B14F-4D97-AF65-F5344CB8AC3E}">
        <p14:creationId xmlns:p14="http://schemas.microsoft.com/office/powerpoint/2010/main" val="2786993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17</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Obtaining journals’ instructions</a:t>
            </a:r>
          </a:p>
          <a:p>
            <a:pPr eaLnBrk="1" hangingPunct="1"/>
            <a:r>
              <a:rPr lang="en-US" altLang="en-US" dirty="0" smtClean="0"/>
              <a:t>When to use the instructions</a:t>
            </a:r>
          </a:p>
          <a:p>
            <a:pPr eaLnBrk="1" hangingPunct="1"/>
            <a:r>
              <a:rPr lang="en-US" altLang="en-US" dirty="0" smtClean="0"/>
              <a:t>Questions the instructions may answer</a:t>
            </a:r>
          </a:p>
          <a:p>
            <a:pPr eaLnBrk="1" hangingPunct="1"/>
            <a:r>
              <a:rPr lang="en-US" altLang="en-US" dirty="0" smtClean="0"/>
              <a:t>Examples of journals’ instructions</a:t>
            </a:r>
          </a:p>
          <a:p>
            <a:pPr eaLnBrk="1" hangingPunct="1"/>
            <a:r>
              <a:rPr lang="en-US" altLang="en-US" dirty="0" smtClean="0"/>
              <a:t>Beyond the instructions</a:t>
            </a:r>
          </a:p>
          <a:p>
            <a:pPr eaLnBrk="1" hangingPunct="1"/>
            <a:r>
              <a:rPr lang="en-US" altLang="en-US" dirty="0" smtClean="0"/>
              <a:t>An exercise</a:t>
            </a:r>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r>
              <a:rPr lang="en-US" altLang="en-US" smtClean="0"/>
              <a:t>Journals’ Instructions to Authors</a:t>
            </a:r>
          </a:p>
        </p:txBody>
      </p:sp>
      <p:sp>
        <p:nvSpPr>
          <p:cNvPr id="36867" name="Rectangle 3"/>
          <p:cNvSpPr>
            <a:spLocks noGrp="1" noChangeArrowheads="1"/>
          </p:cNvSpPr>
          <p:nvPr>
            <p:ph type="body" idx="1"/>
          </p:nvPr>
        </p:nvSpPr>
        <p:spPr/>
        <p:txBody>
          <a:bodyPr/>
          <a:lstStyle/>
          <a:p>
            <a:pPr eaLnBrk="1" hangingPunct="1"/>
            <a:r>
              <a:rPr lang="en-US" altLang="en-US" dirty="0" smtClean="0"/>
              <a:t>Usual locations: on the journal’s website and in the journal</a:t>
            </a:r>
          </a:p>
          <a:p>
            <a:pPr eaLnBrk="1" hangingPunct="1"/>
            <a:r>
              <a:rPr lang="en-US" altLang="en-US" dirty="0" smtClean="0"/>
              <a:t>A large collection of instructions to authors in the health sciences: </a:t>
            </a:r>
            <a:r>
              <a:rPr lang="en-US" altLang="en-US" dirty="0" smtClean="0">
                <a:hlinkClick r:id="rId3"/>
              </a:rPr>
              <a:t>http://mulford.utoledo.edu/instr/</a:t>
            </a:r>
            <a:endParaRPr lang="en-US" altLang="en-US" dirty="0" smtClean="0"/>
          </a:p>
          <a:p>
            <a:pPr eaLnBrk="1" hangingPunct="1"/>
            <a:r>
              <a:rPr lang="en-US" altLang="en-US" dirty="0" smtClean="0"/>
              <a:t>General advice: Select your first-choice journal early, and obtain its instructions immediately.</a:t>
            </a:r>
          </a:p>
        </p:txBody>
      </p:sp>
    </p:spTree>
    <p:extLst>
      <p:ext uri="{BB962C8B-B14F-4D97-AF65-F5344CB8AC3E}">
        <p14:creationId xmlns:p14="http://schemas.microsoft.com/office/powerpoint/2010/main" val="809233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Using the Journal’s Instructions</a:t>
            </a:r>
          </a:p>
        </p:txBody>
      </p:sp>
      <p:sp>
        <p:nvSpPr>
          <p:cNvPr id="37891" name="Rectangle 3"/>
          <p:cNvSpPr>
            <a:spLocks noGrp="1" noChangeArrowheads="1"/>
          </p:cNvSpPr>
          <p:nvPr>
            <p:ph type="body" idx="1"/>
          </p:nvPr>
        </p:nvSpPr>
        <p:spPr/>
        <p:txBody>
          <a:bodyPr/>
          <a:lstStyle/>
          <a:p>
            <a:pPr eaLnBrk="1" hangingPunct="1"/>
            <a:r>
              <a:rPr lang="en-US" altLang="en-US" smtClean="0"/>
              <a:t>Read the instructions to authors before starting to prepare your paper.</a:t>
            </a:r>
          </a:p>
          <a:p>
            <a:pPr eaLnBrk="1" hangingPunct="1"/>
            <a:r>
              <a:rPr lang="en-US" altLang="en-US" smtClean="0"/>
              <a:t>Consult the instructions while preparing your paper.</a:t>
            </a:r>
          </a:p>
          <a:p>
            <a:pPr eaLnBrk="1" hangingPunct="1"/>
            <a:r>
              <a:rPr lang="en-US" altLang="en-US" smtClean="0"/>
              <a:t>Check the instructions again before submitting your paper.</a:t>
            </a:r>
          </a:p>
        </p:txBody>
      </p:sp>
    </p:spTree>
    <p:extLst>
      <p:ext uri="{BB962C8B-B14F-4D97-AF65-F5344CB8AC3E}">
        <p14:creationId xmlns:p14="http://schemas.microsoft.com/office/powerpoint/2010/main" val="3827890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118294"/>
            <a:ext cx="8229600" cy="849501"/>
          </a:xfrm>
        </p:spPr>
        <p:txBody>
          <a:bodyPr>
            <a:normAutofit fontScale="90000"/>
          </a:bodyPr>
          <a:lstStyle/>
          <a:p>
            <a:pPr eaLnBrk="1" hangingPunct="1"/>
            <a:r>
              <a:rPr lang="en-US" altLang="en-US" sz="4000" dirty="0" smtClean="0"/>
              <a:t>Some Questions the Instructions May Answer</a:t>
            </a:r>
          </a:p>
        </p:txBody>
      </p:sp>
      <p:sp>
        <p:nvSpPr>
          <p:cNvPr id="38915" name="Rectangle 3"/>
          <p:cNvSpPr>
            <a:spLocks noGrp="1" noChangeArrowheads="1"/>
          </p:cNvSpPr>
          <p:nvPr>
            <p:ph type="body" idx="1"/>
          </p:nvPr>
        </p:nvSpPr>
        <p:spPr>
          <a:xfrm>
            <a:off x="459608" y="2268647"/>
            <a:ext cx="8229600" cy="4305532"/>
          </a:xfrm>
        </p:spPr>
        <p:txBody>
          <a:bodyPr>
            <a:normAutofit lnSpcReduction="10000"/>
          </a:bodyPr>
          <a:lstStyle/>
          <a:p>
            <a:pPr eaLnBrk="1" hangingPunct="1"/>
            <a:r>
              <a:rPr lang="en-US" altLang="en-US" dirty="0" smtClean="0"/>
              <a:t>What categories of article does the journal publish?</a:t>
            </a:r>
          </a:p>
          <a:p>
            <a:pPr eaLnBrk="1" hangingPunct="1"/>
            <a:r>
              <a:rPr lang="en-US" altLang="en-US" dirty="0" smtClean="0"/>
              <a:t>What is the maximum length of articles?</a:t>
            </a:r>
          </a:p>
          <a:p>
            <a:pPr eaLnBrk="1" hangingPunct="1"/>
            <a:r>
              <a:rPr lang="en-US" altLang="en-US" dirty="0" smtClean="0"/>
              <a:t>What is the maximum length of abstracts?</a:t>
            </a:r>
          </a:p>
          <a:p>
            <a:pPr eaLnBrk="1" hangingPunct="1"/>
            <a:r>
              <a:rPr lang="en-US" altLang="en-US" dirty="0" smtClean="0"/>
              <a:t>What sections should the article include?  What are the guidelines for each?</a:t>
            </a:r>
          </a:p>
          <a:p>
            <a:pPr eaLnBrk="1" hangingPunct="1"/>
            <a:r>
              <a:rPr lang="en-US" altLang="en-US" dirty="0" smtClean="0"/>
              <a:t>Does the journal have a template for articles?  If so, how can it be accessed?</a:t>
            </a:r>
          </a:p>
        </p:txBody>
      </p:sp>
    </p:spTree>
    <p:extLst>
      <p:ext uri="{BB962C8B-B14F-4D97-AF65-F5344CB8AC3E}">
        <p14:creationId xmlns:p14="http://schemas.microsoft.com/office/powerpoint/2010/main" val="636159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Some Questions (cont)</a:t>
            </a:r>
          </a:p>
        </p:txBody>
      </p:sp>
      <p:sp>
        <p:nvSpPr>
          <p:cNvPr id="39939" name="Rectangle 3"/>
          <p:cNvSpPr>
            <a:spLocks noGrp="1" noChangeArrowheads="1"/>
          </p:cNvSpPr>
          <p:nvPr>
            <p:ph type="body" idx="1"/>
          </p:nvPr>
        </p:nvSpPr>
        <p:spPr/>
        <p:txBody>
          <a:bodyPr>
            <a:normAutofit fontScale="92500"/>
          </a:bodyPr>
          <a:lstStyle/>
          <a:p>
            <a:pPr eaLnBrk="1" hangingPunct="1"/>
            <a:r>
              <a:rPr lang="en-US" altLang="en-US" smtClean="0"/>
              <a:t>What guidelines should be followed regarding writing style?</a:t>
            </a:r>
          </a:p>
          <a:p>
            <a:pPr eaLnBrk="1" hangingPunct="1"/>
            <a:r>
              <a:rPr lang="en-US" altLang="en-US" smtClean="0"/>
              <a:t>How many figures and tables are allowed?  What are the requirements for them?</a:t>
            </a:r>
          </a:p>
          <a:p>
            <a:pPr eaLnBrk="1" hangingPunct="1"/>
            <a:r>
              <a:rPr lang="en-US" altLang="en-US" smtClean="0"/>
              <a:t>In what format should references appear?  </a:t>
            </a:r>
          </a:p>
          <a:p>
            <a:pPr eaLnBrk="1" hangingPunct="1"/>
            <a:r>
              <a:rPr lang="en-US" altLang="en-US" smtClean="0"/>
              <a:t>Does the journal post supplementary material online?  If so, how should it be provided?</a:t>
            </a:r>
          </a:p>
          <a:p>
            <a:pPr eaLnBrk="1" hangingPunct="1">
              <a:buFontTx/>
              <a:buNone/>
            </a:pPr>
            <a:endParaRPr lang="en-US" altLang="en-US" smtClean="0"/>
          </a:p>
        </p:txBody>
      </p:sp>
    </p:spTree>
    <p:extLst>
      <p:ext uri="{BB962C8B-B14F-4D97-AF65-F5344CB8AC3E}">
        <p14:creationId xmlns:p14="http://schemas.microsoft.com/office/powerpoint/2010/main" val="3352397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Some Questions (cont)</a:t>
            </a:r>
          </a:p>
        </p:txBody>
      </p:sp>
      <p:sp>
        <p:nvSpPr>
          <p:cNvPr id="40963" name="Content Placeholder 2"/>
          <p:cNvSpPr>
            <a:spLocks noGrp="1"/>
          </p:cNvSpPr>
          <p:nvPr>
            <p:ph idx="1"/>
          </p:nvPr>
        </p:nvSpPr>
        <p:spPr/>
        <p:txBody>
          <a:bodyPr/>
          <a:lstStyle/>
          <a:p>
            <a:pPr eaLnBrk="1" hangingPunct="1"/>
            <a:r>
              <a:rPr lang="en-US" altLang="en-US" dirty="0" smtClean="0"/>
              <a:t>In what electronic format should the paper be prepared?</a:t>
            </a:r>
          </a:p>
          <a:p>
            <a:pPr eaLnBrk="1" hangingPunct="1"/>
            <a:r>
              <a:rPr lang="en-US" altLang="en-US" dirty="0" smtClean="0"/>
              <a:t>How should the paper be submitted?</a:t>
            </a:r>
          </a:p>
          <a:p>
            <a:pPr eaLnBrk="1" hangingPunct="1"/>
            <a:endParaRPr lang="en-US" altLang="en-US" dirty="0" smtClean="0"/>
          </a:p>
          <a:p>
            <a:endParaRPr lang="en-US" altLang="en-US" dirty="0" smtClean="0"/>
          </a:p>
        </p:txBody>
      </p:sp>
    </p:spTree>
    <p:extLst>
      <p:ext uri="{BB962C8B-B14F-4D97-AF65-F5344CB8AC3E}">
        <p14:creationId xmlns:p14="http://schemas.microsoft.com/office/powerpoint/2010/main" val="1211548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p:txBody>
          <a:bodyPr>
            <a:normAutofit fontScale="90000"/>
          </a:bodyPr>
          <a:lstStyle/>
          <a:p>
            <a:r>
              <a:rPr lang="en-US" altLang="en-US" dirty="0" smtClean="0">
                <a:solidFill>
                  <a:srgbClr val="0070C0"/>
                </a:solidFill>
              </a:rPr>
              <a:t>A Look at Some Journals’</a:t>
            </a:r>
            <a:br>
              <a:rPr lang="en-US" altLang="en-US" dirty="0" smtClean="0">
                <a:solidFill>
                  <a:srgbClr val="0070C0"/>
                </a:solidFill>
              </a:rPr>
            </a:br>
            <a:r>
              <a:rPr lang="en-US" altLang="en-US" dirty="0" smtClean="0">
                <a:solidFill>
                  <a:srgbClr val="0070C0"/>
                </a:solidFill>
              </a:rPr>
              <a:t>Instructions to Authors</a:t>
            </a:r>
          </a:p>
        </p:txBody>
      </p:sp>
      <p:sp>
        <p:nvSpPr>
          <p:cNvPr id="41987" name="Subtitle 4"/>
          <p:cNvSpPr>
            <a:spLocks noGrp="1"/>
          </p:cNvSpPr>
          <p:nvPr>
            <p:ph idx="1"/>
          </p:nvPr>
        </p:nvSpPr>
        <p:spPr>
          <a:xfrm>
            <a:off x="564078" y="2161771"/>
            <a:ext cx="8229600" cy="4305532"/>
          </a:xfrm>
        </p:spPr>
        <p:txBody>
          <a:bodyPr/>
          <a:lstStyle/>
          <a:p>
            <a:r>
              <a:rPr lang="en-US" altLang="en-US" dirty="0" smtClean="0"/>
              <a:t>Example of short instructions: </a:t>
            </a:r>
            <a:r>
              <a:rPr lang="en-US" altLang="en-US" i="1" dirty="0" smtClean="0">
                <a:hlinkClick r:id="rId3"/>
              </a:rPr>
              <a:t>Science Communication</a:t>
            </a:r>
            <a:endParaRPr lang="en-US" altLang="en-US" i="1" dirty="0" smtClean="0"/>
          </a:p>
          <a:p>
            <a:r>
              <a:rPr lang="en-US" altLang="en-US" dirty="0" smtClean="0"/>
              <a:t>Example of long instructions: </a:t>
            </a:r>
            <a:r>
              <a:rPr lang="en-US" altLang="en-US" i="1" dirty="0" smtClean="0">
                <a:hlinkClick r:id="rId4"/>
              </a:rPr>
              <a:t>JAMA: The Journal of the American Medical Association</a:t>
            </a:r>
            <a:endParaRPr lang="en-US" altLang="en-US" i="1" dirty="0" smtClean="0"/>
          </a:p>
          <a:p>
            <a:r>
              <a:rPr lang="en-US" altLang="en-US" dirty="0" smtClean="0"/>
              <a:t>Another example of long instructions: </a:t>
            </a:r>
            <a:r>
              <a:rPr lang="en-US" altLang="en-US" i="1" dirty="0" smtClean="0">
                <a:hlinkClick r:id="rId5"/>
              </a:rPr>
              <a:t>Journal of Bacteriology</a:t>
            </a:r>
            <a:endParaRPr lang="en-US" altLang="en-US" dirty="0" smtClean="0"/>
          </a:p>
        </p:txBody>
      </p:sp>
    </p:spTree>
    <p:extLst>
      <p:ext uri="{BB962C8B-B14F-4D97-AF65-F5344CB8AC3E}">
        <p14:creationId xmlns:p14="http://schemas.microsoft.com/office/powerpoint/2010/main" val="2818607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Beyond the Instructions</a:t>
            </a:r>
          </a:p>
        </p:txBody>
      </p:sp>
      <p:sp>
        <p:nvSpPr>
          <p:cNvPr id="43011" name="Rectangle 4"/>
          <p:cNvSpPr>
            <a:spLocks noGrp="1" noChangeArrowheads="1"/>
          </p:cNvSpPr>
          <p:nvPr>
            <p:ph idx="1"/>
          </p:nvPr>
        </p:nvSpPr>
        <p:spPr/>
        <p:txBody>
          <a:bodyPr/>
          <a:lstStyle/>
          <a:p>
            <a:pPr eaLnBrk="1" hangingPunct="1"/>
            <a:r>
              <a:rPr lang="en-US" altLang="en-US" sz="2800" dirty="0" smtClean="0"/>
              <a:t>Be sure to look at some recent issues of the journal (and some recent papers in those issues).  </a:t>
            </a:r>
          </a:p>
          <a:p>
            <a:pPr eaLnBrk="1" hangingPunct="1"/>
            <a:r>
              <a:rPr lang="en-US" altLang="en-US" sz="2800" dirty="0" smtClean="0"/>
              <a:t>Doing so can help you gear your paper to the journal.</a:t>
            </a:r>
          </a:p>
        </p:txBody>
      </p:sp>
    </p:spTree>
    <p:extLst>
      <p:ext uri="{BB962C8B-B14F-4D97-AF65-F5344CB8AC3E}">
        <p14:creationId xmlns:p14="http://schemas.microsoft.com/office/powerpoint/2010/main" val="2063472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596</TotalTime>
  <Words>1757</Words>
  <Application>Microsoft Office PowerPoint</Application>
  <PresentationFormat>On-screen Show (4:3)</PresentationFormat>
  <Paragraphs>134</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INASP 2016 Presentation</vt:lpstr>
      <vt:lpstr>Using Journals’ Instructions to Authors</vt:lpstr>
      <vt:lpstr>Overview</vt:lpstr>
      <vt:lpstr>Journals’ Instructions to Authors</vt:lpstr>
      <vt:lpstr>Using the Journal’s Instructions</vt:lpstr>
      <vt:lpstr>Some Questions the Instructions May Answer</vt:lpstr>
      <vt:lpstr>Some Questions (cont)</vt:lpstr>
      <vt:lpstr>Some Questions (cont)</vt:lpstr>
      <vt:lpstr>A Look at Some Journals’ Instructions to Authors</vt:lpstr>
      <vt:lpstr>Beyond the Instructions</vt:lpstr>
      <vt:lpstr>Exercise: Instructions to Authors</vt:lpstr>
      <vt:lpstr>Which of the following questions do the instructions answer?</vt:lpstr>
      <vt:lpstr>Some Questions the Instructions May Answer</vt:lpstr>
      <vt:lpstr>Some Questions (cont)</vt:lpstr>
      <vt:lpstr>Some Questions (cont)</vt:lpstr>
      <vt:lpstr>In Conclusion</vt:lpstr>
      <vt:lpstr>Do keep consulting instructions to authors!</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36</cp:revision>
  <dcterms:created xsi:type="dcterms:W3CDTF">2016-07-21T09:15:55Z</dcterms:created>
  <dcterms:modified xsi:type="dcterms:W3CDTF">2016-09-25T18:19:46Z</dcterms:modified>
</cp:coreProperties>
</file>