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6"/>
  </p:notesMasterIdLst>
  <p:sldIdLst>
    <p:sldId id="256" r:id="rId2"/>
    <p:sldId id="285" r:id="rId3"/>
    <p:sldId id="257" r:id="rId4"/>
    <p:sldId id="258" r:id="rId5"/>
    <p:sldId id="259" r:id="rId6"/>
    <p:sldId id="286" r:id="rId7"/>
    <p:sldId id="260" r:id="rId8"/>
    <p:sldId id="261" r:id="rId9"/>
    <p:sldId id="262" r:id="rId10"/>
    <p:sldId id="264" r:id="rId11"/>
    <p:sldId id="265" r:id="rId12"/>
    <p:sldId id="289" r:id="rId13"/>
    <p:sldId id="266" r:id="rId14"/>
    <p:sldId id="267" r:id="rId15"/>
    <p:sldId id="268" r:id="rId16"/>
    <p:sldId id="269" r:id="rId17"/>
    <p:sldId id="290" r:id="rId18"/>
    <p:sldId id="271" r:id="rId19"/>
    <p:sldId id="272" r:id="rId20"/>
    <p:sldId id="273" r:id="rId21"/>
    <p:sldId id="274" r:id="rId22"/>
    <p:sldId id="275" r:id="rId23"/>
    <p:sldId id="276" r:id="rId24"/>
    <p:sldId id="277" r:id="rId25"/>
    <p:sldId id="278" r:id="rId26"/>
    <p:sldId id="291" r:id="rId27"/>
    <p:sldId id="279" r:id="rId28"/>
    <p:sldId id="287" r:id="rId29"/>
    <p:sldId id="280" r:id="rId30"/>
    <p:sldId id="281" r:id="rId31"/>
    <p:sldId id="282" r:id="rId32"/>
    <p:sldId id="283" r:id="rId33"/>
    <p:sldId id="284"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3514" autoAdjust="0"/>
  </p:normalViewPr>
  <p:slideViewPr>
    <p:cSldViewPr snapToGrid="0">
      <p:cViewPr varScale="1">
        <p:scale>
          <a:sx n="61" d="100"/>
          <a:sy n="61" d="100"/>
        </p:scale>
        <p:origin x="4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4B4B0-AC5F-4EA1-AA1E-B3E49A6A29C1}" type="datetimeFigureOut">
              <a:rPr lang="en-GB" smtClean="0"/>
              <a:t>09/09/2018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9A4CA3-4F6F-4782-8D65-EA4D83968CB0}" type="slidenum">
              <a:rPr lang="en-GB" smtClean="0"/>
              <a:t>‹#›</a:t>
            </a:fld>
            <a:endParaRPr lang="en-GB"/>
          </a:p>
        </p:txBody>
      </p:sp>
    </p:spTree>
    <p:extLst>
      <p:ext uri="{BB962C8B-B14F-4D97-AF65-F5344CB8AC3E}">
        <p14:creationId xmlns:p14="http://schemas.microsoft.com/office/powerpoint/2010/main" val="178857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Discussion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Do you have any experiences with peer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kind of feedback would you prefer to receive on your writing?</a:t>
            </a:r>
          </a:p>
          <a:p>
            <a:endParaRPr lang="en-GB" dirty="0"/>
          </a:p>
        </p:txBody>
      </p:sp>
      <p:sp>
        <p:nvSpPr>
          <p:cNvPr id="4" name="Slide Number Placeholder 3"/>
          <p:cNvSpPr>
            <a:spLocks noGrp="1"/>
          </p:cNvSpPr>
          <p:nvPr>
            <p:ph type="sldNum" sz="quarter" idx="10"/>
          </p:nvPr>
        </p:nvSpPr>
        <p:spPr/>
        <p:txBody>
          <a:bodyPr/>
          <a:lstStyle/>
          <a:p>
            <a:fld id="{CB9A4CA3-4F6F-4782-8D65-EA4D83968CB0}" type="slidenum">
              <a:rPr lang="en-GB" smtClean="0"/>
              <a:t>5</a:t>
            </a:fld>
            <a:endParaRPr lang="en-GB"/>
          </a:p>
        </p:txBody>
      </p:sp>
    </p:spTree>
    <p:extLst>
      <p:ext uri="{BB962C8B-B14F-4D97-AF65-F5344CB8AC3E}">
        <p14:creationId xmlns:p14="http://schemas.microsoft.com/office/powerpoint/2010/main" val="3265387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 What makes a good journal? What would you look for?</a:t>
            </a:r>
          </a:p>
          <a:p>
            <a:endParaRPr lang="en-GB" dirty="0"/>
          </a:p>
        </p:txBody>
      </p:sp>
      <p:sp>
        <p:nvSpPr>
          <p:cNvPr id="4" name="Slide Number Placeholder 3"/>
          <p:cNvSpPr>
            <a:spLocks noGrp="1"/>
          </p:cNvSpPr>
          <p:nvPr>
            <p:ph type="sldNum" sz="quarter" idx="10"/>
          </p:nvPr>
        </p:nvSpPr>
        <p:spPr/>
        <p:txBody>
          <a:bodyPr/>
          <a:lstStyle/>
          <a:p>
            <a:fld id="{CB9A4CA3-4F6F-4782-8D65-EA4D83968CB0}" type="slidenum">
              <a:rPr lang="en-GB" smtClean="0"/>
              <a:t>10</a:t>
            </a:fld>
            <a:endParaRPr lang="en-GB"/>
          </a:p>
        </p:txBody>
      </p:sp>
    </p:spTree>
    <p:extLst>
      <p:ext uri="{BB962C8B-B14F-4D97-AF65-F5344CB8AC3E}">
        <p14:creationId xmlns:p14="http://schemas.microsoft.com/office/powerpoint/2010/main" val="2568153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 how have you accessed research papers - what's the best place to search?</a:t>
            </a:r>
          </a:p>
        </p:txBody>
      </p:sp>
      <p:sp>
        <p:nvSpPr>
          <p:cNvPr id="4" name="Slide Number Placeholder 3"/>
          <p:cNvSpPr>
            <a:spLocks noGrp="1"/>
          </p:cNvSpPr>
          <p:nvPr>
            <p:ph type="sldNum" sz="quarter" idx="10"/>
          </p:nvPr>
        </p:nvSpPr>
        <p:spPr/>
        <p:txBody>
          <a:bodyPr/>
          <a:lstStyle/>
          <a:p>
            <a:fld id="{CB9A4CA3-4F6F-4782-8D65-EA4D83968CB0}" type="slidenum">
              <a:rPr lang="en-GB" smtClean="0"/>
              <a:t>13</a:t>
            </a:fld>
            <a:endParaRPr lang="en-GB"/>
          </a:p>
        </p:txBody>
      </p:sp>
    </p:spTree>
    <p:extLst>
      <p:ext uri="{BB962C8B-B14F-4D97-AF65-F5344CB8AC3E}">
        <p14:creationId xmlns:p14="http://schemas.microsoft.com/office/powerpoint/2010/main" val="3900597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 important is it for you to make your research public?]</a:t>
            </a:r>
          </a:p>
          <a:p>
            <a:endParaRPr lang="en-GB" dirty="0"/>
          </a:p>
        </p:txBody>
      </p:sp>
      <p:sp>
        <p:nvSpPr>
          <p:cNvPr id="4" name="Slide Number Placeholder 3"/>
          <p:cNvSpPr>
            <a:spLocks noGrp="1"/>
          </p:cNvSpPr>
          <p:nvPr>
            <p:ph type="sldNum" sz="quarter" idx="10"/>
          </p:nvPr>
        </p:nvSpPr>
        <p:spPr/>
        <p:txBody>
          <a:bodyPr/>
          <a:lstStyle/>
          <a:p>
            <a:fld id="{CB9A4CA3-4F6F-4782-8D65-EA4D83968CB0}" type="slidenum">
              <a:rPr lang="en-GB" smtClean="0"/>
              <a:t>15</a:t>
            </a:fld>
            <a:endParaRPr lang="en-GB"/>
          </a:p>
        </p:txBody>
      </p:sp>
    </p:spTree>
    <p:extLst>
      <p:ext uri="{BB962C8B-B14F-4D97-AF65-F5344CB8AC3E}">
        <p14:creationId xmlns:p14="http://schemas.microsoft.com/office/powerpoint/2010/main" val="3860706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Question: how do you feel about people being able to share/copy/use in teaching/change/sell your work?</a:t>
            </a:r>
          </a:p>
          <a:p>
            <a:endParaRPr lang="en-GB" dirty="0"/>
          </a:p>
        </p:txBody>
      </p:sp>
      <p:sp>
        <p:nvSpPr>
          <p:cNvPr id="4" name="Slide Number Placeholder 3"/>
          <p:cNvSpPr>
            <a:spLocks noGrp="1"/>
          </p:cNvSpPr>
          <p:nvPr>
            <p:ph type="sldNum" sz="quarter" idx="10"/>
          </p:nvPr>
        </p:nvSpPr>
        <p:spPr/>
        <p:txBody>
          <a:bodyPr/>
          <a:lstStyle/>
          <a:p>
            <a:fld id="{CB9A4CA3-4F6F-4782-8D65-EA4D83968CB0}" type="slidenum">
              <a:rPr lang="en-GB" smtClean="0"/>
              <a:t>18</a:t>
            </a:fld>
            <a:endParaRPr lang="en-GB"/>
          </a:p>
        </p:txBody>
      </p:sp>
    </p:spTree>
    <p:extLst>
      <p:ext uri="{BB962C8B-B14F-4D97-AF65-F5344CB8AC3E}">
        <p14:creationId xmlns:p14="http://schemas.microsoft.com/office/powerpoint/2010/main" val="3819347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Question: what digital tools and websites have you used for academic profile, references, writing?</a:t>
            </a:r>
          </a:p>
        </p:txBody>
      </p:sp>
      <p:sp>
        <p:nvSpPr>
          <p:cNvPr id="4" name="Slide Number Placeholder 3"/>
          <p:cNvSpPr>
            <a:spLocks noGrp="1"/>
          </p:cNvSpPr>
          <p:nvPr>
            <p:ph type="sldNum" sz="quarter" idx="10"/>
          </p:nvPr>
        </p:nvSpPr>
        <p:spPr/>
        <p:txBody>
          <a:bodyPr/>
          <a:lstStyle/>
          <a:p>
            <a:fld id="{CB9A4CA3-4F6F-4782-8D65-EA4D83968CB0}" type="slidenum">
              <a:rPr lang="en-GB" smtClean="0"/>
              <a:t>22</a:t>
            </a:fld>
            <a:endParaRPr lang="en-GB"/>
          </a:p>
        </p:txBody>
      </p:sp>
    </p:spTree>
    <p:extLst>
      <p:ext uri="{BB962C8B-B14F-4D97-AF65-F5344CB8AC3E}">
        <p14:creationId xmlns:p14="http://schemas.microsoft.com/office/powerpoint/2010/main" val="3907113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Question: how do you feel about making your data open?</a:t>
            </a:r>
          </a:p>
          <a:p>
            <a:endParaRPr lang="en-GB" dirty="0"/>
          </a:p>
        </p:txBody>
      </p:sp>
      <p:sp>
        <p:nvSpPr>
          <p:cNvPr id="4" name="Slide Number Placeholder 3"/>
          <p:cNvSpPr>
            <a:spLocks noGrp="1"/>
          </p:cNvSpPr>
          <p:nvPr>
            <p:ph type="sldNum" sz="quarter" idx="10"/>
          </p:nvPr>
        </p:nvSpPr>
        <p:spPr/>
        <p:txBody>
          <a:bodyPr/>
          <a:lstStyle/>
          <a:p>
            <a:fld id="{CB9A4CA3-4F6F-4782-8D65-EA4D83968CB0}" type="slidenum">
              <a:rPr lang="en-GB" smtClean="0"/>
              <a:t>25</a:t>
            </a:fld>
            <a:endParaRPr lang="en-GB"/>
          </a:p>
        </p:txBody>
      </p:sp>
    </p:spTree>
    <p:extLst>
      <p:ext uri="{BB962C8B-B14F-4D97-AF65-F5344CB8AC3E}">
        <p14:creationId xmlns:p14="http://schemas.microsoft.com/office/powerpoint/2010/main" val="185761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are the main international organisations in your field? Are you a member of any organisations, or do you follow them via newsletter or social media?</a:t>
            </a:r>
          </a:p>
        </p:txBody>
      </p:sp>
      <p:sp>
        <p:nvSpPr>
          <p:cNvPr id="4" name="Slide Number Placeholder 3"/>
          <p:cNvSpPr>
            <a:spLocks noGrp="1"/>
          </p:cNvSpPr>
          <p:nvPr>
            <p:ph type="sldNum" sz="quarter" idx="10"/>
          </p:nvPr>
        </p:nvSpPr>
        <p:spPr/>
        <p:txBody>
          <a:bodyPr/>
          <a:lstStyle/>
          <a:p>
            <a:fld id="{CB9A4CA3-4F6F-4782-8D65-EA4D83968CB0}" type="slidenum">
              <a:rPr lang="en-GB" smtClean="0"/>
              <a:t>30</a:t>
            </a:fld>
            <a:endParaRPr lang="en-GB"/>
          </a:p>
        </p:txBody>
      </p:sp>
    </p:spTree>
    <p:extLst>
      <p:ext uri="{BB962C8B-B14F-4D97-AF65-F5344CB8AC3E}">
        <p14:creationId xmlns:p14="http://schemas.microsoft.com/office/powerpoint/2010/main" val="1177059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Question: Where do you search for data?</a:t>
            </a:r>
          </a:p>
        </p:txBody>
      </p:sp>
      <p:sp>
        <p:nvSpPr>
          <p:cNvPr id="4" name="Slide Number Placeholder 3"/>
          <p:cNvSpPr>
            <a:spLocks noGrp="1"/>
          </p:cNvSpPr>
          <p:nvPr>
            <p:ph type="sldNum" sz="quarter" idx="10"/>
          </p:nvPr>
        </p:nvSpPr>
        <p:spPr/>
        <p:txBody>
          <a:bodyPr/>
          <a:lstStyle/>
          <a:p>
            <a:fld id="{CB9A4CA3-4F6F-4782-8D65-EA4D83968CB0}" type="slidenum">
              <a:rPr lang="en-GB" smtClean="0"/>
              <a:t>32</a:t>
            </a:fld>
            <a:endParaRPr lang="en-GB"/>
          </a:p>
        </p:txBody>
      </p:sp>
    </p:spTree>
    <p:extLst>
      <p:ext uri="{BB962C8B-B14F-4D97-AF65-F5344CB8AC3E}">
        <p14:creationId xmlns:p14="http://schemas.microsoft.com/office/powerpoint/2010/main" val="1911363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7906-C60B-4D11-8493-9A1A9B4D11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AF2E10-2209-47F3-A627-16944FD797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408D35F-44DB-425B-A9BA-6F140C277E8E}"/>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5" name="Footer Placeholder 4">
            <a:extLst>
              <a:ext uri="{FF2B5EF4-FFF2-40B4-BE49-F238E27FC236}">
                <a16:creationId xmlns:a16="http://schemas.microsoft.com/office/drawing/2014/main" id="{73A1E19E-41FE-4502-A03C-922A3A6BBE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911C0-D3C3-4395-914F-DDD38CEFA293}"/>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78716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FDB77-0689-4CC4-8F13-F2027E243B9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13A1A8-6973-45EC-8939-7E6709F88A2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B2ED2F-260B-48E5-9141-7B7029BFBFF3}"/>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5" name="Footer Placeholder 4">
            <a:extLst>
              <a:ext uri="{FF2B5EF4-FFF2-40B4-BE49-F238E27FC236}">
                <a16:creationId xmlns:a16="http://schemas.microsoft.com/office/drawing/2014/main" id="{BEF504C7-F838-418B-BEFB-6C064F929B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D875B-061B-400C-9228-13F788069AA4}"/>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177836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750D09-085D-4B93-ABDE-BDC2428A42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ABAC23-BFC6-47E7-B9BB-4D8BC6369B3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D21F24-F2A4-4775-986D-A0CC846EA2B9}"/>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5" name="Footer Placeholder 4">
            <a:extLst>
              <a:ext uri="{FF2B5EF4-FFF2-40B4-BE49-F238E27FC236}">
                <a16:creationId xmlns:a16="http://schemas.microsoft.com/office/drawing/2014/main" id="{0D14EEEC-B0BC-4239-9106-51AE655A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DB50E6-093B-4919-A52C-872F93AFEEE6}"/>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1001956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6F441-09B8-48CC-AA6A-97EBC0DD33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699956-C775-4813-8274-E56FA5855E6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4B27EF-C455-447A-B8F0-9D95659D1D25}"/>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5" name="Footer Placeholder 4">
            <a:extLst>
              <a:ext uri="{FF2B5EF4-FFF2-40B4-BE49-F238E27FC236}">
                <a16:creationId xmlns:a16="http://schemas.microsoft.com/office/drawing/2014/main" id="{55FF9AA1-DFEC-41B0-931F-26E71D5D78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2F097E-7A00-4DCD-900F-78ECC831DB40}"/>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3682623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AB88-1E3C-4C06-A2E7-F8E4D9D3E9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B62751-A9B2-4A45-B2C8-98F4CF2B0D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26A004B-EA16-467A-9E08-192B61FD3CA8}"/>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5" name="Footer Placeholder 4">
            <a:extLst>
              <a:ext uri="{FF2B5EF4-FFF2-40B4-BE49-F238E27FC236}">
                <a16:creationId xmlns:a16="http://schemas.microsoft.com/office/drawing/2014/main" id="{580AF045-1E15-494C-82AD-F267E24E92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879AEB-9306-48AD-B959-8CD5570BDF4E}"/>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44561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EC4B-F21A-428D-AFDC-AE583EF09D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2EDAC1-A0A3-4048-AB2F-C11CBA66C5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CD28B0F-D5EB-45B9-BE05-A0740D37DDC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53DD04F-F7E4-4037-BA58-11B9DCB959CE}"/>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6" name="Footer Placeholder 5">
            <a:extLst>
              <a:ext uri="{FF2B5EF4-FFF2-40B4-BE49-F238E27FC236}">
                <a16:creationId xmlns:a16="http://schemas.microsoft.com/office/drawing/2014/main" id="{73A280FA-A500-452E-8872-42E102EDD6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A36326-F717-4647-A2FC-D7DA9DCFFE39}"/>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197794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2BA30-4811-4B10-AF12-48C0331313D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E71BA88-AAC9-47BF-B342-B8DDBEA243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1C6085-4D4E-417C-A700-B5E5DA52F0D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E92F8F5-86E7-4789-B9D4-360A042372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A4D896-CE9F-4975-8C45-B32A8A721E0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12798BB-F58E-4FAA-875D-43136D0628E1}"/>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8" name="Footer Placeholder 7">
            <a:extLst>
              <a:ext uri="{FF2B5EF4-FFF2-40B4-BE49-F238E27FC236}">
                <a16:creationId xmlns:a16="http://schemas.microsoft.com/office/drawing/2014/main" id="{46FC4CB4-6933-4F67-81A0-1365FF4EC8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0A2D90-6726-4DAE-A0B4-724D8AC78541}"/>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403558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7016-9253-4015-85D4-AFC725AD87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BF4CF7-D901-48A4-A6A9-F2482F06AAED}"/>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4" name="Footer Placeholder 3">
            <a:extLst>
              <a:ext uri="{FF2B5EF4-FFF2-40B4-BE49-F238E27FC236}">
                <a16:creationId xmlns:a16="http://schemas.microsoft.com/office/drawing/2014/main" id="{9BFEF146-5D7A-4315-BB59-B3DE53BE24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14F600-9DAA-478F-941A-212FFC9C1B5D}"/>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93046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C648D2-6807-45FF-A7CD-528E792BF614}"/>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3" name="Footer Placeholder 2">
            <a:extLst>
              <a:ext uri="{FF2B5EF4-FFF2-40B4-BE49-F238E27FC236}">
                <a16:creationId xmlns:a16="http://schemas.microsoft.com/office/drawing/2014/main" id="{AABC272F-44B9-4067-BC50-5ED629AE29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0EF3E90-2E22-4214-A655-D2A00ECF0B57}"/>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143001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189F9-D3D3-42A4-A5F8-AA43EC622E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1BE316-7192-4DC0-A4D3-16017FFD90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4F65296-7D7B-4561-BC69-F112767915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47B071-1451-42FF-B563-786258C45E5B}"/>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6" name="Footer Placeholder 5">
            <a:extLst>
              <a:ext uri="{FF2B5EF4-FFF2-40B4-BE49-F238E27FC236}">
                <a16:creationId xmlns:a16="http://schemas.microsoft.com/office/drawing/2014/main" id="{418EE11C-0BF9-4DCA-AFA3-DF49AFDCE5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C2FC2E-E50B-4738-AFB0-DCDF0C55D65B}"/>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78042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4C8F9-3133-475A-BD44-918FC5EF79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907C195-1C57-40B1-BA44-DAA0F050A4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45D40F-E310-4588-B53E-05A5CD427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47541C-98C3-4CFB-8322-3F9FEDB80925}"/>
              </a:ext>
            </a:extLst>
          </p:cNvPr>
          <p:cNvSpPr>
            <a:spLocks noGrp="1"/>
          </p:cNvSpPr>
          <p:nvPr>
            <p:ph type="dt" sz="half" idx="10"/>
          </p:nvPr>
        </p:nvSpPr>
        <p:spPr/>
        <p:txBody>
          <a:bodyPr/>
          <a:lstStyle/>
          <a:p>
            <a:fld id="{B6FBCA0F-BBF3-462C-BAF5-4F7AC16DF46D}" type="datetimeFigureOut">
              <a:rPr lang="en-GB" smtClean="0"/>
              <a:t>09/09/2018</a:t>
            </a:fld>
            <a:endParaRPr lang="en-GB"/>
          </a:p>
        </p:txBody>
      </p:sp>
      <p:sp>
        <p:nvSpPr>
          <p:cNvPr id="6" name="Footer Placeholder 5">
            <a:extLst>
              <a:ext uri="{FF2B5EF4-FFF2-40B4-BE49-F238E27FC236}">
                <a16:creationId xmlns:a16="http://schemas.microsoft.com/office/drawing/2014/main" id="{A24D38C6-8A8C-4E1F-A841-7871099B23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7C9E1D-BDBB-49C6-BAE6-767C899BED8B}"/>
              </a:ext>
            </a:extLst>
          </p:cNvPr>
          <p:cNvSpPr>
            <a:spLocks noGrp="1"/>
          </p:cNvSpPr>
          <p:nvPr>
            <p:ph type="sldNum" sz="quarter" idx="12"/>
          </p:nvPr>
        </p:nvSpPr>
        <p:spPr/>
        <p:txBody>
          <a:bodyPr/>
          <a:lstStyle/>
          <a:p>
            <a:fld id="{863F86DF-DE6A-41DD-9567-D7CC4A4F17A5}" type="slidenum">
              <a:rPr lang="en-GB" smtClean="0"/>
              <a:t>‹#›</a:t>
            </a:fld>
            <a:endParaRPr lang="en-GB"/>
          </a:p>
        </p:txBody>
      </p:sp>
    </p:spTree>
    <p:extLst>
      <p:ext uri="{BB962C8B-B14F-4D97-AF65-F5344CB8AC3E}">
        <p14:creationId xmlns:p14="http://schemas.microsoft.com/office/powerpoint/2010/main" val="362128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046E3E-B7CC-451B-B8F4-0A6B4EA6C1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AE85AC-D469-4FD2-878A-C2EB9F10F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B9BE3D-7B83-49A7-B86A-36A8CAE9AF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BCA0F-BBF3-462C-BAF5-4F7AC16DF46D}" type="datetimeFigureOut">
              <a:rPr lang="en-GB" smtClean="0"/>
              <a:t>09/09/2018</a:t>
            </a:fld>
            <a:endParaRPr lang="en-GB"/>
          </a:p>
        </p:txBody>
      </p:sp>
      <p:sp>
        <p:nvSpPr>
          <p:cNvPr id="5" name="Footer Placeholder 4">
            <a:extLst>
              <a:ext uri="{FF2B5EF4-FFF2-40B4-BE49-F238E27FC236}">
                <a16:creationId xmlns:a16="http://schemas.microsoft.com/office/drawing/2014/main" id="{4A93D97F-4BB6-4D3B-9D6D-4F9F4F6CFE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52D3B3-8BB3-4535-A98F-C62744615C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F86DF-DE6A-41DD-9567-D7CC4A4F17A5}" type="slidenum">
              <a:rPr lang="en-GB" smtClean="0"/>
              <a:t>‹#›</a:t>
            </a:fld>
            <a:endParaRPr lang="en-GB"/>
          </a:p>
        </p:txBody>
      </p:sp>
    </p:spTree>
    <p:extLst>
      <p:ext uri="{BB962C8B-B14F-4D97-AF65-F5344CB8AC3E}">
        <p14:creationId xmlns:p14="http://schemas.microsoft.com/office/powerpoint/2010/main" val="329699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hinkchecksubmit.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authoraid.info/en/news/details/1310/"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authoraid.info/en/news/details/115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inasp.info/en/network/country/SO/resourc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research4life.org/" TargetMode="External"/><Relationship Id="rId4" Type="http://schemas.openxmlformats.org/officeDocument/2006/relationships/hyperlink" Target="http://www.eifl.net/resource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osf.io/preprints/" TargetMode="External"/><Relationship Id="rId13" Type="http://schemas.openxmlformats.org/officeDocument/2006/relationships/hyperlink" Target="https://www.plos.org/" TargetMode="External"/><Relationship Id="rId3" Type="http://schemas.openxmlformats.org/officeDocument/2006/relationships/hyperlink" Target="http://www.opendoar.org/" TargetMode="External"/><Relationship Id="rId7" Type="http://schemas.openxmlformats.org/officeDocument/2006/relationships/hyperlink" Target="http://www.psyarxiv.org/" TargetMode="External"/><Relationship Id="rId12" Type="http://schemas.openxmlformats.org/officeDocument/2006/relationships/hyperlink" Target="https://www.elsevier.com/about/open-science/open-access/open-access-journals" TargetMode="External"/><Relationship Id="rId2" Type="http://schemas.openxmlformats.org/officeDocument/2006/relationships/hyperlink" Target="file:///C:\Users\INAN1\Documents\researchgate.net" TargetMode="External"/><Relationship Id="rId16" Type="http://schemas.openxmlformats.org/officeDocument/2006/relationships/hyperlink" Target="http://www.ajol.info/" TargetMode="External"/><Relationship Id="rId1" Type="http://schemas.openxmlformats.org/officeDocument/2006/relationships/slideLayout" Target="../slideLayouts/slideLayout2.xml"/><Relationship Id="rId6" Type="http://schemas.openxmlformats.org/officeDocument/2006/relationships/hyperlink" Target="http://www.ssrn.com/" TargetMode="External"/><Relationship Id="rId11" Type="http://schemas.openxmlformats.org/officeDocument/2006/relationships/hyperlink" Target="https://www.springeropen.com/journals-a-z" TargetMode="External"/><Relationship Id="rId5" Type="http://schemas.openxmlformats.org/officeDocument/2006/relationships/hyperlink" Target="http://arxiv.org/" TargetMode="External"/><Relationship Id="rId15" Type="http://schemas.openxmlformats.org/officeDocument/2006/relationships/hyperlink" Target="https://f1000research.com/" TargetMode="External"/><Relationship Id="rId10" Type="http://schemas.openxmlformats.org/officeDocument/2006/relationships/hyperlink" Target="http://www.tandfonline.com/openaccess" TargetMode="External"/><Relationship Id="rId4" Type="http://schemas.openxmlformats.org/officeDocument/2006/relationships/hyperlink" Target="http://www.unpaywall.org/" TargetMode="External"/><Relationship Id="rId9" Type="http://schemas.openxmlformats.org/officeDocument/2006/relationships/hyperlink" Target="http://doaj.org/" TargetMode="External"/><Relationship Id="rId14" Type="http://schemas.openxmlformats.org/officeDocument/2006/relationships/hyperlink" Target="https://www.nature.com/srep/"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hyperlink" Target="http://www.opendoar.org/" TargetMode="External"/><Relationship Id="rId2" Type="http://schemas.openxmlformats.org/officeDocument/2006/relationships/hyperlink" Target="http://sherpa.ac.uk/romeo/" TargetMode="External"/><Relationship Id="rId1" Type="http://schemas.openxmlformats.org/officeDocument/2006/relationships/slideLayout" Target="../slideLayouts/slideLayout2.xml"/><Relationship Id="rId4" Type="http://schemas.openxmlformats.org/officeDocument/2006/relationships/hyperlink" Target="https://osf.io/preprint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pps.crossref.org/simpleTextQuery" TargetMode="External"/><Relationship Id="rId2" Type="http://schemas.openxmlformats.org/officeDocument/2006/relationships/hyperlink" Target="http://doi.org/10.1037/rmh000000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orcid.org/register" TargetMode="External"/><Relationship Id="rId2" Type="http://schemas.openxmlformats.org/officeDocument/2006/relationships/hyperlink" Target="https://orcid.org/0000-000X-XXXX-XXXX" TargetMode="Externa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8" Type="http://schemas.openxmlformats.org/officeDocument/2006/relationships/hyperlink" Target="https://scholar.google.com/" TargetMode="External"/><Relationship Id="rId13" Type="http://schemas.openxmlformats.org/officeDocument/2006/relationships/hyperlink" Target="http://datadryad.org/" TargetMode="External"/><Relationship Id="rId18" Type="http://schemas.openxmlformats.org/officeDocument/2006/relationships/hyperlink" Target="https://paperhive.org/" TargetMode="External"/><Relationship Id="rId3" Type="http://schemas.openxmlformats.org/officeDocument/2006/relationships/hyperlink" Target="https://www.growkudos.com/" TargetMode="External"/><Relationship Id="rId21" Type="http://schemas.openxmlformats.org/officeDocument/2006/relationships/hyperlink" Target="https://www.mendeley.com/" TargetMode="External"/><Relationship Id="rId7" Type="http://schemas.openxmlformats.org/officeDocument/2006/relationships/hyperlink" Target="https://orcid.org/" TargetMode="External"/><Relationship Id="rId12" Type="http://schemas.openxmlformats.org/officeDocument/2006/relationships/hyperlink" Target="https://figshare.com/" TargetMode="External"/><Relationship Id="rId17" Type="http://schemas.openxmlformats.org/officeDocument/2006/relationships/hyperlink" Target="https://web.hypothes.is/" TargetMode="External"/><Relationship Id="rId2" Type="http://schemas.openxmlformats.org/officeDocument/2006/relationships/notesSlide" Target="../notesSlides/notesSlide6.xml"/><Relationship Id="rId16" Type="http://schemas.openxmlformats.org/officeDocument/2006/relationships/hyperlink" Target="https://www.authorea.com/" TargetMode="External"/><Relationship Id="rId20" Type="http://schemas.openxmlformats.org/officeDocument/2006/relationships/hyperlink" Target="https://www.zotero.org/" TargetMode="External"/><Relationship Id="rId1" Type="http://schemas.openxmlformats.org/officeDocument/2006/relationships/slideLayout" Target="../slideLayouts/slideLayout2.xml"/><Relationship Id="rId6" Type="http://schemas.openxmlformats.org/officeDocument/2006/relationships/hyperlink" Target="https://twitter.com/" TargetMode="External"/><Relationship Id="rId11" Type="http://schemas.openxmlformats.org/officeDocument/2006/relationships/hyperlink" Target="http://www.linkedin.com/" TargetMode="External"/><Relationship Id="rId5" Type="http://schemas.openxmlformats.org/officeDocument/2006/relationships/hyperlink" Target="http://www.altmetric.com/" TargetMode="External"/><Relationship Id="rId15" Type="http://schemas.openxmlformats.org/officeDocument/2006/relationships/hyperlink" Target="https://www.overleaf.com/" TargetMode="External"/><Relationship Id="rId10" Type="http://schemas.openxmlformats.org/officeDocument/2006/relationships/hyperlink" Target="https://www.researchgate.net/" TargetMode="External"/><Relationship Id="rId19" Type="http://schemas.openxmlformats.org/officeDocument/2006/relationships/hyperlink" Target="https://docs.google.com/" TargetMode="External"/><Relationship Id="rId4" Type="http://schemas.openxmlformats.org/officeDocument/2006/relationships/hyperlink" Target="https://impactstory.org/" TargetMode="External"/><Relationship Id="rId9" Type="http://schemas.openxmlformats.org/officeDocument/2006/relationships/hyperlink" Target="https://www.academia.edu/" TargetMode="External"/><Relationship Id="rId14" Type="http://schemas.openxmlformats.org/officeDocument/2006/relationships/hyperlink" Target="https://osf.io/"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publons.com/" TargetMode="External"/><Relationship Id="rId13" Type="http://schemas.openxmlformats.org/officeDocument/2006/relationships/hyperlink" Target="https://app.penelope.ai/manuscript-check/authoraid" TargetMode="External"/><Relationship Id="rId18" Type="http://schemas.openxmlformats.org/officeDocument/2006/relationships/hyperlink" Target="https://www.openoffice.org/" TargetMode="External"/><Relationship Id="rId3" Type="http://schemas.openxmlformats.org/officeDocument/2006/relationships/hyperlink" Target="http://jane.biosemantics.org/" TargetMode="External"/><Relationship Id="rId7" Type="http://schemas.openxmlformats.org/officeDocument/2006/relationships/hyperlink" Target="https://app.dimensions.ai/" TargetMode="External"/><Relationship Id="rId12" Type="http://schemas.openxmlformats.org/officeDocument/2006/relationships/hyperlink" Target="https://www.grammarly.com/" TargetMode="External"/><Relationship Id="rId17" Type="http://schemas.openxmlformats.org/officeDocument/2006/relationships/hyperlink" Target="https://orange.biolab.si/" TargetMode="External"/><Relationship Id="rId2" Type="http://schemas.openxmlformats.org/officeDocument/2006/relationships/hyperlink" Target="https://www.journalguide.com/" TargetMode="External"/><Relationship Id="rId16" Type="http://schemas.openxmlformats.org/officeDocument/2006/relationships/hyperlink" Target="https://www.rstudio.com/" TargetMode="External"/><Relationship Id="rId1" Type="http://schemas.openxmlformats.org/officeDocument/2006/relationships/slideLayout" Target="../slideLayouts/slideLayout2.xml"/><Relationship Id="rId6" Type="http://schemas.openxmlformats.org/officeDocument/2006/relationships/hyperlink" Target="http://doaj.org/" TargetMode="External"/><Relationship Id="rId11" Type="http://schemas.openxmlformats.org/officeDocument/2006/relationships/hyperlink" Target="https://osf.io/preprints/" TargetMode="External"/><Relationship Id="rId5" Type="http://schemas.openxmlformats.org/officeDocument/2006/relationships/hyperlink" Target="https://scholar.google.com/" TargetMode="External"/><Relationship Id="rId15" Type="http://schemas.openxmlformats.org/officeDocument/2006/relationships/hyperlink" Target="http://www.equator-network.org/" TargetMode="External"/><Relationship Id="rId10" Type="http://schemas.openxmlformats.org/officeDocument/2006/relationships/hyperlink" Target="file:///C:\Users\INAN1\Documents\unPaywall.org" TargetMode="External"/><Relationship Id="rId19" Type="http://schemas.openxmlformats.org/officeDocument/2006/relationships/hyperlink" Target="https://www.libreoffice.org/" TargetMode="External"/><Relationship Id="rId4" Type="http://schemas.openxmlformats.org/officeDocument/2006/relationships/hyperlink" Target="http://os.warrington.ufl.edu/" TargetMode="External"/><Relationship Id="rId9" Type="http://schemas.openxmlformats.org/officeDocument/2006/relationships/hyperlink" Target="file:///C:\Users\INAN1\Documents\OpenDOAR.org" TargetMode="External"/><Relationship Id="rId14" Type="http://schemas.openxmlformats.org/officeDocument/2006/relationships/hyperlink" Target="http://www.protocols.io/"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fosteropenscience.eu/node/142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nature.com/sdata/policies/repositori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blogs.nature.com/naturejobs/2017/06/19/ask-not-what-you-can-do-for-open-data-ask-what-open-data-can-do-for-you/"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maren.ac.mw/" TargetMode="External"/><Relationship Id="rId13" Type="http://schemas.openxmlformats.org/officeDocument/2006/relationships/hyperlink" Target="https://www.zamren.zm/" TargetMode="External"/><Relationship Id="rId3" Type="http://schemas.openxmlformats.org/officeDocument/2006/relationships/hyperlink" Target="http://ngren.edu.ng/" TargetMode="External"/><Relationship Id="rId7" Type="http://schemas.openxmlformats.org/officeDocument/2006/relationships/hyperlink" Target="https://www.kenet.or.ke/" TargetMode="External"/><Relationship Id="rId12" Type="http://schemas.openxmlformats.org/officeDocument/2006/relationships/hyperlink" Target="https://www.ternet.or.tz/" TargetMode="External"/><Relationship Id="rId2" Type="http://schemas.openxmlformats.org/officeDocument/2006/relationships/hyperlink" Target="http://www.garnet.edu.gh/" TargetMode="External"/><Relationship Id="rId1" Type="http://schemas.openxmlformats.org/officeDocument/2006/relationships/slideLayout" Target="../slideLayouts/slideLayout2.xml"/><Relationship Id="rId6" Type="http://schemas.openxmlformats.org/officeDocument/2006/relationships/hyperlink" Target="https://www.ethernet.edu.et/" TargetMode="External"/><Relationship Id="rId11" Type="http://schemas.openxmlformats.org/officeDocument/2006/relationships/hyperlink" Target="https://www.tenet.ac.za/" TargetMode="External"/><Relationship Id="rId5" Type="http://schemas.openxmlformats.org/officeDocument/2006/relationships/hyperlink" Target="http://somaliren.org/" TargetMode="External"/><Relationship Id="rId15" Type="http://schemas.openxmlformats.org/officeDocument/2006/relationships/hyperlink" Target="http://www.ubuntunet.net/" TargetMode="External"/><Relationship Id="rId10" Type="http://schemas.openxmlformats.org/officeDocument/2006/relationships/hyperlink" Target="https://ubuntunet.net/members/nren/rwednet/" TargetMode="External"/><Relationship Id="rId4" Type="http://schemas.openxmlformats.org/officeDocument/2006/relationships/hyperlink" Target="http://www.sudren.edu.sd/" TargetMode="External"/><Relationship Id="rId9" Type="http://schemas.openxmlformats.org/officeDocument/2006/relationships/hyperlink" Target="https://renu.ac.ug/" TargetMode="External"/><Relationship Id="rId14" Type="http://schemas.openxmlformats.org/officeDocument/2006/relationships/hyperlink" Target="http://www.wacren.net/"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hifa.org/" TargetMode="External"/><Relationship Id="rId13" Type="http://schemas.openxmlformats.org/officeDocument/2006/relationships/hyperlink" Target="http://medicineafrica.com/" TargetMode="External"/><Relationship Id="rId18" Type="http://schemas.openxmlformats.org/officeDocument/2006/relationships/hyperlink" Target="https://twas.org/" TargetMode="External"/><Relationship Id="rId3" Type="http://schemas.openxmlformats.org/officeDocument/2006/relationships/hyperlink" Target="http://www.eifl.net/" TargetMode="External"/><Relationship Id="rId7" Type="http://schemas.openxmlformats.org/officeDocument/2006/relationships/hyperlink" Target="https://globalyoungacademy.net/" TargetMode="External"/><Relationship Id="rId12" Type="http://schemas.openxmlformats.org/officeDocument/2006/relationships/hyperlink" Target="https://www.mendeley.com/research-network/community" TargetMode="External"/><Relationship Id="rId17" Type="http://schemas.openxmlformats.org/officeDocument/2006/relationships/hyperlink" Target="http://www.research4life.org/" TargetMode="External"/><Relationship Id="rId2" Type="http://schemas.openxmlformats.org/officeDocument/2006/relationships/hyperlink" Target="http://www.authoraid.info/" TargetMode="External"/><Relationship Id="rId16" Type="http://schemas.openxmlformats.org/officeDocument/2006/relationships/hyperlink" Target="https://www.researchgate.net/" TargetMode="External"/><Relationship Id="rId1" Type="http://schemas.openxmlformats.org/officeDocument/2006/relationships/slideLayout" Target="../slideLayouts/slideLayout2.xml"/><Relationship Id="rId6" Type="http://schemas.openxmlformats.org/officeDocument/2006/relationships/hyperlink" Target="https://tghn.org/" TargetMode="External"/><Relationship Id="rId11" Type="http://schemas.openxmlformats.org/officeDocument/2006/relationships/hyperlink" Target="https://l.facebook.com/l.php?u=http://www.internationalhealthpolicies.org/&amp;h=ATOS3ofNWRZrrtsyriYVzlyvtqCowHDiq1-PxXayInjyLO7DA9hua5OxJdt70Csw3F2XYJ-6qyoN296o6wwWzj3fiNAvsRMYcMIQM5itlsnRMikI4xPhWhySeTreKMtZsoPzlTLWJkN0" TargetMode="External"/><Relationship Id="rId5" Type="http://schemas.openxmlformats.org/officeDocument/2006/relationships/hyperlink" Target="http://www.codata.org/" TargetMode="External"/><Relationship Id="rId15" Type="http://schemas.openxmlformats.org/officeDocument/2006/relationships/hyperlink" Target="https://www.scholarsatrisk.org/" TargetMode="External"/><Relationship Id="rId10" Type="http://schemas.openxmlformats.org/officeDocument/2006/relationships/hyperlink" Target="http://www.indepth-network.org/" TargetMode="External"/><Relationship Id="rId19" Type="http://schemas.openxmlformats.org/officeDocument/2006/relationships/hyperlink" Target="http://www.wessexghnetwork.org.uk/" TargetMode="External"/><Relationship Id="rId4" Type="http://schemas.openxmlformats.org/officeDocument/2006/relationships/hyperlink" Target="http://www.equator-network.org/" TargetMode="External"/><Relationship Id="rId9" Type="http://schemas.openxmlformats.org/officeDocument/2006/relationships/hyperlink" Target="http://www.inasp.info/" TargetMode="External"/><Relationship Id="rId14" Type="http://schemas.openxmlformats.org/officeDocument/2006/relationships/hyperlink" Target="http://www.owsd.net/"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aau.org/" TargetMode="External"/><Relationship Id="rId3" Type="http://schemas.openxmlformats.org/officeDocument/2006/relationships/hyperlink" Target="http://aasciences.ac.ke/" TargetMode="External"/><Relationship Id="rId7" Type="http://schemas.openxmlformats.org/officeDocument/2006/relationships/hyperlink" Target="http://www.avu.org/" TargetMode="External"/><Relationship Id="rId2" Type="http://schemas.openxmlformats.org/officeDocument/2006/relationships/hyperlink" Target="https://www.aims.ac.za/" TargetMode="External"/><Relationship Id="rId1" Type="http://schemas.openxmlformats.org/officeDocument/2006/relationships/slideLayout" Target="../slideLayouts/slideLayout2.xml"/><Relationship Id="rId6" Type="http://schemas.openxmlformats.org/officeDocument/2006/relationships/hyperlink" Target="http://nef.org/" TargetMode="External"/><Relationship Id="rId5" Type="http://schemas.openxmlformats.org/officeDocument/2006/relationships/hyperlink" Target="http://www.codesria.org/" TargetMode="External"/><Relationship Id="rId4" Type="http://schemas.openxmlformats.org/officeDocument/2006/relationships/hyperlink" Target="http://www0.sun.ac.za/pangeaonline/" TargetMode="External"/><Relationship Id="rId9" Type="http://schemas.openxmlformats.org/officeDocument/2006/relationships/hyperlink" Target="http://www.africaevidencenetwork.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royalsociety.org/" TargetMode="External"/><Relationship Id="rId13" Type="http://schemas.openxmlformats.org/officeDocument/2006/relationships/hyperlink" Target="http://www.iaae-agecon.org/" TargetMode="External"/><Relationship Id="rId3" Type="http://schemas.openxmlformats.org/officeDocument/2006/relationships/hyperlink" Target="https://www.biochemistry.org/" TargetMode="External"/><Relationship Id="rId7" Type="http://schemas.openxmlformats.org/officeDocument/2006/relationships/hyperlink" Target="http://www.nasonline.org/" TargetMode="External"/><Relationship Id="rId12" Type="http://schemas.openxmlformats.org/officeDocument/2006/relationships/hyperlink" Target="http://faraafrica.org/" TargetMode="External"/><Relationship Id="rId2" Type="http://schemas.openxmlformats.org/officeDocument/2006/relationships/hyperlink" Target="http://www.aera.net/" TargetMode="External"/><Relationship Id="rId16" Type="http://schemas.openxmlformats.org/officeDocument/2006/relationships/hyperlink" Target="https://www.esa.org/esa/" TargetMode="External"/><Relationship Id="rId1" Type="http://schemas.openxmlformats.org/officeDocument/2006/relationships/slideLayout" Target="../slideLayouts/slideLayout2.xml"/><Relationship Id="rId6" Type="http://schemas.openxmlformats.org/officeDocument/2006/relationships/hyperlink" Target="http://www.who.int/tdr/" TargetMode="External"/><Relationship Id="rId11" Type="http://schemas.openxmlformats.org/officeDocument/2006/relationships/hyperlink" Target="http://www.iea-world.org/" TargetMode="External"/><Relationship Id="rId5" Type="http://schemas.openxmlformats.org/officeDocument/2006/relationships/hyperlink" Target="https://l.facebook.com/l.php?u=https://rstmh.org/&amp;h=ATMaWIIkdcxqb73sEb7v18c3YNVqYDvteTnVDAFqNCJJocD3LeNb_TUAXlojWISmXDjW_xj2YR-NSvH6LlrnjiHrm2ypJrFp9R28MjwErLHGBUTnhm_qLl64F22AwPp5YqT5tL0CUEd1" TargetMode="External"/><Relationship Id="rId15" Type="http://schemas.openxmlformats.org/officeDocument/2006/relationships/hyperlink" Target="https://www.britishecologicalsociety.org/" TargetMode="External"/><Relationship Id="rId10" Type="http://schemas.openxmlformats.org/officeDocument/2006/relationships/hyperlink" Target="http://the-sra.org.uk/" TargetMode="External"/><Relationship Id="rId4" Type="http://schemas.openxmlformats.org/officeDocument/2006/relationships/hyperlink" Target="https://l.facebook.com/l.php?u=http://www.cohred.org/&amp;h=ATOh9CHfbKD8t0BqUqmX3xQIzTj_mNRly4n0U1AM2I1FG533vR6PTyi00Vfz5NSD2kYdvsx8P2iJIQOlgix0-fNjBc7n8WXjNCCEv7CnMZ7IzTfaxwpvnTliSPTMsoIZCti6Ewd8_SKG" TargetMode="External"/><Relationship Id="rId9" Type="http://schemas.openxmlformats.org/officeDocument/2006/relationships/hyperlink" Target="https://www.bam.ac.uk/" TargetMode="External"/><Relationship Id="rId14" Type="http://schemas.openxmlformats.org/officeDocument/2006/relationships/hyperlink" Target="http://www.taa.org.uk/"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fao.org/agora/en/" TargetMode="External"/><Relationship Id="rId3" Type="http://schemas.openxmlformats.org/officeDocument/2006/relationships/hyperlink" Target="https://l.facebook.com/l.php?u=http://www.data4sdgs.org/&amp;h=ATMfjE-iXhfA98fOBJ26oMWTKMNZPM6gFYDk5ABdsbqoFndqr2C0MTGUZbzH-oqmEcjRKtlERw5lQvh5zwm5-1F890JmTu9W_iTL_jx9vNYvOSlhzPqvNGXCEUmJRamQxyepFah_Ktqs" TargetMode="External"/><Relationship Id="rId7" Type="http://schemas.openxmlformats.org/officeDocument/2006/relationships/hyperlink" Target="http://www.loadb.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rdl.lib.uconn.edu/byTitle.php" TargetMode="External"/><Relationship Id="rId11" Type="http://schemas.openxmlformats.org/officeDocument/2006/relationships/hyperlink" Target="http://www.wipo.int/ardi/en/" TargetMode="External"/><Relationship Id="rId5" Type="http://schemas.openxmlformats.org/officeDocument/2006/relationships/hyperlink" Target="http://www.worldpop.org.uk/" TargetMode="External"/><Relationship Id="rId10" Type="http://schemas.openxmlformats.org/officeDocument/2006/relationships/hyperlink" Target="http://web.unep.org/oare/" TargetMode="External"/><Relationship Id="rId4" Type="http://schemas.openxmlformats.org/officeDocument/2006/relationships/hyperlink" Target="http://www.flowminder.org/" TargetMode="External"/><Relationship Id="rId9" Type="http://schemas.openxmlformats.org/officeDocument/2006/relationships/hyperlink" Target="http://www.who.int/hinari/en/"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medbox.iiab.me/home/" TargetMode="External"/><Relationship Id="rId3" Type="http://schemas.openxmlformats.org/officeDocument/2006/relationships/hyperlink" Target="http://dataportal.opendataforafrica.org/" TargetMode="External"/><Relationship Id="rId7" Type="http://schemas.openxmlformats.org/officeDocument/2006/relationships/hyperlink" Target="https://www.widernet.org/eGranary/" TargetMode="External"/><Relationship Id="rId2" Type="http://schemas.openxmlformats.org/officeDocument/2006/relationships/hyperlink" Target="https://africaopendata.org/" TargetMode="External"/><Relationship Id="rId1" Type="http://schemas.openxmlformats.org/officeDocument/2006/relationships/slideLayout" Target="../slideLayouts/slideLayout2.xml"/><Relationship Id="rId6" Type="http://schemas.openxmlformats.org/officeDocument/2006/relationships/hyperlink" Target="https://teeal.org/" TargetMode="External"/><Relationship Id="rId5" Type="http://schemas.openxmlformats.org/officeDocument/2006/relationships/hyperlink" Target="http://www.fao.org/statistics/databases/en/" TargetMode="External"/><Relationship Id="rId4" Type="http://schemas.openxmlformats.org/officeDocument/2006/relationships/hyperlink" Target="https://researchdatadirectoryonafrica.com/" TargetMode="External"/><Relationship Id="rId9" Type="http://schemas.openxmlformats.org/officeDocument/2006/relationships/hyperlink" Target="https://en.wikipedia.org/wiki/List_of_academic_databases_and_search_engines"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seaboutscience.org/activities/peer-review-the-nuts-and-bolt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ature.com/news/does-it-take-too-long-to-publish-research-1.1932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jl.clarivate.com/" TargetMode="External"/><Relationship Id="rId2" Type="http://schemas.openxmlformats.org/officeDocument/2006/relationships/hyperlink" Target="https://en.wikipedia.org/wiki/Impact_factor"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journalmetrics.scopus.com/" TargetMode="External"/><Relationship Id="rId7" Type="http://schemas.openxmlformats.org/officeDocument/2006/relationships/image" Target="../media/image3.png"/><Relationship Id="rId2" Type="http://schemas.openxmlformats.org/officeDocument/2006/relationships/hyperlink" Target="http://www.scimagojr.com/journalsearch.php"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doaj.org/search" TargetMode="External"/><Relationship Id="rId4" Type="http://schemas.openxmlformats.org/officeDocument/2006/relationships/hyperlink" Target="https://www.ncbi.nlm.nih.gov/nlmcatalo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D1B6E-EC1C-4A8E-B56D-F39C47E45F95}"/>
              </a:ext>
            </a:extLst>
          </p:cNvPr>
          <p:cNvSpPr>
            <a:spLocks noGrp="1"/>
          </p:cNvSpPr>
          <p:nvPr>
            <p:ph type="ctrTitle"/>
          </p:nvPr>
        </p:nvSpPr>
        <p:spPr>
          <a:xfrm>
            <a:off x="1524000" y="412914"/>
            <a:ext cx="9144000" cy="2387600"/>
          </a:xfrm>
        </p:spPr>
        <p:txBody>
          <a:bodyPr>
            <a:normAutofit/>
          </a:bodyPr>
          <a:lstStyle/>
          <a:p>
            <a:r>
              <a:rPr lang="en-GB" dirty="0">
                <a:solidFill>
                  <a:srgbClr val="0070C0"/>
                </a:solidFill>
                <a:latin typeface="Gill Sans MT" panose="020B0502020104020203" pitchFamily="34" charset="0"/>
              </a:rPr>
              <a:t>A guide to the international research landscape </a:t>
            </a:r>
          </a:p>
        </p:txBody>
      </p:sp>
      <p:sp>
        <p:nvSpPr>
          <p:cNvPr id="3" name="Subtitle 2">
            <a:extLst>
              <a:ext uri="{FF2B5EF4-FFF2-40B4-BE49-F238E27FC236}">
                <a16:creationId xmlns:a16="http://schemas.microsoft.com/office/drawing/2014/main" id="{A1933BB1-E988-43D4-A4C1-89F4E5A7CD6B}"/>
              </a:ext>
            </a:extLst>
          </p:cNvPr>
          <p:cNvSpPr>
            <a:spLocks noGrp="1"/>
          </p:cNvSpPr>
          <p:nvPr>
            <p:ph type="subTitle" idx="1"/>
          </p:nvPr>
        </p:nvSpPr>
        <p:spPr>
          <a:xfrm>
            <a:off x="945931" y="3602037"/>
            <a:ext cx="10011103" cy="2373094"/>
          </a:xfrm>
        </p:spPr>
        <p:txBody>
          <a:bodyPr>
            <a:normAutofit/>
          </a:bodyPr>
          <a:lstStyle/>
          <a:p>
            <a:pPr algn="l"/>
            <a:r>
              <a:rPr lang="en-GB" dirty="0"/>
              <a:t>Part 1 – Global journal publishing</a:t>
            </a:r>
          </a:p>
          <a:p>
            <a:pPr algn="l"/>
            <a:r>
              <a:rPr lang="en-GB" dirty="0"/>
              <a:t>Part 2 – Open Access and business models in publishing</a:t>
            </a:r>
          </a:p>
          <a:p>
            <a:pPr algn="l"/>
            <a:r>
              <a:rPr lang="en-GB" dirty="0"/>
              <a:t>Part 3 – Understanding digital permissions and digital tools</a:t>
            </a:r>
          </a:p>
          <a:p>
            <a:pPr algn="l"/>
            <a:r>
              <a:rPr lang="en-GB" dirty="0"/>
              <a:t>Part 4 – Useful organisations, networks and databases</a:t>
            </a:r>
          </a:p>
        </p:txBody>
      </p:sp>
    </p:spTree>
    <p:extLst>
      <p:ext uri="{BB962C8B-B14F-4D97-AF65-F5344CB8AC3E}">
        <p14:creationId xmlns:p14="http://schemas.microsoft.com/office/powerpoint/2010/main" val="1378705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78FF-BA2D-4A28-9E85-0F5AF14F45D8}"/>
              </a:ext>
            </a:extLst>
          </p:cNvPr>
          <p:cNvSpPr>
            <a:spLocks noGrp="1"/>
          </p:cNvSpPr>
          <p:nvPr>
            <p:ph type="title"/>
          </p:nvPr>
        </p:nvSpPr>
        <p:spPr/>
        <p:txBody>
          <a:bodyPr/>
          <a:lstStyle/>
          <a:p>
            <a:r>
              <a:rPr lang="en-GB" dirty="0">
                <a:solidFill>
                  <a:srgbClr val="0070C0"/>
                </a:solidFill>
                <a:latin typeface="Gill Sans MT" panose="020B0502020104020203" pitchFamily="34" charset="0"/>
              </a:rPr>
              <a:t>Deceptive and ‘predatory’ journals</a:t>
            </a:r>
          </a:p>
        </p:txBody>
      </p:sp>
      <p:sp>
        <p:nvSpPr>
          <p:cNvPr id="3" name="Content Placeholder 2">
            <a:extLst>
              <a:ext uri="{FF2B5EF4-FFF2-40B4-BE49-F238E27FC236}">
                <a16:creationId xmlns:a16="http://schemas.microsoft.com/office/drawing/2014/main" id="{DAFBE37A-1720-4AB1-A6DE-3B6DC804A5C6}"/>
              </a:ext>
            </a:extLst>
          </p:cNvPr>
          <p:cNvSpPr>
            <a:spLocks noGrp="1"/>
          </p:cNvSpPr>
          <p:nvPr>
            <p:ph idx="1"/>
          </p:nvPr>
        </p:nvSpPr>
        <p:spPr>
          <a:xfrm>
            <a:off x="838200" y="1546167"/>
            <a:ext cx="10515600" cy="5020888"/>
          </a:xfrm>
        </p:spPr>
        <p:txBody>
          <a:bodyPr>
            <a:normAutofit fontScale="70000" lnSpcReduction="20000"/>
          </a:bodyPr>
          <a:lstStyle/>
          <a:p>
            <a:pPr marL="0" indent="0">
              <a:buNone/>
            </a:pPr>
            <a:r>
              <a:rPr lang="en-GB" dirty="0"/>
              <a:t>Publishing in deceptive and fake journals can be bad for your research and your reputation – therefore use your critical thinking skills to evaluate potential journals:</a:t>
            </a:r>
          </a:p>
          <a:p>
            <a:pPr lvl="0"/>
            <a:r>
              <a:rPr lang="en-GB" b="1" dirty="0">
                <a:solidFill>
                  <a:srgbClr val="FF0000"/>
                </a:solidFill>
              </a:rPr>
              <a:t>Be suspicious of email invites</a:t>
            </a:r>
            <a:r>
              <a:rPr lang="en-GB" dirty="0"/>
              <a:t>, unless you recognise the sender. Visit their website and find out more about the journal – do they seem like a genuine scholarly journal?</a:t>
            </a:r>
          </a:p>
          <a:p>
            <a:pPr lvl="0"/>
            <a:r>
              <a:rPr lang="en-GB" b="1" dirty="0"/>
              <a:t>Check that the indexing status or Impact Factor is </a:t>
            </a:r>
            <a:r>
              <a:rPr lang="en-GB" b="1" u="sng" dirty="0"/>
              <a:t>legitimate</a:t>
            </a:r>
            <a:r>
              <a:rPr lang="en-GB" b="1" dirty="0"/>
              <a:t> </a:t>
            </a:r>
            <a:r>
              <a:rPr lang="en-GB" dirty="0"/>
              <a:t>(check </a:t>
            </a:r>
            <a:r>
              <a:rPr lang="en-GB" dirty="0" err="1"/>
              <a:t>Clarivate</a:t>
            </a:r>
            <a:r>
              <a:rPr lang="en-GB" dirty="0"/>
              <a:t>, Scopus and DOAJ).</a:t>
            </a:r>
          </a:p>
          <a:p>
            <a:pPr lvl="0"/>
            <a:r>
              <a:rPr lang="en-GB" b="1" dirty="0"/>
              <a:t>Be particularly critical of ‘international’ or ‘global’ journals</a:t>
            </a:r>
            <a:r>
              <a:rPr lang="en-GB" dirty="0"/>
              <a:t> – real ‘international’ journals will have an impressive editorial board – check their website and their credentials.</a:t>
            </a:r>
          </a:p>
          <a:p>
            <a:pPr lvl="0"/>
            <a:r>
              <a:rPr lang="en-GB" b="1" dirty="0"/>
              <a:t>Read the ‘aims and scope’ or ‘about’ page of the journal:</a:t>
            </a:r>
            <a:r>
              <a:rPr lang="en-GB" dirty="0"/>
              <a:t> does the scope of the journal fit with your research? Be careful about journals with a very broad scope. Does the journal seem professional and understand your topic? </a:t>
            </a:r>
          </a:p>
          <a:p>
            <a:r>
              <a:rPr lang="en-GB" b="1" dirty="0"/>
              <a:t>Read journals in references and literature reviews. </a:t>
            </a:r>
            <a:r>
              <a:rPr lang="en-GB" dirty="0"/>
              <a:t>Follow the references and recommended reading in good articles, reference lists and literature reviews. Visit their websites and familiarise yourself with the good journals in your subject area. You will then be able to recognise a poor journal.</a:t>
            </a:r>
          </a:p>
          <a:p>
            <a:pPr lvl="0"/>
            <a:r>
              <a:rPr lang="en-GB" b="1" dirty="0"/>
              <a:t>Also follow the advice on </a:t>
            </a:r>
            <a:r>
              <a:rPr lang="en-GB" b="1" dirty="0" err="1"/>
              <a:t>Think.Check.Submit</a:t>
            </a:r>
            <a:r>
              <a:rPr lang="en-GB" b="1" dirty="0"/>
              <a:t> – </a:t>
            </a:r>
            <a:r>
              <a:rPr lang="en-GB" dirty="0">
                <a:hlinkClick r:id="rId3"/>
              </a:rPr>
              <a:t>www.thinkchecksubmit.org</a:t>
            </a:r>
            <a:r>
              <a:rPr lang="en-GB" dirty="0"/>
              <a:t> and </a:t>
            </a:r>
            <a:r>
              <a:rPr lang="en-GB" b="1" dirty="0"/>
              <a:t>A beginner’s guide to avoiding ‘predatory’ journals (using your critical thinking skills)                     </a:t>
            </a:r>
          </a:p>
          <a:p>
            <a:pPr marL="0" lvl="0" indent="0">
              <a:buNone/>
            </a:pPr>
            <a:r>
              <a:rPr lang="en-GB" dirty="0">
                <a:hlinkClick r:id="rId4"/>
              </a:rPr>
              <a:t>https://www.authoraid.info/en/news/details/1310/</a:t>
            </a:r>
            <a:r>
              <a:rPr lang="en-GB" dirty="0"/>
              <a:t> </a:t>
            </a:r>
          </a:p>
          <a:p>
            <a:pPr marL="0" indent="0">
              <a:buNone/>
            </a:pPr>
            <a:endParaRPr lang="en-GB" dirty="0"/>
          </a:p>
        </p:txBody>
      </p:sp>
    </p:spTree>
    <p:extLst>
      <p:ext uri="{BB962C8B-B14F-4D97-AF65-F5344CB8AC3E}">
        <p14:creationId xmlns:p14="http://schemas.microsoft.com/office/powerpoint/2010/main" val="3184084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6B4CC-A512-4225-A2FE-389B6B7643DD}"/>
              </a:ext>
            </a:extLst>
          </p:cNvPr>
          <p:cNvSpPr>
            <a:spLocks noGrp="1"/>
          </p:cNvSpPr>
          <p:nvPr>
            <p:ph type="title"/>
          </p:nvPr>
        </p:nvSpPr>
        <p:spPr/>
        <p:txBody>
          <a:bodyPr/>
          <a:lstStyle/>
          <a:p>
            <a:r>
              <a:rPr lang="en-GB" dirty="0">
                <a:solidFill>
                  <a:srgbClr val="0070C0"/>
                </a:solidFill>
                <a:latin typeface="Gill Sans MT" panose="020B0502020104020203" pitchFamily="34" charset="0"/>
              </a:rPr>
              <a:t>‘Predatory’ and fake conferences</a:t>
            </a:r>
          </a:p>
        </p:txBody>
      </p:sp>
      <p:sp>
        <p:nvSpPr>
          <p:cNvPr id="3" name="Content Placeholder 2">
            <a:extLst>
              <a:ext uri="{FF2B5EF4-FFF2-40B4-BE49-F238E27FC236}">
                <a16:creationId xmlns:a16="http://schemas.microsoft.com/office/drawing/2014/main" id="{C41C88AE-D726-401B-A411-F33817B6D508}"/>
              </a:ext>
            </a:extLst>
          </p:cNvPr>
          <p:cNvSpPr>
            <a:spLocks noGrp="1"/>
          </p:cNvSpPr>
          <p:nvPr>
            <p:ph idx="1"/>
          </p:nvPr>
        </p:nvSpPr>
        <p:spPr>
          <a:xfrm>
            <a:off x="838200" y="1546166"/>
            <a:ext cx="10515600" cy="4971011"/>
          </a:xfrm>
        </p:spPr>
        <p:txBody>
          <a:bodyPr>
            <a:normAutofit fontScale="85000" lnSpcReduction="20000"/>
          </a:bodyPr>
          <a:lstStyle/>
          <a:p>
            <a:pPr marL="0" indent="0">
              <a:buNone/>
            </a:pPr>
            <a:r>
              <a:rPr lang="en-GB" dirty="0"/>
              <a:t>Be careful when selecting international conferences. Some unscrupulous companies create low-quality, poorly-attended events to make a profit from early career researchers. Always critically examine their website:</a:t>
            </a:r>
          </a:p>
          <a:p>
            <a:pPr lvl="0"/>
            <a:r>
              <a:rPr lang="en-GB" b="1" dirty="0"/>
              <a:t>Look at the event agenda/programme </a:t>
            </a:r>
            <a:r>
              <a:rPr lang="en-GB" dirty="0"/>
              <a:t>– does it look interesting? Are the speakers well known?</a:t>
            </a:r>
          </a:p>
          <a:p>
            <a:pPr lvl="0"/>
            <a:r>
              <a:rPr lang="en-GB" b="1" dirty="0"/>
              <a:t>Is there a report of the previous conference? </a:t>
            </a:r>
            <a:r>
              <a:rPr lang="en-GB" dirty="0"/>
              <a:t>Did it look good? Did it look well attended?</a:t>
            </a:r>
          </a:p>
          <a:p>
            <a:pPr lvl="0"/>
            <a:r>
              <a:rPr lang="en-GB" b="1" dirty="0"/>
              <a:t>Identify who the organiser of the event is </a:t>
            </a:r>
            <a:r>
              <a:rPr lang="en-GB" dirty="0"/>
              <a:t>– see if they have their own webpage. If they are organising multiple events in the same location on the same day, this is a red flag.</a:t>
            </a:r>
          </a:p>
          <a:p>
            <a:pPr lvl="0"/>
            <a:r>
              <a:rPr lang="en-GB" b="1" dirty="0"/>
              <a:t>Have your colleagues heard of this conference? </a:t>
            </a:r>
            <a:r>
              <a:rPr lang="en-GB" dirty="0"/>
              <a:t>Have they previously been to it?</a:t>
            </a:r>
          </a:p>
          <a:p>
            <a:pPr lvl="0"/>
            <a:r>
              <a:rPr lang="en-GB" dirty="0"/>
              <a:t>Is there a </a:t>
            </a:r>
            <a:r>
              <a:rPr lang="en-GB" b="1" dirty="0"/>
              <a:t>link with a credible scholarly organisation, institution or society</a:t>
            </a:r>
            <a:r>
              <a:rPr lang="en-GB" dirty="0"/>
              <a:t>, either international or local to the event?</a:t>
            </a:r>
          </a:p>
          <a:p>
            <a:r>
              <a:rPr lang="en-GB" dirty="0"/>
              <a:t>For more information and a longer checklist, see the AuthorAID website:  </a:t>
            </a:r>
            <a:r>
              <a:rPr lang="en-GB" u="sng" dirty="0">
                <a:hlinkClick r:id="rId2"/>
              </a:rPr>
              <a:t>http://www.authoraid.info/en/news/details/1156/</a:t>
            </a:r>
            <a:r>
              <a:rPr lang="en-GB" u="sng" dirty="0"/>
              <a:t>.</a:t>
            </a:r>
            <a:r>
              <a:rPr lang="en-GB" dirty="0"/>
              <a:t> </a:t>
            </a:r>
          </a:p>
          <a:p>
            <a:endParaRPr lang="en-GB" dirty="0"/>
          </a:p>
        </p:txBody>
      </p:sp>
    </p:spTree>
    <p:extLst>
      <p:ext uri="{BB962C8B-B14F-4D97-AF65-F5344CB8AC3E}">
        <p14:creationId xmlns:p14="http://schemas.microsoft.com/office/powerpoint/2010/main" val="308507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BA72D-1A44-40F8-8021-F992584567A5}"/>
              </a:ext>
            </a:extLst>
          </p:cNvPr>
          <p:cNvSpPr>
            <a:spLocks noGrp="1"/>
          </p:cNvSpPr>
          <p:nvPr>
            <p:ph type="title"/>
          </p:nvPr>
        </p:nvSpPr>
        <p:spPr>
          <a:xfrm>
            <a:off x="838200" y="2729953"/>
            <a:ext cx="9929648" cy="1325563"/>
          </a:xfrm>
        </p:spPr>
        <p:txBody>
          <a:bodyPr/>
          <a:lstStyle/>
          <a:p>
            <a:r>
              <a:rPr lang="en-GB" dirty="0">
                <a:solidFill>
                  <a:srgbClr val="0070C0"/>
                </a:solidFill>
                <a:latin typeface="Gill Sans MT" panose="020B0502020104020203" pitchFamily="34" charset="0"/>
              </a:rPr>
              <a:t>Part 2 – Open Access and business models in publishing</a:t>
            </a:r>
          </a:p>
        </p:txBody>
      </p:sp>
    </p:spTree>
    <p:extLst>
      <p:ext uri="{BB962C8B-B14F-4D97-AF65-F5344CB8AC3E}">
        <p14:creationId xmlns:p14="http://schemas.microsoft.com/office/powerpoint/2010/main" val="3942368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CEB0E-37EF-49D7-9285-840E000605E4}"/>
              </a:ext>
            </a:extLst>
          </p:cNvPr>
          <p:cNvSpPr>
            <a:spLocks noGrp="1"/>
          </p:cNvSpPr>
          <p:nvPr>
            <p:ph type="title"/>
          </p:nvPr>
        </p:nvSpPr>
        <p:spPr>
          <a:xfrm>
            <a:off x="522316" y="365126"/>
            <a:ext cx="9268070" cy="1325563"/>
          </a:xfrm>
        </p:spPr>
        <p:txBody>
          <a:bodyPr/>
          <a:lstStyle/>
          <a:p>
            <a:r>
              <a:rPr lang="en-GB" dirty="0">
                <a:solidFill>
                  <a:srgbClr val="0070C0"/>
                </a:solidFill>
                <a:latin typeface="Gill Sans MT" panose="020B0502020104020203" pitchFamily="34" charset="0"/>
              </a:rPr>
              <a:t>Accessing the research you need</a:t>
            </a:r>
          </a:p>
        </p:txBody>
      </p:sp>
      <p:sp>
        <p:nvSpPr>
          <p:cNvPr id="3" name="Content Placeholder 2">
            <a:extLst>
              <a:ext uri="{FF2B5EF4-FFF2-40B4-BE49-F238E27FC236}">
                <a16:creationId xmlns:a16="http://schemas.microsoft.com/office/drawing/2014/main" id="{F4B86607-4044-48F6-AB26-C540A86C3731}"/>
              </a:ext>
            </a:extLst>
          </p:cNvPr>
          <p:cNvSpPr>
            <a:spLocks noGrp="1"/>
          </p:cNvSpPr>
          <p:nvPr>
            <p:ph idx="1"/>
          </p:nvPr>
        </p:nvSpPr>
        <p:spPr>
          <a:xfrm>
            <a:off x="522316" y="1690688"/>
            <a:ext cx="10828856" cy="4647049"/>
          </a:xfrm>
        </p:spPr>
        <p:txBody>
          <a:bodyPr>
            <a:normAutofit fontScale="77500" lnSpcReduction="20000"/>
          </a:bodyPr>
          <a:lstStyle/>
          <a:p>
            <a:pPr marL="0" indent="0">
              <a:buNone/>
            </a:pPr>
            <a:r>
              <a:rPr lang="en-GB" dirty="0"/>
              <a:t>Accessing research literature can be a challenge. Here are some tips:</a:t>
            </a:r>
          </a:p>
          <a:p>
            <a:pPr marL="514350" lvl="0" indent="-514350">
              <a:buFont typeface="+mj-lt"/>
              <a:buAutoNum type="arabicPeriod"/>
            </a:pPr>
            <a:r>
              <a:rPr lang="en-GB" b="1" dirty="0"/>
              <a:t>Ask your librarian</a:t>
            </a:r>
            <a:r>
              <a:rPr lang="en-GB" dirty="0"/>
              <a:t> or check your nearest library. You may be surprised at what access is available!</a:t>
            </a:r>
          </a:p>
          <a:p>
            <a:pPr marL="514350" indent="-514350">
              <a:lnSpc>
                <a:spcPct val="107000"/>
              </a:lnSpc>
              <a:spcBef>
                <a:spcPts val="1200"/>
              </a:spcBef>
              <a:spcAft>
                <a:spcPts val="0"/>
              </a:spcAft>
              <a:buFont typeface="+mj-lt"/>
              <a:buAutoNum type="arabicPeriod"/>
            </a:pPr>
            <a:r>
              <a:rPr lang="en-GB" b="1" kern="0" dirty="0"/>
              <a:t>Check what’s available via INASP. </a:t>
            </a:r>
            <a:r>
              <a:rPr lang="en-GB" dirty="0"/>
              <a:t>Access is available in Somalia to literature from publishers like Brill, JSTOR, Oxford University Press, Royal Society, Sage, University of Chicago and more. Libraries must register with INASP for access. For more information, visit (or show this link to your librarian): </a:t>
            </a:r>
            <a:r>
              <a:rPr lang="en-GB" u="sng" dirty="0">
                <a:hlinkClick r:id="rId3"/>
              </a:rPr>
              <a:t>http://www.inasp.info/en/network/country/SO/resources/</a:t>
            </a:r>
            <a:r>
              <a:rPr lang="en-GB" dirty="0"/>
              <a:t>. </a:t>
            </a:r>
          </a:p>
          <a:p>
            <a:pPr marL="514350" indent="-514350">
              <a:lnSpc>
                <a:spcPct val="107000"/>
              </a:lnSpc>
              <a:spcBef>
                <a:spcPts val="1200"/>
              </a:spcBef>
              <a:spcAft>
                <a:spcPts val="0"/>
              </a:spcAft>
              <a:buFont typeface="+mj-lt"/>
              <a:buAutoNum type="arabicPeriod"/>
            </a:pPr>
            <a:r>
              <a:rPr lang="en-GB" b="1" dirty="0"/>
              <a:t>EIFL</a:t>
            </a:r>
            <a:r>
              <a:rPr lang="en-GB" dirty="0"/>
              <a:t> have a similar initiative – check their website here: </a:t>
            </a:r>
            <a:r>
              <a:rPr lang="en-GB" dirty="0">
                <a:hlinkClick r:id="rId4"/>
              </a:rPr>
              <a:t>http://www.eifl.net/resources</a:t>
            </a:r>
            <a:r>
              <a:rPr lang="en-GB" dirty="0"/>
              <a:t> </a:t>
            </a:r>
          </a:p>
          <a:p>
            <a:pPr marL="514350" indent="-514350">
              <a:lnSpc>
                <a:spcPct val="107000"/>
              </a:lnSpc>
              <a:spcBef>
                <a:spcPts val="1200"/>
              </a:spcBef>
              <a:spcAft>
                <a:spcPts val="0"/>
              </a:spcAft>
              <a:buFont typeface="+mj-lt"/>
              <a:buAutoNum type="arabicPeriod"/>
            </a:pPr>
            <a:r>
              <a:rPr lang="en-GB" b="1" dirty="0"/>
              <a:t>The</a:t>
            </a:r>
            <a:r>
              <a:rPr lang="en-GB" dirty="0"/>
              <a:t> </a:t>
            </a:r>
            <a:r>
              <a:rPr lang="en-GB" b="1" dirty="0"/>
              <a:t>Research4Life initiative </a:t>
            </a:r>
            <a:r>
              <a:rPr lang="en-GB" dirty="0"/>
              <a:t>provides free access to research in health, agriculture, environment and innovation. See </a:t>
            </a:r>
            <a:r>
              <a:rPr lang="en-GB" u="sng" dirty="0">
                <a:hlinkClick r:id="rId5"/>
              </a:rPr>
              <a:t>http://www.research4life.org/</a:t>
            </a:r>
            <a:r>
              <a:rPr lang="en-GB" dirty="0"/>
              <a:t>.</a:t>
            </a:r>
            <a:r>
              <a:rPr lang="en-GB" u="sng" dirty="0"/>
              <a:t> </a:t>
            </a:r>
          </a:p>
          <a:p>
            <a:pPr marL="514350" lvl="0" indent="-514350">
              <a:buFont typeface="+mj-lt"/>
              <a:buAutoNum type="arabicPeriod"/>
            </a:pPr>
            <a:r>
              <a:rPr lang="en-GB" b="1" dirty="0"/>
              <a:t>Ask the author!</a:t>
            </a:r>
            <a:r>
              <a:rPr lang="en-GB" dirty="0"/>
              <a:t> Look for the corresponding email address on the abstract and simply email the author. Authors may be willing and happy to hear of interest in their research.</a:t>
            </a:r>
          </a:p>
          <a:p>
            <a:pPr marL="0" indent="0">
              <a:buNone/>
            </a:pPr>
            <a:endParaRPr lang="en-GB" dirty="0"/>
          </a:p>
        </p:txBody>
      </p:sp>
    </p:spTree>
    <p:extLst>
      <p:ext uri="{BB962C8B-B14F-4D97-AF65-F5344CB8AC3E}">
        <p14:creationId xmlns:p14="http://schemas.microsoft.com/office/powerpoint/2010/main" val="1425984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0704-35EE-43BE-846D-5FEBC4DB8D8A}"/>
              </a:ext>
            </a:extLst>
          </p:cNvPr>
          <p:cNvSpPr>
            <a:spLocks noGrp="1"/>
          </p:cNvSpPr>
          <p:nvPr>
            <p:ph type="title"/>
          </p:nvPr>
        </p:nvSpPr>
        <p:spPr/>
        <p:txBody>
          <a:bodyPr/>
          <a:lstStyle/>
          <a:p>
            <a:r>
              <a:rPr lang="en-GB" dirty="0">
                <a:solidFill>
                  <a:srgbClr val="0070C0"/>
                </a:solidFill>
                <a:latin typeface="Gill Sans MT" panose="020B0502020104020203" pitchFamily="34" charset="0"/>
              </a:rPr>
              <a:t>Accessing the research you need</a:t>
            </a:r>
          </a:p>
        </p:txBody>
      </p:sp>
      <p:sp>
        <p:nvSpPr>
          <p:cNvPr id="3" name="Content Placeholder 2">
            <a:extLst>
              <a:ext uri="{FF2B5EF4-FFF2-40B4-BE49-F238E27FC236}">
                <a16:creationId xmlns:a16="http://schemas.microsoft.com/office/drawing/2014/main" id="{88C430F2-D654-4BD1-90AC-165E49A867F8}"/>
              </a:ext>
            </a:extLst>
          </p:cNvPr>
          <p:cNvSpPr>
            <a:spLocks noGrp="1"/>
          </p:cNvSpPr>
          <p:nvPr>
            <p:ph idx="1"/>
          </p:nvPr>
        </p:nvSpPr>
        <p:spPr>
          <a:xfrm>
            <a:off x="648393" y="1690688"/>
            <a:ext cx="10705407" cy="4676861"/>
          </a:xfrm>
        </p:spPr>
        <p:txBody>
          <a:bodyPr>
            <a:normAutofit fontScale="70000" lnSpcReduction="20000"/>
          </a:bodyPr>
          <a:lstStyle/>
          <a:p>
            <a:pPr marL="514350" lvl="0" indent="-514350">
              <a:lnSpc>
                <a:spcPct val="120000"/>
              </a:lnSpc>
              <a:buFont typeface="+mj-lt"/>
              <a:buAutoNum type="arabicPeriod" startAt="5"/>
            </a:pPr>
            <a:r>
              <a:rPr lang="en-GB" b="1" dirty="0"/>
              <a:t>Look for </a:t>
            </a:r>
            <a:r>
              <a:rPr lang="en-GB" b="1" dirty="0">
                <a:solidFill>
                  <a:srgbClr val="00B050"/>
                </a:solidFill>
              </a:rPr>
              <a:t>Green Open Access </a:t>
            </a:r>
            <a:r>
              <a:rPr lang="en-GB" b="1" dirty="0"/>
              <a:t>or archived copies</a:t>
            </a:r>
            <a:r>
              <a:rPr lang="en-GB" dirty="0"/>
              <a:t> – try social networking sites like </a:t>
            </a:r>
            <a:r>
              <a:rPr lang="en-GB" u="sng" dirty="0" err="1">
                <a:hlinkClick r:id="rId2" action="ppaction://hlinkfile"/>
              </a:rPr>
              <a:t>Researchgate</a:t>
            </a:r>
            <a:r>
              <a:rPr lang="en-GB" dirty="0"/>
              <a:t>. Or you can search Open Access repositories though the </a:t>
            </a:r>
            <a:r>
              <a:rPr lang="en-GB" u="sng" dirty="0" err="1">
                <a:hlinkClick r:id="rId3"/>
              </a:rPr>
              <a:t>OpenDOAR</a:t>
            </a:r>
            <a:r>
              <a:rPr lang="en-GB" dirty="0"/>
              <a:t> website. You can also use the </a:t>
            </a:r>
            <a:r>
              <a:rPr lang="en-GB" u="sng" dirty="0">
                <a:hlinkClick r:id="rId4"/>
              </a:rPr>
              <a:t>unpaywall.org</a:t>
            </a:r>
            <a:r>
              <a:rPr lang="en-GB" dirty="0"/>
              <a:t> browser plugin which automatically searches for available free versions of the paper you are looking at. </a:t>
            </a:r>
          </a:p>
          <a:p>
            <a:pPr marL="514350" lvl="0" indent="-514350">
              <a:lnSpc>
                <a:spcPct val="120000"/>
              </a:lnSpc>
              <a:buFont typeface="+mj-lt"/>
              <a:buAutoNum type="arabicPeriod" startAt="5"/>
            </a:pPr>
            <a:r>
              <a:rPr lang="en-GB" b="1" dirty="0"/>
              <a:t>Check pre-print databases</a:t>
            </a:r>
            <a:r>
              <a:rPr lang="en-GB" dirty="0"/>
              <a:t> – For example, </a:t>
            </a:r>
            <a:r>
              <a:rPr lang="en-GB" u="sng" dirty="0">
                <a:hlinkClick r:id="rId5"/>
              </a:rPr>
              <a:t>arXiv.org</a:t>
            </a:r>
            <a:r>
              <a:rPr lang="en-GB" dirty="0"/>
              <a:t>, </a:t>
            </a:r>
            <a:r>
              <a:rPr lang="en-GB" u="sng" dirty="0">
                <a:hlinkClick r:id="rId6"/>
              </a:rPr>
              <a:t>SSRN.com</a:t>
            </a:r>
            <a:r>
              <a:rPr lang="en-GB" dirty="0"/>
              <a:t>, </a:t>
            </a:r>
            <a:r>
              <a:rPr lang="en-GB" u="sng" dirty="0">
                <a:hlinkClick r:id="rId7"/>
              </a:rPr>
              <a:t>PsyArXiv.org</a:t>
            </a:r>
            <a:r>
              <a:rPr lang="en-GB" dirty="0"/>
              <a:t>, or search across multiple servers via </a:t>
            </a:r>
            <a:r>
              <a:rPr lang="en-GB" u="sng" dirty="0">
                <a:hlinkClick r:id="rId8"/>
              </a:rPr>
              <a:t>https://osf.io/preprints/</a:t>
            </a:r>
            <a:r>
              <a:rPr lang="en-GB" dirty="0"/>
              <a:t>.</a:t>
            </a:r>
          </a:p>
          <a:p>
            <a:pPr marL="514350" lvl="0" indent="-514350">
              <a:lnSpc>
                <a:spcPct val="120000"/>
              </a:lnSpc>
              <a:buFont typeface="+mj-lt"/>
              <a:buAutoNum type="arabicPeriod" startAt="5"/>
            </a:pPr>
            <a:r>
              <a:rPr lang="en-GB" dirty="0"/>
              <a:t>Make sure you have searched the </a:t>
            </a:r>
            <a:r>
              <a:rPr lang="en-GB" b="1" dirty="0"/>
              <a:t>Open Access</a:t>
            </a:r>
            <a:r>
              <a:rPr lang="en-GB" dirty="0"/>
              <a:t> literature – </a:t>
            </a:r>
            <a:r>
              <a:rPr lang="en-GB" u="sng" dirty="0">
                <a:hlinkClick r:id="rId9"/>
              </a:rPr>
              <a:t>DOAJ.org</a:t>
            </a:r>
            <a:r>
              <a:rPr lang="en-GB" dirty="0"/>
              <a:t> is a good start. Google Scholar and PubMed can also find free versions.</a:t>
            </a:r>
          </a:p>
          <a:p>
            <a:pPr marL="514350" lvl="0" indent="-514350">
              <a:lnSpc>
                <a:spcPct val="120000"/>
              </a:lnSpc>
              <a:buFont typeface="+mj-lt"/>
              <a:buAutoNum type="arabicPeriod" startAt="5"/>
            </a:pPr>
            <a:r>
              <a:rPr lang="en-GB" dirty="0"/>
              <a:t>Also check commercial publisher websites, for example </a:t>
            </a:r>
            <a:r>
              <a:rPr lang="en-GB" u="sng" dirty="0">
                <a:hlinkClick r:id="rId10"/>
              </a:rPr>
              <a:t>T&amp;F Open</a:t>
            </a:r>
            <a:r>
              <a:rPr lang="en-GB" dirty="0"/>
              <a:t>, </a:t>
            </a:r>
            <a:r>
              <a:rPr lang="en-GB" u="sng" dirty="0">
                <a:hlinkClick r:id="rId11"/>
              </a:rPr>
              <a:t>Springer Open</a:t>
            </a:r>
            <a:r>
              <a:rPr lang="en-GB" dirty="0"/>
              <a:t>, </a:t>
            </a:r>
            <a:r>
              <a:rPr lang="en-GB" u="sng" dirty="0">
                <a:hlinkClick r:id="rId12"/>
              </a:rPr>
              <a:t>Elsevier Open Access</a:t>
            </a:r>
            <a:r>
              <a:rPr lang="en-GB" dirty="0"/>
              <a:t>, and ‘</a:t>
            </a:r>
            <a:r>
              <a:rPr lang="en-GB" dirty="0" err="1"/>
              <a:t>megajournals</a:t>
            </a:r>
            <a:r>
              <a:rPr lang="en-GB" dirty="0"/>
              <a:t>’ like </a:t>
            </a:r>
            <a:r>
              <a:rPr lang="en-GB" u="sng" dirty="0">
                <a:hlinkClick r:id="rId13"/>
              </a:rPr>
              <a:t>The Public Library of Science (PLOS)</a:t>
            </a:r>
            <a:r>
              <a:rPr lang="en-GB" dirty="0"/>
              <a:t>, </a:t>
            </a:r>
            <a:r>
              <a:rPr lang="en-GB" u="sng" dirty="0">
                <a:hlinkClick r:id="rId14"/>
              </a:rPr>
              <a:t>Nature Scientific Reports</a:t>
            </a:r>
            <a:r>
              <a:rPr lang="en-GB" dirty="0"/>
              <a:t> and </a:t>
            </a:r>
            <a:r>
              <a:rPr lang="en-GB" u="sng" dirty="0">
                <a:hlinkClick r:id="rId15"/>
              </a:rPr>
              <a:t>F1000</a:t>
            </a:r>
            <a:r>
              <a:rPr lang="en-GB" dirty="0"/>
              <a:t>. Also, don’t forget to check more local research literature. </a:t>
            </a:r>
            <a:r>
              <a:rPr lang="en-GB" u="sng" dirty="0">
                <a:hlinkClick r:id="rId16"/>
              </a:rPr>
              <a:t>African Journals Online</a:t>
            </a:r>
            <a:r>
              <a:rPr lang="en-GB" dirty="0"/>
              <a:t> has over 500 African journals that are free to access. </a:t>
            </a:r>
          </a:p>
          <a:p>
            <a:endParaRPr lang="en-GB" dirty="0"/>
          </a:p>
        </p:txBody>
      </p:sp>
    </p:spTree>
    <p:extLst>
      <p:ext uri="{BB962C8B-B14F-4D97-AF65-F5344CB8AC3E}">
        <p14:creationId xmlns:p14="http://schemas.microsoft.com/office/powerpoint/2010/main" val="201797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8B859-35C4-421E-A9C9-AAB7FFE74F6C}"/>
              </a:ext>
            </a:extLst>
          </p:cNvPr>
          <p:cNvSpPr>
            <a:spLocks noGrp="1"/>
          </p:cNvSpPr>
          <p:nvPr>
            <p:ph type="title"/>
          </p:nvPr>
        </p:nvSpPr>
        <p:spPr>
          <a:xfrm>
            <a:off x="838200" y="21364"/>
            <a:ext cx="10515600" cy="1325563"/>
          </a:xfrm>
        </p:spPr>
        <p:txBody>
          <a:bodyPr/>
          <a:lstStyle/>
          <a:p>
            <a:r>
              <a:rPr lang="en-GB" dirty="0">
                <a:solidFill>
                  <a:srgbClr val="0070C0"/>
                </a:solidFill>
                <a:latin typeface="Gill Sans MT" panose="020B0502020104020203" pitchFamily="34" charset="0"/>
              </a:rPr>
              <a:t>Business models in journal publishing</a:t>
            </a:r>
          </a:p>
        </p:txBody>
      </p:sp>
      <p:sp>
        <p:nvSpPr>
          <p:cNvPr id="4" name="Text Box 2">
            <a:extLst>
              <a:ext uri="{FF2B5EF4-FFF2-40B4-BE49-F238E27FC236}">
                <a16:creationId xmlns:a16="http://schemas.microsoft.com/office/drawing/2014/main" id="{142FEB6D-7186-46F5-A91B-E77A8B8BC165}"/>
              </a:ext>
            </a:extLst>
          </p:cNvPr>
          <p:cNvSpPr txBox="1">
            <a:spLocks noChangeArrowheads="1"/>
          </p:cNvSpPr>
          <p:nvPr/>
        </p:nvSpPr>
        <p:spPr bwMode="auto">
          <a:xfrm>
            <a:off x="538941" y="1152471"/>
            <a:ext cx="4565074" cy="5473999"/>
          </a:xfrm>
          <a:prstGeom prst="rect">
            <a:avLst/>
          </a:prstGeom>
          <a:ln w="57150">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anchor="t" anchorCtr="0">
            <a:spAutoFit/>
          </a:bodyPr>
          <a:lstStyle/>
          <a:p>
            <a:pPr>
              <a:lnSpc>
                <a:spcPct val="107000"/>
              </a:lnSpc>
              <a:spcAft>
                <a:spcPts val="800"/>
              </a:spcAft>
            </a:pPr>
            <a:r>
              <a:rPr lang="en-GB" sz="1900" b="1" dirty="0">
                <a:effectLst/>
                <a:ea typeface="Calibri" panose="020F0502020204030204" pitchFamily="34" charset="0"/>
                <a:cs typeface="Times New Roman" panose="02020603050405020304" pitchFamily="18" charset="0"/>
              </a:rPr>
              <a:t>Subscription journals (paywalled)</a:t>
            </a:r>
            <a:endParaRPr lang="en-GB" sz="19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900" dirty="0">
                <a:effectLst/>
                <a:ea typeface="Calibri" panose="020F0502020204030204" pitchFamily="34" charset="0"/>
                <a:cs typeface="Times New Roman" panose="02020603050405020304" pitchFamily="18" charset="0"/>
              </a:rPr>
              <a:t>This is the most common publishing model and considered the ‘traditional’ way of publishing. </a:t>
            </a:r>
          </a:p>
          <a:p>
            <a:pPr>
              <a:lnSpc>
                <a:spcPct val="107000"/>
              </a:lnSpc>
              <a:spcAft>
                <a:spcPts val="800"/>
              </a:spcAft>
            </a:pPr>
            <a:r>
              <a:rPr lang="en-GB" sz="1900" b="1" dirty="0">
                <a:effectLst/>
                <a:ea typeface="Calibri" panose="020F0502020204030204" pitchFamily="34" charset="0"/>
                <a:cs typeface="Times New Roman" panose="02020603050405020304" pitchFamily="18" charset="0"/>
              </a:rPr>
              <a:t>Who can access?</a:t>
            </a:r>
            <a:endParaRPr lang="en-GB" sz="19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900" dirty="0">
                <a:effectLst/>
                <a:ea typeface="Calibri" panose="020F0502020204030204" pitchFamily="34" charset="0"/>
                <a:cs typeface="Times New Roman" panose="02020603050405020304" pitchFamily="18" charset="0"/>
              </a:rPr>
              <a:t>Only members of institutions or libraries. </a:t>
            </a:r>
            <a:endParaRPr lang="en-GB" sz="1900" dirty="0">
              <a:ea typeface="Calibri" panose="020F0502020204030204" pitchFamily="34" charset="0"/>
              <a:cs typeface="Times New Roman" panose="02020603050405020304" pitchFamily="18" charset="0"/>
            </a:endParaRPr>
          </a:p>
          <a:p>
            <a:pPr>
              <a:lnSpc>
                <a:spcPct val="107000"/>
              </a:lnSpc>
              <a:spcAft>
                <a:spcPts val="800"/>
              </a:spcAft>
            </a:pPr>
            <a:r>
              <a:rPr lang="en-GB" sz="1900" b="1" dirty="0">
                <a:effectLst/>
                <a:ea typeface="Calibri" panose="020F0502020204030204" pitchFamily="34" charset="0"/>
                <a:cs typeface="Times New Roman" panose="02020603050405020304" pitchFamily="18" charset="0"/>
              </a:rPr>
              <a:t>Who pays for publication?</a:t>
            </a:r>
            <a:endParaRPr lang="en-GB" sz="19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900" dirty="0">
                <a:effectLst/>
                <a:ea typeface="Calibri" panose="020F0502020204030204" pitchFamily="34" charset="0"/>
                <a:cs typeface="Times New Roman" panose="02020603050405020304" pitchFamily="18" charset="0"/>
              </a:rPr>
              <a:t>Journals and publishers rely on income from university library </a:t>
            </a:r>
            <a:r>
              <a:rPr lang="en-GB" sz="1900" dirty="0">
                <a:solidFill>
                  <a:schemeClr val="tx1"/>
                </a:solidFill>
                <a:effectLst/>
                <a:ea typeface="Calibri" panose="020F0502020204030204" pitchFamily="34" charset="0"/>
                <a:cs typeface="Times New Roman" panose="02020603050405020304" pitchFamily="18" charset="0"/>
              </a:rPr>
              <a:t>subscriptions</a:t>
            </a:r>
            <a:r>
              <a:rPr lang="en-GB" sz="1900" dirty="0">
                <a:solidFill>
                  <a:schemeClr val="tx1"/>
                </a:solidFill>
                <a:ea typeface="Calibri" panose="020F0502020204030204" pitchFamily="34" charset="0"/>
                <a:cs typeface="Times New Roman" panose="02020603050405020304" pitchFamily="18" charset="0"/>
              </a:rPr>
              <a:t> fees.</a:t>
            </a:r>
            <a:endParaRPr lang="en-GB" sz="1900" dirty="0">
              <a:solidFill>
                <a:schemeClr val="tx1"/>
              </a:solidFill>
              <a:effectLst/>
              <a:ea typeface="Calibri" panose="020F0502020204030204" pitchFamily="34" charset="0"/>
              <a:cs typeface="Times New Roman" panose="02020603050405020304" pitchFamily="18" charset="0"/>
            </a:endParaRPr>
          </a:p>
          <a:p>
            <a:pPr>
              <a:lnSpc>
                <a:spcPct val="107000"/>
              </a:lnSpc>
              <a:spcAft>
                <a:spcPts val="800"/>
              </a:spcAft>
            </a:pPr>
            <a:r>
              <a:rPr lang="en-GB" sz="1900" b="1" dirty="0">
                <a:effectLst/>
                <a:ea typeface="Calibri" panose="020F0502020204030204" pitchFamily="34" charset="0"/>
                <a:cs typeface="Times New Roman" panose="02020603050405020304" pitchFamily="18" charset="0"/>
              </a:rPr>
              <a:t>What about authors?</a:t>
            </a:r>
            <a:endParaRPr lang="en-GB" sz="19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900" dirty="0">
                <a:effectLst/>
                <a:ea typeface="Calibri" panose="020F0502020204030204" pitchFamily="34" charset="0"/>
                <a:cs typeface="Times New Roman" panose="02020603050405020304" pitchFamily="18" charset="0"/>
              </a:rPr>
              <a:t>It is usually</a:t>
            </a:r>
            <a:r>
              <a:rPr lang="en-GB" sz="1900" b="1" dirty="0">
                <a:effectLst/>
                <a:ea typeface="Calibri" panose="020F0502020204030204" pitchFamily="34" charset="0"/>
                <a:cs typeface="Times New Roman" panose="02020603050405020304" pitchFamily="18" charset="0"/>
              </a:rPr>
              <a:t> </a:t>
            </a:r>
            <a:r>
              <a:rPr lang="en-GB" sz="1900" b="1" u="sng" dirty="0">
                <a:solidFill>
                  <a:srgbClr val="C00000"/>
                </a:solidFill>
                <a:effectLst/>
                <a:ea typeface="Calibri" panose="020F0502020204030204" pitchFamily="34" charset="0"/>
                <a:cs typeface="Times New Roman" panose="02020603050405020304" pitchFamily="18" charset="0"/>
              </a:rPr>
              <a:t>free</a:t>
            </a:r>
            <a:r>
              <a:rPr lang="en-GB" sz="1900" b="1" u="sng" dirty="0">
                <a:solidFill>
                  <a:srgbClr val="008080"/>
                </a:solidFill>
                <a:effectLst/>
                <a:ea typeface="Calibri" panose="020F0502020204030204" pitchFamily="34" charset="0"/>
                <a:cs typeface="Times New Roman" panose="02020603050405020304" pitchFamily="18" charset="0"/>
              </a:rPr>
              <a:t> </a:t>
            </a:r>
            <a:r>
              <a:rPr lang="en-GB" sz="1900" dirty="0">
                <a:effectLst/>
                <a:ea typeface="Calibri" panose="020F0502020204030204" pitchFamily="34" charset="0"/>
                <a:cs typeface="Times New Roman" panose="02020603050405020304" pitchFamily="18" charset="0"/>
              </a:rPr>
              <a:t>for authors to submit articles to these journals. There may be some page charges or colour printing charges for some journal</a:t>
            </a:r>
            <a:r>
              <a:rPr lang="en-GB" sz="1900" dirty="0">
                <a:solidFill>
                  <a:schemeClr val="tx1"/>
                </a:solidFill>
                <a:effectLst/>
                <a:ea typeface="Calibri" panose="020F0502020204030204" pitchFamily="34" charset="0"/>
                <a:cs typeface="Times New Roman" panose="02020603050405020304" pitchFamily="18" charset="0"/>
              </a:rPr>
              <a:t>s.</a:t>
            </a:r>
          </a:p>
          <a:p>
            <a:pP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sp>
        <p:nvSpPr>
          <p:cNvPr id="5" name="Text Box 2">
            <a:extLst>
              <a:ext uri="{FF2B5EF4-FFF2-40B4-BE49-F238E27FC236}">
                <a16:creationId xmlns:a16="http://schemas.microsoft.com/office/drawing/2014/main" id="{AB55C91B-8FB2-493E-AE61-B12E115BDD20}"/>
              </a:ext>
            </a:extLst>
          </p:cNvPr>
          <p:cNvSpPr txBox="1">
            <a:spLocks noChangeArrowheads="1"/>
          </p:cNvSpPr>
          <p:nvPr/>
        </p:nvSpPr>
        <p:spPr bwMode="auto">
          <a:xfrm>
            <a:off x="5403274" y="1152471"/>
            <a:ext cx="6249785" cy="5473999"/>
          </a:xfrm>
          <a:prstGeom prst="rect">
            <a:avLst/>
          </a:prstGeom>
          <a:ln w="57150">
            <a:solidFill>
              <a:srgbClr val="FFC000"/>
            </a:solid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nSpc>
                <a:spcPct val="107000"/>
              </a:lnSpc>
              <a:spcAft>
                <a:spcPts val="800"/>
              </a:spcAft>
            </a:pPr>
            <a:r>
              <a:rPr lang="en-GB" sz="1900" b="1" dirty="0">
                <a:effectLst/>
                <a:ea typeface="Calibri" panose="020F0502020204030204" pitchFamily="34" charset="0"/>
                <a:cs typeface="Times New Roman" panose="02020603050405020304" pitchFamily="18" charset="0"/>
              </a:rPr>
              <a:t>Open Access journals</a:t>
            </a:r>
            <a:r>
              <a:rPr lang="en-GB" sz="1900" dirty="0">
                <a:effectLst/>
                <a:ea typeface="Calibri" panose="020F0502020204030204" pitchFamily="34" charset="0"/>
                <a:cs typeface="Times New Roman" panose="02020603050405020304" pitchFamily="18" charset="0"/>
              </a:rPr>
              <a:t> </a:t>
            </a:r>
            <a:r>
              <a:rPr lang="en-GB" sz="1900" b="1" dirty="0">
                <a:solidFill>
                  <a:srgbClr val="FFC000"/>
                </a:solidFill>
                <a:effectLst/>
                <a:ea typeface="Calibri" panose="020F0502020204030204" pitchFamily="34" charset="0"/>
                <a:cs typeface="Times New Roman" panose="02020603050405020304" pitchFamily="18" charset="0"/>
              </a:rPr>
              <a:t>(Gold Open Access)</a:t>
            </a:r>
          </a:p>
          <a:p>
            <a:pPr>
              <a:lnSpc>
                <a:spcPct val="107000"/>
              </a:lnSpc>
              <a:spcAft>
                <a:spcPts val="800"/>
              </a:spcAft>
            </a:pPr>
            <a:r>
              <a:rPr lang="en-GB" sz="1900" dirty="0">
                <a:effectLst/>
                <a:ea typeface="Calibri" panose="020F0502020204030204" pitchFamily="34" charset="0"/>
                <a:cs typeface="Times New Roman" panose="02020603050405020304" pitchFamily="18" charset="0"/>
              </a:rPr>
              <a:t>Open Access journals are free to read for everyone. </a:t>
            </a:r>
          </a:p>
          <a:p>
            <a:pPr>
              <a:lnSpc>
                <a:spcPct val="107000"/>
              </a:lnSpc>
              <a:spcAft>
                <a:spcPts val="800"/>
              </a:spcAft>
            </a:pPr>
            <a:r>
              <a:rPr lang="en-GB" sz="1900" b="1" dirty="0">
                <a:effectLst/>
                <a:ea typeface="Calibri" panose="020F0502020204030204" pitchFamily="34" charset="0"/>
                <a:cs typeface="Times New Roman" panose="02020603050405020304" pitchFamily="18" charset="0"/>
              </a:rPr>
              <a:t>Who can access?</a:t>
            </a:r>
            <a:endParaRPr lang="en-GB" sz="19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900" dirty="0">
                <a:effectLst/>
                <a:ea typeface="Calibri" panose="020F0502020204030204" pitchFamily="34" charset="0"/>
                <a:cs typeface="Times New Roman" panose="02020603050405020304" pitchFamily="18" charset="0"/>
              </a:rPr>
              <a:t>Everybody. Open licen</a:t>
            </a:r>
            <a:r>
              <a:rPr lang="en-GB" sz="1900" dirty="0">
                <a:solidFill>
                  <a:schemeClr val="tx1"/>
                </a:solidFill>
                <a:effectLst/>
                <a:ea typeface="Calibri" panose="020F0502020204030204" pitchFamily="34" charset="0"/>
                <a:cs typeface="Times New Roman" panose="02020603050405020304" pitchFamily="18" charset="0"/>
              </a:rPr>
              <a:t>c</a:t>
            </a:r>
            <a:r>
              <a:rPr lang="en-GB" sz="1900" dirty="0">
                <a:effectLst/>
                <a:ea typeface="Calibri" panose="020F0502020204030204" pitchFamily="34" charset="0"/>
                <a:cs typeface="Times New Roman" panose="02020603050405020304" pitchFamily="18" charset="0"/>
              </a:rPr>
              <a:t>es like Creative Commons (CC-BY) can also allow sharing, copying and reworking the content</a:t>
            </a:r>
            <a:r>
              <a:rPr lang="en-GB" sz="1900" dirty="0">
                <a:solidFill>
                  <a:srgbClr val="008080"/>
                </a:solidFill>
                <a:ea typeface="Calibri" panose="020F0502020204030204" pitchFamily="34" charset="0"/>
                <a:cs typeface="Times New Roman" panose="02020603050405020304" pitchFamily="18" charset="0"/>
              </a:rPr>
              <a:t>.</a:t>
            </a:r>
            <a:endParaRPr lang="en-GB" sz="19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900" b="1" dirty="0">
                <a:effectLst/>
                <a:ea typeface="Calibri" panose="020F0502020204030204" pitchFamily="34" charset="0"/>
                <a:cs typeface="Times New Roman" panose="02020603050405020304" pitchFamily="18" charset="0"/>
              </a:rPr>
              <a:t>Who pays for publication?</a:t>
            </a:r>
          </a:p>
          <a:p>
            <a:pPr>
              <a:lnSpc>
                <a:spcPct val="107000"/>
              </a:lnSpc>
              <a:spcAft>
                <a:spcPts val="0"/>
              </a:spcAft>
            </a:pPr>
            <a:r>
              <a:rPr lang="en-GB" sz="1900" dirty="0">
                <a:effectLst/>
                <a:ea typeface="Calibri" panose="020F0502020204030204" pitchFamily="34" charset="0"/>
                <a:cs typeface="Times New Roman" panose="02020603050405020304" pitchFamily="18" charset="0"/>
              </a:rPr>
              <a:t>Some journals charge an</a:t>
            </a:r>
            <a:r>
              <a:rPr lang="en-GB" sz="1900" b="1" dirty="0">
                <a:effectLst/>
                <a:ea typeface="Calibri" panose="020F0502020204030204" pitchFamily="34" charset="0"/>
                <a:cs typeface="Times New Roman" panose="02020603050405020304" pitchFamily="18" charset="0"/>
              </a:rPr>
              <a:t> </a:t>
            </a:r>
            <a:r>
              <a:rPr lang="en-GB" sz="1900" b="1" dirty="0">
                <a:solidFill>
                  <a:srgbClr val="C00000"/>
                </a:solidFill>
                <a:effectLst/>
                <a:ea typeface="Calibri" panose="020F0502020204030204" pitchFamily="34" charset="0"/>
                <a:cs typeface="Times New Roman" panose="02020603050405020304" pitchFamily="18" charset="0"/>
              </a:rPr>
              <a:t>Article Processing Charge (APC) </a:t>
            </a:r>
            <a:r>
              <a:rPr lang="en-GB" sz="1900" dirty="0">
                <a:effectLst/>
                <a:ea typeface="Calibri" panose="020F0502020204030204" pitchFamily="34" charset="0"/>
                <a:cs typeface="Times New Roman" panose="02020603050405020304" pitchFamily="18" charset="0"/>
              </a:rPr>
              <a:t>to the author. This charge can vary from $10 in small journals to $3000 in ‘high-impact’ international journals. Sometimes  there is an </a:t>
            </a:r>
            <a:r>
              <a:rPr lang="en-GB" sz="1900" u="sng" dirty="0">
                <a:effectLst/>
                <a:ea typeface="Calibri" panose="020F0502020204030204" pitchFamily="34" charset="0"/>
                <a:cs typeface="Times New Roman" panose="02020603050405020304" pitchFamily="18" charset="0"/>
              </a:rPr>
              <a:t>APC discount or waiver </a:t>
            </a:r>
            <a:r>
              <a:rPr lang="en-GB" sz="1900" dirty="0">
                <a:effectLst/>
                <a:ea typeface="Calibri" panose="020F0502020204030204" pitchFamily="34" charset="0"/>
                <a:cs typeface="Times New Roman" panose="02020603050405020304" pitchFamily="18" charset="0"/>
              </a:rPr>
              <a:t>for developing country authors.</a:t>
            </a:r>
          </a:p>
          <a:p>
            <a:pPr>
              <a:lnSpc>
                <a:spcPct val="107000"/>
              </a:lnSpc>
              <a:spcAft>
                <a:spcPts val="0"/>
              </a:spcAft>
            </a:pPr>
            <a:endParaRPr lang="en-GB" sz="1900" dirty="0">
              <a:effectLst/>
              <a:ea typeface="Calibri" panose="020F0502020204030204" pitchFamily="34" charset="0"/>
              <a:cs typeface="Times New Roman" panose="02020603050405020304" pitchFamily="18" charset="0"/>
            </a:endParaRPr>
          </a:p>
          <a:p>
            <a:pPr>
              <a:lnSpc>
                <a:spcPct val="107000"/>
              </a:lnSpc>
              <a:spcAft>
                <a:spcPts val="0"/>
              </a:spcAft>
            </a:pPr>
            <a:r>
              <a:rPr lang="en-GB" sz="1900" dirty="0">
                <a:effectLst/>
                <a:ea typeface="Calibri" panose="020F0502020204030204" pitchFamily="34" charset="0"/>
                <a:cs typeface="Times New Roman" panose="02020603050405020304" pitchFamily="18" charset="0"/>
              </a:rPr>
              <a:t>However, most Open Access journals </a:t>
            </a:r>
            <a:r>
              <a:rPr lang="en-GB" sz="1900" b="1" u="sng" dirty="0">
                <a:solidFill>
                  <a:srgbClr val="C00000"/>
                </a:solidFill>
                <a:effectLst/>
                <a:ea typeface="Calibri" panose="020F0502020204030204" pitchFamily="34" charset="0"/>
                <a:cs typeface="Times New Roman" panose="02020603050405020304" pitchFamily="18" charset="0"/>
              </a:rPr>
              <a:t>DO NOT</a:t>
            </a:r>
            <a:r>
              <a:rPr lang="en-GB" sz="1900" u="sng" dirty="0">
                <a:solidFill>
                  <a:srgbClr val="C00000"/>
                </a:solidFill>
                <a:effectLst/>
                <a:ea typeface="Calibri" panose="020F0502020204030204" pitchFamily="34" charset="0"/>
                <a:cs typeface="Times New Roman" panose="02020603050405020304" pitchFamily="18" charset="0"/>
              </a:rPr>
              <a:t> </a:t>
            </a:r>
            <a:r>
              <a:rPr lang="en-GB" sz="1900" dirty="0">
                <a:effectLst/>
                <a:ea typeface="Calibri" panose="020F0502020204030204" pitchFamily="34" charset="0"/>
                <a:cs typeface="Times New Roman" panose="02020603050405020304" pitchFamily="18" charset="0"/>
              </a:rPr>
              <a:t>charge a fee and are completely free to publish. The cost of publishing is covered by an institution or society.</a:t>
            </a:r>
          </a:p>
          <a:p>
            <a:pPr>
              <a:lnSpc>
                <a:spcPct val="107000"/>
              </a:lnSpc>
              <a:spcAft>
                <a:spcPts val="800"/>
              </a:spcAft>
            </a:pPr>
            <a:r>
              <a:rPr lang="en-GB" sz="1100" dirty="0">
                <a:effectLst/>
                <a:ea typeface="Calibri" panose="020F0502020204030204" pitchFamily="34" charset="0"/>
                <a:cs typeface="Times New Roman" panose="02020603050405020304" pitchFamily="18" charset="0"/>
              </a:rPr>
              <a:t> </a:t>
            </a:r>
          </a:p>
          <a:p>
            <a:pP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pic>
        <p:nvPicPr>
          <p:cNvPr id="6" name="Picture 5">
            <a:extLst>
              <a:ext uri="{FF2B5EF4-FFF2-40B4-BE49-F238E27FC236}">
                <a16:creationId xmlns:a16="http://schemas.microsoft.com/office/drawing/2014/main" id="{906DE83E-491E-488A-8113-3FDCE2E60C03}"/>
              </a:ext>
            </a:extLst>
          </p:cNvPr>
          <p:cNvPicPr/>
          <p:nvPr/>
        </p:nvPicPr>
        <p:blipFill>
          <a:blip r:embed="rId3">
            <a:extLst>
              <a:ext uri="{28A0092B-C50C-407E-A947-70E740481C1C}">
                <a14:useLocalDpi xmlns:a14="http://schemas.microsoft.com/office/drawing/2010/main" val="0"/>
              </a:ext>
            </a:extLst>
          </a:blip>
          <a:stretch>
            <a:fillRect/>
          </a:stretch>
        </p:blipFill>
        <p:spPr>
          <a:xfrm>
            <a:off x="4356821" y="1198635"/>
            <a:ext cx="485775" cy="485775"/>
          </a:xfrm>
          <a:prstGeom prst="rect">
            <a:avLst/>
          </a:prstGeom>
        </p:spPr>
      </p:pic>
      <p:pic>
        <p:nvPicPr>
          <p:cNvPr id="7" name="Picture 6">
            <a:extLst>
              <a:ext uri="{FF2B5EF4-FFF2-40B4-BE49-F238E27FC236}">
                <a16:creationId xmlns:a16="http://schemas.microsoft.com/office/drawing/2014/main" id="{906DBAA1-F476-482F-8ED1-58FA1CC0B935}"/>
              </a:ext>
            </a:extLst>
          </p:cNvPr>
          <p:cNvPicPr/>
          <p:nvPr/>
        </p:nvPicPr>
        <p:blipFill>
          <a:blip r:embed="rId4">
            <a:extLst>
              <a:ext uri="{28A0092B-C50C-407E-A947-70E740481C1C}">
                <a14:useLocalDpi xmlns:a14="http://schemas.microsoft.com/office/drawing/2010/main" val="0"/>
              </a:ext>
            </a:extLst>
          </a:blip>
          <a:stretch>
            <a:fillRect/>
          </a:stretch>
        </p:blipFill>
        <p:spPr>
          <a:xfrm>
            <a:off x="11033025" y="1294997"/>
            <a:ext cx="341630" cy="535940"/>
          </a:xfrm>
          <a:prstGeom prst="rect">
            <a:avLst/>
          </a:prstGeom>
        </p:spPr>
      </p:pic>
    </p:spTree>
    <p:extLst>
      <p:ext uri="{BB962C8B-B14F-4D97-AF65-F5344CB8AC3E}">
        <p14:creationId xmlns:p14="http://schemas.microsoft.com/office/powerpoint/2010/main" val="1384850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10D34-F54E-40A1-9D90-FDD5C82CFC29}"/>
              </a:ext>
            </a:extLst>
          </p:cNvPr>
          <p:cNvSpPr>
            <a:spLocks noGrp="1"/>
          </p:cNvSpPr>
          <p:nvPr>
            <p:ph type="title"/>
          </p:nvPr>
        </p:nvSpPr>
        <p:spPr>
          <a:xfrm>
            <a:off x="804949" y="200803"/>
            <a:ext cx="10515600" cy="1325563"/>
          </a:xfrm>
        </p:spPr>
        <p:txBody>
          <a:bodyPr/>
          <a:lstStyle/>
          <a:p>
            <a:r>
              <a:rPr lang="en-GB" dirty="0">
                <a:solidFill>
                  <a:srgbClr val="0070C0"/>
                </a:solidFill>
                <a:latin typeface="Gill Sans MT" panose="020B0502020104020203" pitchFamily="34" charset="0"/>
              </a:rPr>
              <a:t>‘Green’ Open Access – Self-Archiving</a:t>
            </a:r>
          </a:p>
        </p:txBody>
      </p:sp>
      <p:sp>
        <p:nvSpPr>
          <p:cNvPr id="3" name="Content Placeholder 2">
            <a:extLst>
              <a:ext uri="{FF2B5EF4-FFF2-40B4-BE49-F238E27FC236}">
                <a16:creationId xmlns:a16="http://schemas.microsoft.com/office/drawing/2014/main" id="{71F22F88-B35D-476C-AD2D-727D02C0D84E}"/>
              </a:ext>
            </a:extLst>
          </p:cNvPr>
          <p:cNvSpPr>
            <a:spLocks noGrp="1"/>
          </p:cNvSpPr>
          <p:nvPr>
            <p:ph idx="1"/>
          </p:nvPr>
        </p:nvSpPr>
        <p:spPr>
          <a:xfrm>
            <a:off x="465513" y="1365952"/>
            <a:ext cx="10655531" cy="4351338"/>
          </a:xfrm>
        </p:spPr>
        <p:txBody>
          <a:bodyPr>
            <a:normAutofit fontScale="92500" lnSpcReduction="10000"/>
          </a:bodyPr>
          <a:lstStyle/>
          <a:p>
            <a:r>
              <a:rPr lang="en-GB" sz="2600" b="1" dirty="0">
                <a:solidFill>
                  <a:srgbClr val="FFC000"/>
                </a:solidFill>
              </a:rPr>
              <a:t>Gold Open Access</a:t>
            </a:r>
            <a:r>
              <a:rPr lang="en-GB" sz="2600" dirty="0">
                <a:solidFill>
                  <a:srgbClr val="FFC000"/>
                </a:solidFill>
              </a:rPr>
              <a:t> </a:t>
            </a:r>
            <a:r>
              <a:rPr lang="en-GB" sz="2600" dirty="0"/>
              <a:t>is when an author publishes a paper in an Open Access journal, sometimes paying an APC. </a:t>
            </a:r>
          </a:p>
          <a:p>
            <a:r>
              <a:rPr lang="en-GB" sz="2600" b="1" dirty="0">
                <a:solidFill>
                  <a:srgbClr val="00B050"/>
                </a:solidFill>
              </a:rPr>
              <a:t>Green Open Access </a:t>
            </a:r>
            <a:r>
              <a:rPr lang="en-GB" sz="2600" dirty="0"/>
              <a:t>is where authors choose to ‘self-archive’ their work in repositories or websites to allow sharing and public access to research which is paywalled or unavailable. Many journals allow the following:</a:t>
            </a:r>
          </a:p>
          <a:p>
            <a:pPr lvl="1"/>
            <a:r>
              <a:rPr lang="en-GB" b="1" dirty="0"/>
              <a:t>Publicly archive the final paper </a:t>
            </a:r>
            <a:r>
              <a:rPr lang="en-GB" dirty="0"/>
              <a:t>in an institutional repository, a subject-based repository, your own personal website, or an ‘e-print’ server. However, sometimes it cannot be made public for a set period of time (6 to 24 months). This is called an ‘embargo period’.</a:t>
            </a:r>
          </a:p>
          <a:p>
            <a:pPr lvl="1"/>
            <a:r>
              <a:rPr lang="en-GB" dirty="0"/>
              <a:t>Publicly archive a ‘pre-print’ version of the article on an e-print server </a:t>
            </a:r>
            <a:r>
              <a:rPr lang="en-GB" b="1" dirty="0"/>
              <a:t>before</a:t>
            </a:r>
            <a:r>
              <a:rPr lang="en-GB" dirty="0"/>
              <a:t> it has undergone peer review and been published.</a:t>
            </a:r>
          </a:p>
          <a:p>
            <a:pPr lvl="1"/>
            <a:r>
              <a:rPr lang="en-GB" dirty="0"/>
              <a:t>Publicly archive a ‘post-print’ version of the article, </a:t>
            </a:r>
            <a:r>
              <a:rPr lang="en-GB" b="1" dirty="0"/>
              <a:t>after</a:t>
            </a:r>
            <a:r>
              <a:rPr lang="en-GB" dirty="0"/>
              <a:t> it has undergone peer review, but </a:t>
            </a:r>
            <a:r>
              <a:rPr lang="en-GB" b="1" dirty="0"/>
              <a:t>before</a:t>
            </a:r>
            <a:r>
              <a:rPr lang="en-GB" dirty="0"/>
              <a:t> it has been published.</a:t>
            </a:r>
          </a:p>
        </p:txBody>
      </p:sp>
      <p:sp>
        <p:nvSpPr>
          <p:cNvPr id="4" name="TextBox 3">
            <a:extLst>
              <a:ext uri="{FF2B5EF4-FFF2-40B4-BE49-F238E27FC236}">
                <a16:creationId xmlns:a16="http://schemas.microsoft.com/office/drawing/2014/main" id="{EF2C225E-9C0C-4D1F-B7F3-F73ECBF396C4}"/>
              </a:ext>
            </a:extLst>
          </p:cNvPr>
          <p:cNvSpPr txBox="1"/>
          <p:nvPr/>
        </p:nvSpPr>
        <p:spPr>
          <a:xfrm>
            <a:off x="3787653" y="5402988"/>
            <a:ext cx="7532896" cy="1508105"/>
          </a:xfrm>
          <a:prstGeom prst="rect">
            <a:avLst/>
          </a:prstGeom>
          <a:solidFill>
            <a:srgbClr val="92D050"/>
          </a:solidFill>
        </p:spPr>
        <p:txBody>
          <a:bodyPr wrap="none" rtlCol="0">
            <a:spAutoFit/>
          </a:bodyPr>
          <a:lstStyle/>
          <a:p>
            <a:r>
              <a:rPr lang="en-GB" sz="2000" b="1" dirty="0"/>
              <a:t>Useful links:</a:t>
            </a:r>
          </a:p>
          <a:p>
            <a:r>
              <a:rPr lang="en-GB" dirty="0"/>
              <a:t>Publisher policy database: SHERPA/ROMEO </a:t>
            </a:r>
            <a:r>
              <a:rPr lang="en-GB" dirty="0">
                <a:solidFill>
                  <a:srgbClr val="002060"/>
                </a:solidFill>
                <a:hlinkClick r:id="rId2"/>
              </a:rPr>
              <a:t>http://sherpa.ac.uk/romeo/</a:t>
            </a:r>
            <a:r>
              <a:rPr lang="en-GB" dirty="0">
                <a:solidFill>
                  <a:srgbClr val="002060"/>
                </a:solidFill>
              </a:rPr>
              <a:t> </a:t>
            </a:r>
          </a:p>
          <a:p>
            <a:r>
              <a:rPr lang="en-GB" dirty="0"/>
              <a:t>Database of Institutional Repositories: OPENDOAR </a:t>
            </a:r>
            <a:r>
              <a:rPr lang="en-GB" u="sng" dirty="0">
                <a:hlinkClick r:id="rId3"/>
              </a:rPr>
              <a:t>http://www.opendoar.org/</a:t>
            </a:r>
            <a:r>
              <a:rPr lang="en-GB" dirty="0"/>
              <a:t> </a:t>
            </a:r>
          </a:p>
          <a:p>
            <a:r>
              <a:rPr lang="en-GB" dirty="0"/>
              <a:t>Preprints server database: OSF Preprints </a:t>
            </a:r>
            <a:r>
              <a:rPr lang="en-GB" dirty="0">
                <a:hlinkClick r:id="rId4"/>
              </a:rPr>
              <a:t>https://osf.io/preprints</a:t>
            </a:r>
            <a:r>
              <a:rPr lang="en-GB" dirty="0"/>
              <a:t> </a:t>
            </a:r>
          </a:p>
          <a:p>
            <a:endParaRPr lang="en-GB" dirty="0"/>
          </a:p>
        </p:txBody>
      </p:sp>
    </p:spTree>
    <p:extLst>
      <p:ext uri="{BB962C8B-B14F-4D97-AF65-F5344CB8AC3E}">
        <p14:creationId xmlns:p14="http://schemas.microsoft.com/office/powerpoint/2010/main" val="3296788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3319E-09A2-4D0D-92A8-47B228AD5968}"/>
              </a:ext>
            </a:extLst>
          </p:cNvPr>
          <p:cNvSpPr>
            <a:spLocks noGrp="1"/>
          </p:cNvSpPr>
          <p:nvPr>
            <p:ph type="title"/>
          </p:nvPr>
        </p:nvSpPr>
        <p:spPr>
          <a:xfrm>
            <a:off x="822434" y="2698421"/>
            <a:ext cx="10515600" cy="1325563"/>
          </a:xfrm>
        </p:spPr>
        <p:txBody>
          <a:bodyPr/>
          <a:lstStyle/>
          <a:p>
            <a:r>
              <a:rPr lang="en-GB" dirty="0">
                <a:solidFill>
                  <a:srgbClr val="0070C0"/>
                </a:solidFill>
                <a:latin typeface="Gill Sans MT" panose="020B0502020104020203" pitchFamily="34" charset="0"/>
              </a:rPr>
              <a:t>Part 3 – Understanding digital permissions and digital tools</a:t>
            </a:r>
          </a:p>
        </p:txBody>
      </p:sp>
    </p:spTree>
    <p:extLst>
      <p:ext uri="{BB962C8B-B14F-4D97-AF65-F5344CB8AC3E}">
        <p14:creationId xmlns:p14="http://schemas.microsoft.com/office/powerpoint/2010/main" val="3879503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A48EB-9F83-4EEA-88C7-D38389E30168}"/>
              </a:ext>
            </a:extLst>
          </p:cNvPr>
          <p:cNvSpPr>
            <a:spLocks noGrp="1"/>
          </p:cNvSpPr>
          <p:nvPr>
            <p:ph type="title"/>
          </p:nvPr>
        </p:nvSpPr>
        <p:spPr>
          <a:xfrm>
            <a:off x="838200" y="49805"/>
            <a:ext cx="10515600" cy="1325563"/>
          </a:xfrm>
        </p:spPr>
        <p:txBody>
          <a:bodyPr/>
          <a:lstStyle/>
          <a:p>
            <a:r>
              <a:rPr lang="en-GB" dirty="0">
                <a:solidFill>
                  <a:srgbClr val="0070C0"/>
                </a:solidFill>
                <a:latin typeface="Gill Sans MT" panose="020B0502020104020203" pitchFamily="34" charset="0"/>
              </a:rPr>
              <a:t>Author copyright and licensing</a:t>
            </a:r>
          </a:p>
        </p:txBody>
      </p:sp>
      <p:sp>
        <p:nvSpPr>
          <p:cNvPr id="3" name="Content Placeholder 2">
            <a:extLst>
              <a:ext uri="{FF2B5EF4-FFF2-40B4-BE49-F238E27FC236}">
                <a16:creationId xmlns:a16="http://schemas.microsoft.com/office/drawing/2014/main" id="{DE6221F1-3334-4461-8C71-27F34DE51585}"/>
              </a:ext>
            </a:extLst>
          </p:cNvPr>
          <p:cNvSpPr>
            <a:spLocks noGrp="1"/>
          </p:cNvSpPr>
          <p:nvPr>
            <p:ph idx="1"/>
          </p:nvPr>
        </p:nvSpPr>
        <p:spPr>
          <a:xfrm>
            <a:off x="838200" y="1233622"/>
            <a:ext cx="10515600" cy="4924672"/>
          </a:xfrm>
        </p:spPr>
        <p:txBody>
          <a:bodyPr/>
          <a:lstStyle/>
          <a:p>
            <a:r>
              <a:rPr lang="en-GB" sz="2400" dirty="0"/>
              <a:t>When you publish an article with a journal, you will be required to either transfer copyright or give the journal the right to publish. You may have to complete one of these forms:</a:t>
            </a:r>
          </a:p>
          <a:p>
            <a:endParaRPr lang="en-GB" dirty="0"/>
          </a:p>
        </p:txBody>
      </p:sp>
      <p:graphicFrame>
        <p:nvGraphicFramePr>
          <p:cNvPr id="6" name="Table 5">
            <a:extLst>
              <a:ext uri="{FF2B5EF4-FFF2-40B4-BE49-F238E27FC236}">
                <a16:creationId xmlns:a16="http://schemas.microsoft.com/office/drawing/2014/main" id="{4A55E853-AC35-4DA5-AEDD-9B2C22473B68}"/>
              </a:ext>
            </a:extLst>
          </p:cNvPr>
          <p:cNvGraphicFramePr>
            <a:graphicFrameLocks noGrp="1"/>
          </p:cNvGraphicFramePr>
          <p:nvPr>
            <p:extLst>
              <p:ext uri="{D42A27DB-BD31-4B8C-83A1-F6EECF244321}">
                <p14:modId xmlns:p14="http://schemas.microsoft.com/office/powerpoint/2010/main" val="2945329662"/>
              </p:ext>
            </p:extLst>
          </p:nvPr>
        </p:nvGraphicFramePr>
        <p:xfrm>
          <a:off x="441434" y="2338468"/>
          <a:ext cx="10912366" cy="4324369"/>
        </p:xfrm>
        <a:graphic>
          <a:graphicData uri="http://schemas.openxmlformats.org/drawingml/2006/table">
            <a:tbl>
              <a:tblPr firstRow="1" firstCol="1" bandRow="1">
                <a:tableStyleId>{5C22544A-7EE6-4342-B048-85BDC9FD1C3A}</a:tableStyleId>
              </a:tblPr>
              <a:tblGrid>
                <a:gridCol w="5456183">
                  <a:extLst>
                    <a:ext uri="{9D8B030D-6E8A-4147-A177-3AD203B41FA5}">
                      <a16:colId xmlns:a16="http://schemas.microsoft.com/office/drawing/2014/main" val="1296765258"/>
                    </a:ext>
                  </a:extLst>
                </a:gridCol>
                <a:gridCol w="5456183">
                  <a:extLst>
                    <a:ext uri="{9D8B030D-6E8A-4147-A177-3AD203B41FA5}">
                      <a16:colId xmlns:a16="http://schemas.microsoft.com/office/drawing/2014/main" val="422527603"/>
                    </a:ext>
                  </a:extLst>
                </a:gridCol>
              </a:tblGrid>
              <a:tr h="3835592">
                <a:tc>
                  <a:txBody>
                    <a:bodyPr/>
                    <a:lstStyle/>
                    <a:p>
                      <a:pPr>
                        <a:lnSpc>
                          <a:spcPct val="107000"/>
                        </a:lnSpc>
                        <a:spcAft>
                          <a:spcPts val="0"/>
                        </a:spcAft>
                      </a:pPr>
                      <a:r>
                        <a:rPr lang="en-GB" sz="2400" dirty="0">
                          <a:solidFill>
                            <a:srgbClr val="002060"/>
                          </a:solidFill>
                          <a:effectLst/>
                        </a:rPr>
                        <a:t>Copyright transfer</a:t>
                      </a:r>
                    </a:p>
                    <a:p>
                      <a:pPr marL="342900" indent="-342900">
                        <a:lnSpc>
                          <a:spcPct val="107000"/>
                        </a:lnSpc>
                        <a:spcAft>
                          <a:spcPts val="0"/>
                        </a:spcAft>
                        <a:buFont typeface="Arial" panose="020B0604020202020204" pitchFamily="34" charset="0"/>
                        <a:buChar char="•"/>
                      </a:pPr>
                      <a:r>
                        <a:rPr lang="en-GB" sz="2000" b="0" dirty="0">
                          <a:solidFill>
                            <a:srgbClr val="002060"/>
                          </a:solidFill>
                          <a:effectLst/>
                        </a:rPr>
                        <a:t>Copyright is transferred to the publisher or journal. </a:t>
                      </a:r>
                    </a:p>
                    <a:p>
                      <a:pPr marL="342900" indent="-342900">
                        <a:lnSpc>
                          <a:spcPct val="107000"/>
                        </a:lnSpc>
                        <a:spcAft>
                          <a:spcPts val="0"/>
                        </a:spcAft>
                        <a:buFont typeface="Arial" panose="020B0604020202020204" pitchFamily="34" charset="0"/>
                        <a:buChar char="•"/>
                      </a:pPr>
                      <a:r>
                        <a:rPr lang="en-GB" sz="2000" b="0" dirty="0">
                          <a:solidFill>
                            <a:srgbClr val="002060"/>
                          </a:solidFill>
                          <a:effectLst/>
                        </a:rPr>
                        <a:t>Standard for subscription journals.</a:t>
                      </a:r>
                    </a:p>
                    <a:p>
                      <a:pPr marL="342900" indent="-342900">
                        <a:lnSpc>
                          <a:spcPct val="107000"/>
                        </a:lnSpc>
                        <a:spcAft>
                          <a:spcPts val="0"/>
                        </a:spcAft>
                        <a:buFont typeface="Arial" panose="020B0604020202020204" pitchFamily="34" charset="0"/>
                        <a:buChar char="•"/>
                      </a:pPr>
                      <a:r>
                        <a:rPr lang="en-GB" sz="2000" b="0" dirty="0">
                          <a:solidFill>
                            <a:srgbClr val="002060"/>
                          </a:solidFill>
                          <a:effectLst/>
                        </a:rPr>
                        <a:t>Check the terms and conditions: can you share your work with colleagues, make copies, use in future work, use for teaching purposes?</a:t>
                      </a:r>
                    </a:p>
                    <a:p>
                      <a:pPr>
                        <a:lnSpc>
                          <a:spcPct val="107000"/>
                        </a:lnSpc>
                        <a:spcAft>
                          <a:spcPts val="0"/>
                        </a:spcAft>
                      </a:pPr>
                      <a:r>
                        <a:rPr lang="en-GB" sz="2000" b="0" dirty="0">
                          <a:solidFill>
                            <a:srgbClr val="002060"/>
                          </a:solidFill>
                          <a:effectLst/>
                        </a:rPr>
                        <a:t> </a:t>
                      </a:r>
                    </a:p>
                    <a:p>
                      <a:pPr>
                        <a:lnSpc>
                          <a:spcPct val="107000"/>
                        </a:lnSpc>
                        <a:spcAft>
                          <a:spcPts val="0"/>
                        </a:spcAft>
                      </a:pPr>
                      <a:r>
                        <a:rPr lang="en-GB" sz="2000" b="1" dirty="0">
                          <a:solidFill>
                            <a:srgbClr val="002060"/>
                          </a:solidFill>
                          <a:effectLst/>
                        </a:rPr>
                        <a:t>Before you sign over your copyright: check your author rights</a:t>
                      </a:r>
                    </a:p>
                    <a:p>
                      <a:pPr>
                        <a:lnSpc>
                          <a:spcPct val="107000"/>
                        </a:lnSpc>
                        <a:spcAft>
                          <a:spcPts val="0"/>
                        </a:spcAft>
                      </a:pPr>
                      <a:r>
                        <a:rPr lang="en-GB" sz="2000" dirty="0">
                          <a:solidFill>
                            <a:srgbClr val="002060"/>
                          </a:solidFill>
                          <a:effectLst/>
                        </a:rPr>
                        <a:t> </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180000" marR="180000" marT="180000" marB="180000">
                    <a:solidFill>
                      <a:schemeClr val="accent4">
                        <a:lumMod val="60000"/>
                        <a:lumOff val="40000"/>
                      </a:schemeClr>
                    </a:solidFill>
                  </a:tcPr>
                </a:tc>
                <a:tc>
                  <a:txBody>
                    <a:bodyPr/>
                    <a:lstStyle/>
                    <a:p>
                      <a:pPr>
                        <a:lnSpc>
                          <a:spcPct val="107000"/>
                        </a:lnSpc>
                        <a:spcAft>
                          <a:spcPts val="0"/>
                        </a:spcAft>
                      </a:pPr>
                      <a:r>
                        <a:rPr lang="en-GB" sz="2400" dirty="0">
                          <a:solidFill>
                            <a:srgbClr val="002060"/>
                          </a:solidFill>
                          <a:effectLst/>
                        </a:rPr>
                        <a:t>Licence to publish</a:t>
                      </a:r>
                    </a:p>
                    <a:p>
                      <a:pPr marL="342900" indent="-342900">
                        <a:lnSpc>
                          <a:spcPct val="107000"/>
                        </a:lnSpc>
                        <a:spcAft>
                          <a:spcPts val="0"/>
                        </a:spcAft>
                        <a:buFont typeface="Arial" panose="020B0604020202020204" pitchFamily="34" charset="0"/>
                        <a:buChar char="•"/>
                      </a:pPr>
                      <a:r>
                        <a:rPr lang="en-GB" sz="2000" b="0" dirty="0">
                          <a:solidFill>
                            <a:srgbClr val="002060"/>
                          </a:solidFill>
                          <a:effectLst/>
                        </a:rPr>
                        <a:t>Common for Open Access journals. </a:t>
                      </a:r>
                    </a:p>
                    <a:p>
                      <a:pPr marL="342900" indent="-342900">
                        <a:lnSpc>
                          <a:spcPct val="107000"/>
                        </a:lnSpc>
                        <a:spcAft>
                          <a:spcPts val="0"/>
                        </a:spcAft>
                        <a:buFont typeface="Arial" panose="020B0604020202020204" pitchFamily="34" charset="0"/>
                        <a:buChar char="•"/>
                      </a:pPr>
                      <a:r>
                        <a:rPr lang="en-GB" sz="2000" b="0" dirty="0">
                          <a:solidFill>
                            <a:srgbClr val="002060"/>
                          </a:solidFill>
                          <a:effectLst/>
                        </a:rPr>
                        <a:t>You retain copyright of the work and can use, share and republish elsewhere.</a:t>
                      </a:r>
                    </a:p>
                    <a:p>
                      <a:pPr marL="342900" indent="-342900">
                        <a:lnSpc>
                          <a:spcPct val="107000"/>
                        </a:lnSpc>
                        <a:spcAft>
                          <a:spcPts val="0"/>
                        </a:spcAft>
                        <a:buFont typeface="Arial" panose="020B0604020202020204" pitchFamily="34" charset="0"/>
                        <a:buChar char="•"/>
                      </a:pPr>
                      <a:r>
                        <a:rPr lang="en-GB" sz="2000" b="0" dirty="0">
                          <a:solidFill>
                            <a:srgbClr val="002060"/>
                          </a:solidFill>
                          <a:effectLst/>
                        </a:rPr>
                        <a:t>Work is usually published under an open Creative Commons licence – which give readers more rights.</a:t>
                      </a:r>
                    </a:p>
                    <a:p>
                      <a:pPr>
                        <a:lnSpc>
                          <a:spcPct val="107000"/>
                        </a:lnSpc>
                        <a:spcAft>
                          <a:spcPts val="0"/>
                        </a:spcAft>
                      </a:pPr>
                      <a:endParaRPr lang="en-GB" sz="2000" dirty="0">
                        <a:solidFill>
                          <a:srgbClr val="002060"/>
                        </a:solidFill>
                        <a:effectLst/>
                      </a:endParaRPr>
                    </a:p>
                    <a:p>
                      <a:pPr>
                        <a:lnSpc>
                          <a:spcPct val="107000"/>
                        </a:lnSpc>
                        <a:spcAft>
                          <a:spcPts val="0"/>
                        </a:spcAft>
                      </a:pPr>
                      <a:r>
                        <a:rPr lang="en-GB" sz="2000" dirty="0">
                          <a:solidFill>
                            <a:srgbClr val="002060"/>
                          </a:solidFill>
                          <a:effectLst/>
                        </a:rPr>
                        <a:t>Check the licence terms of your paper – are you happy with it? Are you happy for it to be reused, adapted, or even used for commercial purposes?</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180000" marR="180000" marT="180000" marB="180000">
                    <a:solidFill>
                      <a:schemeClr val="accent5">
                        <a:lumMod val="40000"/>
                        <a:lumOff val="60000"/>
                      </a:schemeClr>
                    </a:solidFill>
                  </a:tcPr>
                </a:tc>
                <a:extLst>
                  <a:ext uri="{0D108BD9-81ED-4DB2-BD59-A6C34878D82A}">
                    <a16:rowId xmlns:a16="http://schemas.microsoft.com/office/drawing/2014/main" val="3009630754"/>
                  </a:ext>
                </a:extLst>
              </a:tr>
            </a:tbl>
          </a:graphicData>
        </a:graphic>
      </p:graphicFrame>
    </p:spTree>
    <p:extLst>
      <p:ext uri="{BB962C8B-B14F-4D97-AF65-F5344CB8AC3E}">
        <p14:creationId xmlns:p14="http://schemas.microsoft.com/office/powerpoint/2010/main" val="1206981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CB190-30E7-48BD-8CCB-97C39995B800}"/>
              </a:ext>
            </a:extLst>
          </p:cNvPr>
          <p:cNvSpPr>
            <a:spLocks noGrp="1"/>
          </p:cNvSpPr>
          <p:nvPr>
            <p:ph type="title"/>
          </p:nvPr>
        </p:nvSpPr>
        <p:spPr>
          <a:xfrm>
            <a:off x="207579" y="340546"/>
            <a:ext cx="5263055" cy="1325563"/>
          </a:xfrm>
        </p:spPr>
        <p:txBody>
          <a:bodyPr/>
          <a:lstStyle/>
          <a:p>
            <a:r>
              <a:rPr lang="en-GB" b="1" dirty="0">
                <a:solidFill>
                  <a:srgbClr val="0070C0"/>
                </a:solidFill>
                <a:latin typeface="Gill Sans MT" panose="020B0502020104020203" pitchFamily="34" charset="0"/>
              </a:rPr>
              <a:t>Creative Commons</a:t>
            </a:r>
          </a:p>
        </p:txBody>
      </p:sp>
      <p:sp>
        <p:nvSpPr>
          <p:cNvPr id="3" name="Content Placeholder 2">
            <a:extLst>
              <a:ext uri="{FF2B5EF4-FFF2-40B4-BE49-F238E27FC236}">
                <a16:creationId xmlns:a16="http://schemas.microsoft.com/office/drawing/2014/main" id="{D85DA20A-F4FD-4FF6-88F7-899720DF41D3}"/>
              </a:ext>
            </a:extLst>
          </p:cNvPr>
          <p:cNvSpPr>
            <a:spLocks noGrp="1"/>
          </p:cNvSpPr>
          <p:nvPr>
            <p:ph idx="1"/>
          </p:nvPr>
        </p:nvSpPr>
        <p:spPr>
          <a:xfrm>
            <a:off x="207579" y="1794094"/>
            <a:ext cx="4682358" cy="4527878"/>
          </a:xfrm>
        </p:spPr>
        <p:txBody>
          <a:bodyPr/>
          <a:lstStyle/>
          <a:p>
            <a:pPr marL="0" indent="0">
              <a:buNone/>
            </a:pPr>
            <a:r>
              <a:rPr lang="en-GB" dirty="0"/>
              <a:t>These licences are often used in Open Access publishing to show users that they can share, copy, and reuse the work.</a:t>
            </a:r>
          </a:p>
          <a:p>
            <a:pPr marL="0" indent="0">
              <a:buNone/>
            </a:pPr>
            <a:r>
              <a:rPr lang="en-GB" dirty="0"/>
              <a:t>The CC-BY is the most ‘open’ licence, and the CC-BY-NC-ND is the least open, preventing any commercial use and changes to the work.</a:t>
            </a:r>
          </a:p>
        </p:txBody>
      </p:sp>
      <p:pic>
        <p:nvPicPr>
          <p:cNvPr id="4" name="Picture 3">
            <a:extLst>
              <a:ext uri="{FF2B5EF4-FFF2-40B4-BE49-F238E27FC236}">
                <a16:creationId xmlns:a16="http://schemas.microsoft.com/office/drawing/2014/main" id="{DBAAB846-A145-4C13-9739-57A83797CBB2}"/>
              </a:ext>
            </a:extLst>
          </p:cNvPr>
          <p:cNvPicPr/>
          <p:nvPr/>
        </p:nvPicPr>
        <p:blipFill>
          <a:blip r:embed="rId2">
            <a:extLst>
              <a:ext uri="{28A0092B-C50C-407E-A947-70E740481C1C}">
                <a14:useLocalDpi xmlns:a14="http://schemas.microsoft.com/office/drawing/2010/main" val="0"/>
              </a:ext>
            </a:extLst>
          </a:blip>
          <a:stretch>
            <a:fillRect/>
          </a:stretch>
        </p:blipFill>
        <p:spPr>
          <a:xfrm>
            <a:off x="5240454" y="340546"/>
            <a:ext cx="6951546" cy="5981426"/>
          </a:xfrm>
          <a:prstGeom prst="rect">
            <a:avLst/>
          </a:prstGeom>
        </p:spPr>
      </p:pic>
    </p:spTree>
    <p:extLst>
      <p:ext uri="{BB962C8B-B14F-4D97-AF65-F5344CB8AC3E}">
        <p14:creationId xmlns:p14="http://schemas.microsoft.com/office/powerpoint/2010/main" val="377512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D422-7C04-4DD8-BEED-C13E3B7ECB5C}"/>
              </a:ext>
            </a:extLst>
          </p:cNvPr>
          <p:cNvSpPr>
            <a:spLocks noGrp="1"/>
          </p:cNvSpPr>
          <p:nvPr>
            <p:ph type="title"/>
          </p:nvPr>
        </p:nvSpPr>
        <p:spPr>
          <a:xfrm>
            <a:off x="948559" y="2682656"/>
            <a:ext cx="10515600" cy="1325563"/>
          </a:xfrm>
        </p:spPr>
        <p:txBody>
          <a:bodyPr/>
          <a:lstStyle/>
          <a:p>
            <a:r>
              <a:rPr lang="en-GB" dirty="0">
                <a:solidFill>
                  <a:srgbClr val="0070C0"/>
                </a:solidFill>
                <a:latin typeface="Gill Sans MT" panose="020B0502020104020203" pitchFamily="34" charset="0"/>
              </a:rPr>
              <a:t>Part 1 – Global journal publishing</a:t>
            </a:r>
          </a:p>
        </p:txBody>
      </p:sp>
    </p:spTree>
    <p:extLst>
      <p:ext uri="{BB962C8B-B14F-4D97-AF65-F5344CB8AC3E}">
        <p14:creationId xmlns:p14="http://schemas.microsoft.com/office/powerpoint/2010/main" val="1685640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4CC62-1B82-4C3A-A975-CFE158384DD5}"/>
              </a:ext>
            </a:extLst>
          </p:cNvPr>
          <p:cNvSpPr>
            <a:spLocks noGrp="1"/>
          </p:cNvSpPr>
          <p:nvPr>
            <p:ph type="title"/>
          </p:nvPr>
        </p:nvSpPr>
        <p:spPr/>
        <p:txBody>
          <a:bodyPr/>
          <a:lstStyle/>
          <a:p>
            <a:r>
              <a:rPr lang="en-GB" dirty="0">
                <a:solidFill>
                  <a:srgbClr val="0070C0"/>
                </a:solidFill>
                <a:latin typeface="Gill Sans MT" panose="020B0502020104020203" pitchFamily="34" charset="0"/>
              </a:rPr>
              <a:t>What are Digital Object Identifiers (DOIs)?</a:t>
            </a:r>
          </a:p>
        </p:txBody>
      </p:sp>
      <p:sp>
        <p:nvSpPr>
          <p:cNvPr id="3" name="Content Placeholder 2">
            <a:extLst>
              <a:ext uri="{FF2B5EF4-FFF2-40B4-BE49-F238E27FC236}">
                <a16:creationId xmlns:a16="http://schemas.microsoft.com/office/drawing/2014/main" id="{F9479FC6-9080-4537-8884-B6A17102C64E}"/>
              </a:ext>
            </a:extLst>
          </p:cNvPr>
          <p:cNvSpPr>
            <a:spLocks noGrp="1"/>
          </p:cNvSpPr>
          <p:nvPr>
            <p:ph idx="1"/>
          </p:nvPr>
        </p:nvSpPr>
        <p:spPr>
          <a:xfrm>
            <a:off x="838200" y="1825625"/>
            <a:ext cx="10515600" cy="4622472"/>
          </a:xfrm>
        </p:spPr>
        <p:txBody>
          <a:bodyPr>
            <a:normAutofit fontScale="92500" lnSpcReduction="10000"/>
          </a:bodyPr>
          <a:lstStyle/>
          <a:p>
            <a:r>
              <a:rPr lang="en-GB" dirty="0"/>
              <a:t>A </a:t>
            </a:r>
            <a:r>
              <a:rPr lang="en-GB" b="1" dirty="0"/>
              <a:t>Digital Object Identifier (DOI) </a:t>
            </a:r>
            <a:r>
              <a:rPr lang="en-GB" dirty="0"/>
              <a:t>is a string of code that acts as a dynamic link to a research object (article, dataset, book, conference paper etc.). If the content moves to a new website or publisher, the DOI will always direct to the content, wherever it is.</a:t>
            </a:r>
          </a:p>
          <a:p>
            <a:r>
              <a:rPr lang="en-GB" dirty="0"/>
              <a:t>DOIs are managed by </a:t>
            </a:r>
            <a:r>
              <a:rPr lang="en-GB" dirty="0" err="1"/>
              <a:t>CrossRef</a:t>
            </a:r>
            <a:r>
              <a:rPr lang="en-GB" dirty="0"/>
              <a:t> (www.crossref.org), and are purchased by journal publishers, then assigned to individual papers and datasets on behalf of the authors.</a:t>
            </a:r>
          </a:p>
          <a:p>
            <a:r>
              <a:rPr lang="en-GB" dirty="0"/>
              <a:t>It is good practice to include DOIs in referencing – for example: </a:t>
            </a:r>
          </a:p>
          <a:p>
            <a:pPr marL="457200" lvl="1" indent="0">
              <a:buNone/>
            </a:pPr>
            <a:r>
              <a:rPr lang="en-GB" sz="2200" i="1" dirty="0"/>
              <a:t>Herbst, D. M., Griffith, N. R., &amp; </a:t>
            </a:r>
            <a:r>
              <a:rPr lang="en-GB" sz="2200" i="1" dirty="0" err="1"/>
              <a:t>Slama</a:t>
            </a:r>
            <a:r>
              <a:rPr lang="en-GB" sz="2200" i="1" dirty="0"/>
              <a:t>, K. M. (2014). Rodeo cowboys: Conforming to masculine norms and help-seeking </a:t>
            </a:r>
            <a:r>
              <a:rPr lang="en-GB" sz="2200" i="1" dirty="0" err="1"/>
              <a:t>behaviors</a:t>
            </a:r>
            <a:r>
              <a:rPr lang="en-GB" sz="2200" i="1" dirty="0"/>
              <a:t> for depression. Journal of Rural Mental Health, 38, 20–35. </a:t>
            </a:r>
            <a:r>
              <a:rPr lang="en-GB" sz="2200" i="1" u="sng" dirty="0">
                <a:hlinkClick r:id="rId2"/>
              </a:rPr>
              <a:t>http://doi.org/10.1037/rmh0000008</a:t>
            </a:r>
            <a:r>
              <a:rPr lang="en-GB" sz="2200" i="1" dirty="0"/>
              <a:t> </a:t>
            </a:r>
          </a:p>
          <a:p>
            <a:r>
              <a:rPr lang="en-GB" dirty="0"/>
              <a:t>You can search for DOIs on the </a:t>
            </a:r>
            <a:r>
              <a:rPr lang="en-GB" dirty="0" err="1"/>
              <a:t>CrossRef</a:t>
            </a:r>
            <a:r>
              <a:rPr lang="en-GB" dirty="0"/>
              <a:t> website: </a:t>
            </a:r>
            <a:r>
              <a:rPr lang="en-GB" dirty="0">
                <a:hlinkClick r:id="rId3"/>
              </a:rPr>
              <a:t>https://apps.crossref.org/simpleTextQuery</a:t>
            </a:r>
            <a:r>
              <a:rPr lang="en-GB" dirty="0"/>
              <a:t> </a:t>
            </a:r>
          </a:p>
        </p:txBody>
      </p:sp>
    </p:spTree>
    <p:extLst>
      <p:ext uri="{BB962C8B-B14F-4D97-AF65-F5344CB8AC3E}">
        <p14:creationId xmlns:p14="http://schemas.microsoft.com/office/powerpoint/2010/main" val="2119085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3018-D892-4D20-9800-E20FBF7DD21A}"/>
              </a:ext>
            </a:extLst>
          </p:cNvPr>
          <p:cNvSpPr>
            <a:spLocks noGrp="1"/>
          </p:cNvSpPr>
          <p:nvPr>
            <p:ph type="title"/>
          </p:nvPr>
        </p:nvSpPr>
        <p:spPr>
          <a:xfrm>
            <a:off x="853966" y="109087"/>
            <a:ext cx="10515600" cy="1325563"/>
          </a:xfrm>
        </p:spPr>
        <p:txBody>
          <a:bodyPr/>
          <a:lstStyle/>
          <a:p>
            <a:r>
              <a:rPr lang="en-GB" dirty="0">
                <a:solidFill>
                  <a:srgbClr val="0070C0"/>
                </a:solidFill>
                <a:latin typeface="Gill Sans MT" panose="020B0502020104020203" pitchFamily="34" charset="0"/>
              </a:rPr>
              <a:t>What is ORCID?</a:t>
            </a:r>
          </a:p>
        </p:txBody>
      </p:sp>
      <p:sp>
        <p:nvSpPr>
          <p:cNvPr id="3" name="Content Placeholder 2">
            <a:extLst>
              <a:ext uri="{FF2B5EF4-FFF2-40B4-BE49-F238E27FC236}">
                <a16:creationId xmlns:a16="http://schemas.microsoft.com/office/drawing/2014/main" id="{71CC4225-0B0C-440D-AAE8-E58945154EC1}"/>
              </a:ext>
            </a:extLst>
          </p:cNvPr>
          <p:cNvSpPr>
            <a:spLocks noGrp="1"/>
          </p:cNvSpPr>
          <p:nvPr>
            <p:ph idx="1"/>
          </p:nvPr>
        </p:nvSpPr>
        <p:spPr>
          <a:xfrm>
            <a:off x="1150882" y="1434650"/>
            <a:ext cx="10799379" cy="5016610"/>
          </a:xfrm>
        </p:spPr>
        <p:txBody>
          <a:bodyPr>
            <a:noAutofit/>
          </a:bodyPr>
          <a:lstStyle/>
          <a:p>
            <a:pPr marL="1828800" lvl="4" indent="0">
              <a:lnSpc>
                <a:spcPct val="100000"/>
              </a:lnSpc>
              <a:spcBef>
                <a:spcPts val="0"/>
              </a:spcBef>
              <a:buNone/>
            </a:pPr>
            <a:r>
              <a:rPr lang="en-GB" sz="2200" dirty="0"/>
              <a:t>ORCID is a unique ID number used to identify researchers and record research outputs associated with individuals. Often, authors can have similar names, or their names can appear differently in different places. Having an ORCID ID can help publishers, funders and service providers quickly identify and record author outputs and impact.</a:t>
            </a:r>
          </a:p>
          <a:p>
            <a:pPr>
              <a:lnSpc>
                <a:spcPct val="100000"/>
              </a:lnSpc>
              <a:spcBef>
                <a:spcPts val="0"/>
              </a:spcBef>
            </a:pPr>
            <a:r>
              <a:rPr lang="en-GB" sz="2200" dirty="0"/>
              <a:t>An ORCID ID has 16 digits and is usually shared as a hyperlink like this:</a:t>
            </a:r>
            <a:br>
              <a:rPr lang="en-GB" sz="2200" dirty="0"/>
            </a:br>
            <a:r>
              <a:rPr lang="en-GB" sz="2200" u="sng" dirty="0">
                <a:hlinkClick r:id="rId2"/>
              </a:rPr>
              <a:t>https://orcid.org/0000-000X-XXXX-XXXX</a:t>
            </a:r>
            <a:r>
              <a:rPr lang="en-GB" sz="2200" dirty="0"/>
              <a:t>. </a:t>
            </a:r>
          </a:p>
          <a:p>
            <a:pPr>
              <a:lnSpc>
                <a:spcPct val="100000"/>
              </a:lnSpc>
              <a:spcBef>
                <a:spcPts val="0"/>
              </a:spcBef>
            </a:pPr>
            <a:r>
              <a:rPr lang="en-GB" sz="2200" dirty="0"/>
              <a:t>Many journals and funders are now making it mandatory to have an ORCID ID when submitting papers and proposals. </a:t>
            </a:r>
          </a:p>
          <a:p>
            <a:pPr>
              <a:lnSpc>
                <a:spcPct val="100000"/>
              </a:lnSpc>
              <a:spcBef>
                <a:spcPts val="0"/>
              </a:spcBef>
            </a:pPr>
            <a:r>
              <a:rPr lang="en-GB" sz="2200" dirty="0"/>
              <a:t>It is totally free to create and maintain an ORCID account. It is also a useful way to create a public profile which lists your institution, education and a list of your publications and other outputs. If you publish your research with a DOI, publications are automatically added to your profile.</a:t>
            </a:r>
          </a:p>
          <a:p>
            <a:pPr>
              <a:lnSpc>
                <a:spcPct val="100000"/>
              </a:lnSpc>
              <a:spcBef>
                <a:spcPts val="0"/>
              </a:spcBef>
            </a:pPr>
            <a:r>
              <a:rPr lang="en-GB" sz="2200" dirty="0"/>
              <a:t>Register here: </a:t>
            </a:r>
            <a:r>
              <a:rPr lang="en-GB" sz="2200" u="sng" dirty="0">
                <a:hlinkClick r:id="rId3"/>
              </a:rPr>
              <a:t>https://orcid.org/register</a:t>
            </a:r>
            <a:r>
              <a:rPr lang="en-GB" sz="2200" dirty="0"/>
              <a:t>. </a:t>
            </a:r>
          </a:p>
        </p:txBody>
      </p:sp>
      <p:pic>
        <p:nvPicPr>
          <p:cNvPr id="8" name="Picture 7">
            <a:extLst>
              <a:ext uri="{FF2B5EF4-FFF2-40B4-BE49-F238E27FC236}">
                <a16:creationId xmlns:a16="http://schemas.microsoft.com/office/drawing/2014/main" id="{948A5F97-450C-4659-8A92-2F01B32F2F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221" y="1522932"/>
            <a:ext cx="2605252" cy="1468415"/>
          </a:xfrm>
          <a:prstGeom prst="rect">
            <a:avLst/>
          </a:prstGeom>
        </p:spPr>
      </p:pic>
    </p:spTree>
    <p:extLst>
      <p:ext uri="{BB962C8B-B14F-4D97-AF65-F5344CB8AC3E}">
        <p14:creationId xmlns:p14="http://schemas.microsoft.com/office/powerpoint/2010/main" val="2872302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A75B-30E9-4D34-9872-5BB93FEA9847}"/>
              </a:ext>
            </a:extLst>
          </p:cNvPr>
          <p:cNvSpPr>
            <a:spLocks noGrp="1"/>
          </p:cNvSpPr>
          <p:nvPr>
            <p:ph type="title"/>
          </p:nvPr>
        </p:nvSpPr>
        <p:spPr/>
        <p:txBody>
          <a:bodyPr/>
          <a:lstStyle/>
          <a:p>
            <a:r>
              <a:rPr lang="en-GB" dirty="0">
                <a:solidFill>
                  <a:srgbClr val="0070C0"/>
                </a:solidFill>
                <a:latin typeface="Gill Sans MT" panose="020B0502020104020203" pitchFamily="34" charset="0"/>
              </a:rPr>
              <a:t>Digital tools and platforms for researchers</a:t>
            </a:r>
          </a:p>
        </p:txBody>
      </p:sp>
      <p:sp>
        <p:nvSpPr>
          <p:cNvPr id="3" name="Content Placeholder 2">
            <a:extLst>
              <a:ext uri="{FF2B5EF4-FFF2-40B4-BE49-F238E27FC236}">
                <a16:creationId xmlns:a16="http://schemas.microsoft.com/office/drawing/2014/main" id="{E5B0B6A6-5B02-4F40-921F-193325B90480}"/>
              </a:ext>
            </a:extLst>
          </p:cNvPr>
          <p:cNvSpPr>
            <a:spLocks noGrp="1"/>
          </p:cNvSpPr>
          <p:nvPr>
            <p:ph idx="1"/>
          </p:nvPr>
        </p:nvSpPr>
        <p:spPr>
          <a:xfrm>
            <a:off x="743604" y="1809859"/>
            <a:ext cx="10515600" cy="791451"/>
          </a:xfrm>
        </p:spPr>
        <p:txBody>
          <a:bodyPr>
            <a:normAutofit/>
          </a:bodyPr>
          <a:lstStyle/>
          <a:p>
            <a:pPr marL="0" indent="0">
              <a:buNone/>
            </a:pPr>
            <a:r>
              <a:rPr lang="en-GB" sz="2000" dirty="0"/>
              <a:t>There are a multitude of new tools and platforms for researchers at all stages of the research process. Most of these tools are totally free to use:</a:t>
            </a:r>
          </a:p>
        </p:txBody>
      </p:sp>
      <p:graphicFrame>
        <p:nvGraphicFramePr>
          <p:cNvPr id="4" name="Table 3">
            <a:extLst>
              <a:ext uri="{FF2B5EF4-FFF2-40B4-BE49-F238E27FC236}">
                <a16:creationId xmlns:a16="http://schemas.microsoft.com/office/drawing/2014/main" id="{579CBB83-347D-48C8-A7CE-A0C1BA81DCEE}"/>
              </a:ext>
            </a:extLst>
          </p:cNvPr>
          <p:cNvGraphicFramePr>
            <a:graphicFrameLocks noGrp="1"/>
          </p:cNvGraphicFramePr>
          <p:nvPr>
            <p:extLst>
              <p:ext uri="{D42A27DB-BD31-4B8C-83A1-F6EECF244321}">
                <p14:modId xmlns:p14="http://schemas.microsoft.com/office/powerpoint/2010/main" val="2339926650"/>
              </p:ext>
            </p:extLst>
          </p:nvPr>
        </p:nvGraphicFramePr>
        <p:xfrm>
          <a:off x="693683" y="2752013"/>
          <a:ext cx="11004331" cy="3664555"/>
        </p:xfrm>
        <a:graphic>
          <a:graphicData uri="http://schemas.openxmlformats.org/drawingml/2006/table">
            <a:tbl>
              <a:tblPr firstRow="1" firstCol="1" bandRow="1">
                <a:tableStyleId>{0505E3EF-67EA-436B-97B2-0124C06EBD24}</a:tableStyleId>
              </a:tblPr>
              <a:tblGrid>
                <a:gridCol w="2916620">
                  <a:extLst>
                    <a:ext uri="{9D8B030D-6E8A-4147-A177-3AD203B41FA5}">
                      <a16:colId xmlns:a16="http://schemas.microsoft.com/office/drawing/2014/main" val="981213861"/>
                    </a:ext>
                  </a:extLst>
                </a:gridCol>
                <a:gridCol w="8087711">
                  <a:extLst>
                    <a:ext uri="{9D8B030D-6E8A-4147-A177-3AD203B41FA5}">
                      <a16:colId xmlns:a16="http://schemas.microsoft.com/office/drawing/2014/main" val="260596058"/>
                    </a:ext>
                  </a:extLst>
                </a:gridCol>
              </a:tblGrid>
              <a:tr h="916139">
                <a:tc>
                  <a:txBody>
                    <a:bodyPr/>
                    <a:lstStyle/>
                    <a:p>
                      <a:pPr>
                        <a:spcAft>
                          <a:spcPts val="0"/>
                        </a:spcAft>
                      </a:pPr>
                      <a:r>
                        <a:rPr lang="en-GB" sz="2400">
                          <a:effectLst/>
                        </a:rPr>
                        <a:t>Impact and sharing</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b="0" u="sng" dirty="0">
                          <a:effectLst/>
                          <a:hlinkClick r:id="rId3"/>
                        </a:rPr>
                        <a:t>Grow Kudos</a:t>
                      </a:r>
                      <a:r>
                        <a:rPr lang="en-GB" sz="2400" b="0" dirty="0">
                          <a:effectLst/>
                        </a:rPr>
                        <a:t>, </a:t>
                      </a:r>
                      <a:r>
                        <a:rPr lang="en-GB" sz="2400" b="0" u="sng" dirty="0">
                          <a:effectLst/>
                          <a:hlinkClick r:id="rId4"/>
                        </a:rPr>
                        <a:t>Impact Story</a:t>
                      </a:r>
                      <a:r>
                        <a:rPr lang="en-GB" sz="2400" b="0" dirty="0">
                          <a:effectLst/>
                        </a:rPr>
                        <a:t>, </a:t>
                      </a:r>
                      <a:r>
                        <a:rPr lang="en-GB" sz="2400" b="0" u="sng" dirty="0" err="1">
                          <a:effectLst/>
                          <a:hlinkClick r:id="rId5"/>
                        </a:rPr>
                        <a:t>Altmetrics</a:t>
                      </a:r>
                      <a:r>
                        <a:rPr lang="en-GB" sz="2400" b="0" dirty="0">
                          <a:effectLst/>
                        </a:rPr>
                        <a:t>, </a:t>
                      </a:r>
                      <a:r>
                        <a:rPr lang="en-GB" sz="2400" b="0" u="sng" dirty="0">
                          <a:effectLst/>
                          <a:hlinkClick r:id="rId6"/>
                        </a:rPr>
                        <a:t>Twitter</a:t>
                      </a:r>
                      <a:endParaRPr lang="en-GB" sz="2400" b="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3629695744"/>
                  </a:ext>
                </a:extLst>
              </a:tr>
              <a:tr h="916139">
                <a:tc>
                  <a:txBody>
                    <a:bodyPr/>
                    <a:lstStyle/>
                    <a:p>
                      <a:pPr>
                        <a:spcAft>
                          <a:spcPts val="0"/>
                        </a:spcAft>
                      </a:pPr>
                      <a:r>
                        <a:rPr lang="en-GB" sz="2400" dirty="0">
                          <a:effectLst/>
                        </a:rPr>
                        <a:t>Academic profile building</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a:effectLst/>
                          <a:hlinkClick r:id="rId7"/>
                        </a:rPr>
                        <a:t>ORCID</a:t>
                      </a:r>
                      <a:r>
                        <a:rPr lang="en-GB" sz="2400">
                          <a:effectLst/>
                        </a:rPr>
                        <a:t>, </a:t>
                      </a:r>
                      <a:r>
                        <a:rPr lang="en-GB" sz="2400" u="sng">
                          <a:effectLst/>
                          <a:hlinkClick r:id="rId8"/>
                        </a:rPr>
                        <a:t>Google Scholar</a:t>
                      </a:r>
                      <a:r>
                        <a:rPr lang="en-GB" sz="2400">
                          <a:effectLst/>
                        </a:rPr>
                        <a:t>, </a:t>
                      </a:r>
                      <a:r>
                        <a:rPr lang="en-GB" sz="2400" u="sng">
                          <a:effectLst/>
                          <a:hlinkClick r:id="rId9"/>
                        </a:rPr>
                        <a:t>Academia.edu</a:t>
                      </a:r>
                      <a:r>
                        <a:rPr lang="en-GB" sz="2400">
                          <a:effectLst/>
                        </a:rPr>
                        <a:t>, </a:t>
                      </a:r>
                      <a:r>
                        <a:rPr lang="en-GB" sz="2400" u="sng">
                          <a:effectLst/>
                          <a:hlinkClick r:id="rId10"/>
                        </a:rPr>
                        <a:t>ResearchGate</a:t>
                      </a:r>
                      <a:r>
                        <a:rPr lang="en-GB" sz="2400">
                          <a:effectLst/>
                        </a:rPr>
                        <a:t>, </a:t>
                      </a:r>
                      <a:r>
                        <a:rPr lang="en-GB" sz="2400" u="sng">
                          <a:effectLst/>
                          <a:hlinkClick r:id="rId11"/>
                        </a:rPr>
                        <a:t>LinkedIn</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3677979282"/>
                  </a:ext>
                </a:extLst>
              </a:tr>
              <a:tr h="458069">
                <a:tc>
                  <a:txBody>
                    <a:bodyPr/>
                    <a:lstStyle/>
                    <a:p>
                      <a:pPr>
                        <a:spcAft>
                          <a:spcPts val="0"/>
                        </a:spcAft>
                      </a:pPr>
                      <a:r>
                        <a:rPr lang="en-GB" sz="2400">
                          <a:effectLst/>
                        </a:rPr>
                        <a:t>Data sharing</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a:effectLst/>
                          <a:hlinkClick r:id="rId12"/>
                        </a:rPr>
                        <a:t>Figshare</a:t>
                      </a:r>
                      <a:r>
                        <a:rPr lang="en-GB" sz="2400">
                          <a:effectLst/>
                        </a:rPr>
                        <a:t>, </a:t>
                      </a:r>
                      <a:r>
                        <a:rPr lang="en-GB" sz="2400" u="sng">
                          <a:effectLst/>
                          <a:hlinkClick r:id="rId13"/>
                        </a:rPr>
                        <a:t>Dryad</a:t>
                      </a:r>
                      <a:r>
                        <a:rPr lang="en-GB" sz="2400">
                          <a:effectLst/>
                        </a:rPr>
                        <a:t>, </a:t>
                      </a:r>
                      <a:r>
                        <a:rPr lang="en-GB" sz="2400" u="sng">
                          <a:effectLst/>
                          <a:hlinkClick r:id="rId14"/>
                        </a:rPr>
                        <a:t>Open Science Framework</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2294887517"/>
                  </a:ext>
                </a:extLst>
              </a:tr>
              <a:tr h="916139">
                <a:tc>
                  <a:txBody>
                    <a:bodyPr/>
                    <a:lstStyle/>
                    <a:p>
                      <a:pPr>
                        <a:spcAft>
                          <a:spcPts val="0"/>
                        </a:spcAft>
                      </a:pPr>
                      <a:r>
                        <a:rPr lang="en-GB" sz="2400">
                          <a:effectLst/>
                        </a:rPr>
                        <a:t>Authoring and collaboration</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a:effectLst/>
                          <a:hlinkClick r:id="rId15"/>
                        </a:rPr>
                        <a:t>Overleaf</a:t>
                      </a:r>
                      <a:r>
                        <a:rPr lang="en-GB" sz="2400">
                          <a:effectLst/>
                        </a:rPr>
                        <a:t>, </a:t>
                      </a:r>
                      <a:r>
                        <a:rPr lang="en-GB" sz="2400" u="sng">
                          <a:effectLst/>
                          <a:hlinkClick r:id="rId16"/>
                        </a:rPr>
                        <a:t>Authorea</a:t>
                      </a:r>
                      <a:r>
                        <a:rPr lang="en-GB" sz="2400">
                          <a:effectLst/>
                        </a:rPr>
                        <a:t>, </a:t>
                      </a:r>
                      <a:r>
                        <a:rPr lang="en-GB" sz="2400" u="sng">
                          <a:effectLst/>
                          <a:hlinkClick r:id="rId17"/>
                        </a:rPr>
                        <a:t>Hypothes.is</a:t>
                      </a:r>
                      <a:r>
                        <a:rPr lang="en-GB" sz="2400">
                          <a:effectLst/>
                        </a:rPr>
                        <a:t>, </a:t>
                      </a:r>
                      <a:r>
                        <a:rPr lang="en-GB" sz="2400" u="sng">
                          <a:effectLst/>
                          <a:hlinkClick r:id="rId18"/>
                        </a:rPr>
                        <a:t>Paperhive</a:t>
                      </a:r>
                      <a:r>
                        <a:rPr lang="en-GB" sz="2400">
                          <a:effectLst/>
                        </a:rPr>
                        <a:t>, </a:t>
                      </a:r>
                      <a:r>
                        <a:rPr lang="en-GB" sz="2400" u="sng">
                          <a:effectLst/>
                          <a:hlinkClick r:id="rId19"/>
                        </a:rPr>
                        <a:t>Google Docs</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3239889835"/>
                  </a:ext>
                </a:extLst>
              </a:tr>
              <a:tr h="458069">
                <a:tc>
                  <a:txBody>
                    <a:bodyPr/>
                    <a:lstStyle/>
                    <a:p>
                      <a:pPr>
                        <a:spcAft>
                          <a:spcPts val="0"/>
                        </a:spcAft>
                      </a:pPr>
                      <a:r>
                        <a:rPr lang="en-GB" sz="2400">
                          <a:effectLst/>
                        </a:rPr>
                        <a:t>Referencing</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dirty="0">
                          <a:effectLst/>
                          <a:hlinkClick r:id="rId20"/>
                        </a:rPr>
                        <a:t>Zotero,</a:t>
                      </a:r>
                      <a:r>
                        <a:rPr lang="en-GB" sz="2400" dirty="0">
                          <a:effectLst/>
                        </a:rPr>
                        <a:t> </a:t>
                      </a:r>
                      <a:r>
                        <a:rPr lang="en-GB" sz="2400" u="sng" dirty="0">
                          <a:effectLst/>
                          <a:hlinkClick r:id="rId21"/>
                        </a:rPr>
                        <a:t>Mendeley</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4229240863"/>
                  </a:ext>
                </a:extLst>
              </a:tr>
            </a:tbl>
          </a:graphicData>
        </a:graphic>
      </p:graphicFrame>
    </p:spTree>
    <p:extLst>
      <p:ext uri="{BB962C8B-B14F-4D97-AF65-F5344CB8AC3E}">
        <p14:creationId xmlns:p14="http://schemas.microsoft.com/office/powerpoint/2010/main" val="2642518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8943E-2681-48B3-A55A-9DEEA7C5E449}"/>
              </a:ext>
            </a:extLst>
          </p:cNvPr>
          <p:cNvSpPr>
            <a:spLocks noGrp="1"/>
          </p:cNvSpPr>
          <p:nvPr>
            <p:ph type="title"/>
          </p:nvPr>
        </p:nvSpPr>
        <p:spPr/>
        <p:txBody>
          <a:bodyPr/>
          <a:lstStyle/>
          <a:p>
            <a:r>
              <a:rPr lang="en-GB" dirty="0">
                <a:solidFill>
                  <a:srgbClr val="0070C0"/>
                </a:solidFill>
                <a:latin typeface="Gill Sans MT" panose="020B0502020104020203" pitchFamily="34" charset="0"/>
              </a:rPr>
              <a:t>Digital tools and platforms for researchers</a:t>
            </a:r>
          </a:p>
        </p:txBody>
      </p:sp>
      <p:graphicFrame>
        <p:nvGraphicFramePr>
          <p:cNvPr id="4" name="Content Placeholder 3">
            <a:extLst>
              <a:ext uri="{FF2B5EF4-FFF2-40B4-BE49-F238E27FC236}">
                <a16:creationId xmlns:a16="http://schemas.microsoft.com/office/drawing/2014/main" id="{B25EF256-4B55-4201-BD2D-A0FAEDEC0105}"/>
              </a:ext>
            </a:extLst>
          </p:cNvPr>
          <p:cNvGraphicFramePr>
            <a:graphicFrameLocks noGrp="1"/>
          </p:cNvGraphicFramePr>
          <p:nvPr>
            <p:ph idx="1"/>
            <p:extLst>
              <p:ext uri="{D42A27DB-BD31-4B8C-83A1-F6EECF244321}">
                <p14:modId xmlns:p14="http://schemas.microsoft.com/office/powerpoint/2010/main" val="3943568316"/>
              </p:ext>
            </p:extLst>
          </p:nvPr>
        </p:nvGraphicFramePr>
        <p:xfrm>
          <a:off x="599090" y="1844566"/>
          <a:ext cx="10754710" cy="4607867"/>
        </p:xfrm>
        <a:graphic>
          <a:graphicData uri="http://schemas.openxmlformats.org/drawingml/2006/table">
            <a:tbl>
              <a:tblPr firstRow="1" firstCol="1" bandRow="1">
                <a:tableStyleId>{0505E3EF-67EA-436B-97B2-0124C06EBD24}</a:tableStyleId>
              </a:tblPr>
              <a:tblGrid>
                <a:gridCol w="2531221">
                  <a:extLst>
                    <a:ext uri="{9D8B030D-6E8A-4147-A177-3AD203B41FA5}">
                      <a16:colId xmlns:a16="http://schemas.microsoft.com/office/drawing/2014/main" val="2025764355"/>
                    </a:ext>
                  </a:extLst>
                </a:gridCol>
                <a:gridCol w="8223489">
                  <a:extLst>
                    <a:ext uri="{9D8B030D-6E8A-4147-A177-3AD203B41FA5}">
                      <a16:colId xmlns:a16="http://schemas.microsoft.com/office/drawing/2014/main" val="628425124"/>
                    </a:ext>
                  </a:extLst>
                </a:gridCol>
              </a:tblGrid>
              <a:tr h="1107529">
                <a:tc>
                  <a:txBody>
                    <a:bodyPr/>
                    <a:lstStyle/>
                    <a:p>
                      <a:pPr>
                        <a:spcAft>
                          <a:spcPts val="0"/>
                        </a:spcAft>
                      </a:pPr>
                      <a:r>
                        <a:rPr lang="en-GB" sz="2400">
                          <a:effectLst/>
                        </a:rPr>
                        <a:t>Finding journals</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b="0" u="sng" dirty="0" err="1">
                          <a:effectLst/>
                          <a:hlinkClick r:id="rId2"/>
                        </a:rPr>
                        <a:t>JournalGuide</a:t>
                      </a:r>
                      <a:r>
                        <a:rPr lang="en-GB" sz="2400" b="0" dirty="0">
                          <a:effectLst/>
                        </a:rPr>
                        <a:t>, </a:t>
                      </a:r>
                      <a:r>
                        <a:rPr lang="en-GB" sz="2400" b="0" u="sng" dirty="0">
                          <a:effectLst/>
                          <a:hlinkClick r:id="rId3"/>
                        </a:rPr>
                        <a:t>JANE (Jane/Author Name Estimator)</a:t>
                      </a:r>
                      <a:r>
                        <a:rPr lang="en-GB" sz="2400" b="0" dirty="0">
                          <a:effectLst/>
                          <a:hlinkClick r:id="rId3"/>
                        </a:rPr>
                        <a:t>, </a:t>
                      </a:r>
                      <a:r>
                        <a:rPr lang="en-GB" sz="2400" b="0" u="sng" dirty="0">
                          <a:effectLst/>
                          <a:hlinkClick r:id="rId4"/>
                        </a:rPr>
                        <a:t>Open Science Database</a:t>
                      </a:r>
                      <a:r>
                        <a:rPr lang="en-GB" sz="2400" b="0" u="sng" dirty="0">
                          <a:effectLst/>
                        </a:rPr>
                        <a:t>,</a:t>
                      </a:r>
                      <a:r>
                        <a:rPr lang="en-GB" sz="2400" b="0" dirty="0">
                          <a:effectLst/>
                        </a:rPr>
                        <a:t> </a:t>
                      </a:r>
                      <a:r>
                        <a:rPr lang="en-GB" sz="2400" b="0" u="sng" dirty="0">
                          <a:effectLst/>
                          <a:hlinkClick r:id="rId5"/>
                        </a:rPr>
                        <a:t>Google Scholar</a:t>
                      </a:r>
                      <a:r>
                        <a:rPr lang="en-GB" sz="2400" b="0" dirty="0">
                          <a:effectLst/>
                        </a:rPr>
                        <a:t>, </a:t>
                      </a:r>
                      <a:r>
                        <a:rPr lang="en-GB" sz="2400" b="0" u="sng" dirty="0">
                          <a:effectLst/>
                          <a:hlinkClick r:id="rId6"/>
                        </a:rPr>
                        <a:t>DOAJ</a:t>
                      </a:r>
                      <a:r>
                        <a:rPr lang="en-GB" sz="2400" b="0" dirty="0">
                          <a:effectLst/>
                        </a:rPr>
                        <a:t>, </a:t>
                      </a:r>
                      <a:r>
                        <a:rPr lang="en-GB" sz="2400" b="0" u="sng" dirty="0">
                          <a:effectLst/>
                          <a:hlinkClick r:id="rId7"/>
                        </a:rPr>
                        <a:t>Dimensions</a:t>
                      </a:r>
                      <a:r>
                        <a:rPr lang="en-GB" sz="2400" b="0" dirty="0">
                          <a:effectLst/>
                        </a:rPr>
                        <a:t> </a:t>
                      </a:r>
                      <a:endParaRPr lang="en-GB" sz="2400" b="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764934814"/>
                  </a:ext>
                </a:extLst>
              </a:tr>
              <a:tr h="553763">
                <a:tc>
                  <a:txBody>
                    <a:bodyPr/>
                    <a:lstStyle/>
                    <a:p>
                      <a:pPr>
                        <a:spcAft>
                          <a:spcPts val="0"/>
                        </a:spcAft>
                      </a:pPr>
                      <a:r>
                        <a:rPr lang="en-GB" sz="2400">
                          <a:effectLst/>
                        </a:rPr>
                        <a:t>Peer review</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dirty="0" err="1">
                          <a:effectLst/>
                          <a:hlinkClick r:id="rId8"/>
                        </a:rPr>
                        <a:t>Publons</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2110710910"/>
                  </a:ext>
                </a:extLst>
              </a:tr>
              <a:tr h="553763">
                <a:tc>
                  <a:txBody>
                    <a:bodyPr/>
                    <a:lstStyle/>
                    <a:p>
                      <a:pPr>
                        <a:spcAft>
                          <a:spcPts val="0"/>
                        </a:spcAft>
                      </a:pPr>
                      <a:r>
                        <a:rPr lang="en-GB" sz="2400">
                          <a:effectLst/>
                        </a:rPr>
                        <a:t>Content discovery</a:t>
                      </a:r>
                      <a:endParaRPr lang="en-GB" sz="240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dirty="0" err="1">
                          <a:effectLst/>
                          <a:hlinkClick r:id="rId9" action="ppaction://hlinkfile"/>
                        </a:rPr>
                        <a:t>OpenDOAR</a:t>
                      </a:r>
                      <a:r>
                        <a:rPr lang="en-GB" sz="2400" u="none" dirty="0">
                          <a:solidFill>
                            <a:schemeClr val="tx1"/>
                          </a:solidFill>
                          <a:effectLst/>
                        </a:rPr>
                        <a:t>,</a:t>
                      </a:r>
                      <a:r>
                        <a:rPr lang="en-GB" sz="2400" dirty="0">
                          <a:effectLst/>
                        </a:rPr>
                        <a:t> </a:t>
                      </a:r>
                      <a:r>
                        <a:rPr lang="en-GB" sz="2400" u="sng" dirty="0" err="1">
                          <a:effectLst/>
                          <a:hlinkClick r:id="rId10" action="ppaction://hlinkfile"/>
                        </a:rPr>
                        <a:t>unPaywall</a:t>
                      </a:r>
                      <a:r>
                        <a:rPr lang="en-GB" sz="2400" u="sng" dirty="0">
                          <a:solidFill>
                            <a:schemeClr val="tx1"/>
                          </a:solidFill>
                          <a:effectLst/>
                          <a:hlinkClick r:id="rId10" action="ppaction://hlinkfile"/>
                        </a:rPr>
                        <a:t>,</a:t>
                      </a:r>
                      <a:r>
                        <a:rPr lang="en-GB" sz="2400" dirty="0">
                          <a:effectLst/>
                        </a:rPr>
                        <a:t> </a:t>
                      </a:r>
                      <a:r>
                        <a:rPr lang="en-GB" sz="2400" u="sng" dirty="0">
                          <a:effectLst/>
                          <a:hlinkClick r:id="rId6"/>
                        </a:rPr>
                        <a:t>DOAJ</a:t>
                      </a:r>
                      <a:r>
                        <a:rPr lang="en-GB" sz="2400" dirty="0">
                          <a:effectLst/>
                        </a:rPr>
                        <a:t>, </a:t>
                      </a:r>
                      <a:r>
                        <a:rPr lang="en-GB" sz="2400" u="sng" dirty="0">
                          <a:effectLst/>
                          <a:hlinkClick r:id="rId5"/>
                        </a:rPr>
                        <a:t>Google Scholar</a:t>
                      </a:r>
                      <a:r>
                        <a:rPr lang="en-GB" sz="2400" dirty="0">
                          <a:effectLst/>
                        </a:rPr>
                        <a:t>, </a:t>
                      </a:r>
                      <a:r>
                        <a:rPr lang="en-GB" sz="2400" u="sng" dirty="0">
                          <a:effectLst/>
                          <a:hlinkClick r:id="rId11"/>
                        </a:rPr>
                        <a:t>OSF Preprints</a:t>
                      </a:r>
                      <a:r>
                        <a:rPr lang="en-GB" sz="2400" dirty="0">
                          <a:effectLst/>
                        </a:rPr>
                        <a:t> </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1185456843"/>
                  </a:ext>
                </a:extLst>
              </a:tr>
              <a:tr h="553763">
                <a:tc>
                  <a:txBody>
                    <a:bodyPr/>
                    <a:lstStyle/>
                    <a:p>
                      <a:pPr>
                        <a:spcAft>
                          <a:spcPts val="0"/>
                        </a:spcAft>
                      </a:pPr>
                      <a:r>
                        <a:rPr lang="en-GB" sz="2400" dirty="0">
                          <a:effectLst/>
                        </a:rPr>
                        <a:t>Writing style and structure</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dirty="0">
                          <a:effectLst/>
                          <a:hlinkClick r:id="rId12"/>
                        </a:rPr>
                        <a:t>Grammarly</a:t>
                      </a:r>
                      <a:r>
                        <a:rPr lang="en-GB" sz="2400" dirty="0">
                          <a:effectLst/>
                        </a:rPr>
                        <a:t> (partially free), </a:t>
                      </a:r>
                      <a:r>
                        <a:rPr lang="en-GB" sz="2400" u="sng" dirty="0">
                          <a:effectLst/>
                          <a:hlinkClick r:id="rId13"/>
                        </a:rPr>
                        <a:t>Penelope</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8016143"/>
                  </a:ext>
                </a:extLst>
              </a:tr>
              <a:tr h="1107529">
                <a:tc>
                  <a:txBody>
                    <a:bodyPr/>
                    <a:lstStyle/>
                    <a:p>
                      <a:pPr>
                        <a:spcAft>
                          <a:spcPts val="0"/>
                        </a:spcAft>
                      </a:pPr>
                      <a:r>
                        <a:rPr lang="en-GB" sz="2400" dirty="0">
                          <a:effectLst/>
                        </a:rPr>
                        <a:t>Methodology and reporting</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dirty="0">
                          <a:effectLst/>
                          <a:hlinkClick r:id="rId14"/>
                        </a:rPr>
                        <a:t>www.protocols.io</a:t>
                      </a:r>
                      <a:r>
                        <a:rPr lang="en-GB" sz="2400" dirty="0">
                          <a:effectLst/>
                        </a:rPr>
                        <a:t>, </a:t>
                      </a:r>
                      <a:r>
                        <a:rPr lang="en-GB" sz="2400" u="sng" dirty="0">
                          <a:effectLst/>
                          <a:hlinkClick r:id="rId15"/>
                        </a:rPr>
                        <a:t>Equator Network</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2050211322"/>
                  </a:ext>
                </a:extLst>
              </a:tr>
              <a:tr h="553763">
                <a:tc>
                  <a:txBody>
                    <a:bodyPr/>
                    <a:lstStyle/>
                    <a:p>
                      <a:pPr>
                        <a:spcAft>
                          <a:spcPts val="0"/>
                        </a:spcAft>
                      </a:pPr>
                      <a:r>
                        <a:rPr lang="en-GB" sz="2400" dirty="0">
                          <a:effectLst/>
                        </a:rPr>
                        <a:t>Data analysis</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tc>
                  <a:txBody>
                    <a:bodyPr/>
                    <a:lstStyle/>
                    <a:p>
                      <a:pPr>
                        <a:spcAft>
                          <a:spcPts val="0"/>
                        </a:spcAft>
                      </a:pPr>
                      <a:r>
                        <a:rPr lang="en-GB" sz="2400" u="sng" dirty="0">
                          <a:effectLst/>
                          <a:hlinkClick r:id="rId16"/>
                        </a:rPr>
                        <a:t>R Studio</a:t>
                      </a:r>
                      <a:r>
                        <a:rPr lang="en-GB" sz="2400" dirty="0">
                          <a:effectLst/>
                        </a:rPr>
                        <a:t>, </a:t>
                      </a:r>
                      <a:r>
                        <a:rPr lang="en-GB" sz="2400" u="sng" dirty="0">
                          <a:effectLst/>
                          <a:hlinkClick r:id="rId17"/>
                        </a:rPr>
                        <a:t>Orange</a:t>
                      </a:r>
                      <a:r>
                        <a:rPr lang="en-GB" sz="2400" dirty="0">
                          <a:effectLst/>
                        </a:rPr>
                        <a:t>,  </a:t>
                      </a:r>
                      <a:r>
                        <a:rPr lang="en-GB" sz="2400" u="sng" dirty="0">
                          <a:effectLst/>
                          <a:hlinkClick r:id="rId18"/>
                        </a:rPr>
                        <a:t>Open Office</a:t>
                      </a:r>
                      <a:r>
                        <a:rPr lang="en-GB" sz="2400" dirty="0">
                          <a:effectLst/>
                        </a:rPr>
                        <a:t>, </a:t>
                      </a:r>
                      <a:r>
                        <a:rPr lang="en-GB" sz="2400" u="sng" dirty="0">
                          <a:effectLst/>
                          <a:hlinkClick r:id="rId19"/>
                        </a:rPr>
                        <a:t>Libre Office</a:t>
                      </a:r>
                      <a:endParaRPr lang="en-GB" sz="2400"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a:txBody>
                  <a:tcPr marL="68580" marR="68580" marT="0" marB="0" anchor="ctr"/>
                </a:tc>
                <a:extLst>
                  <a:ext uri="{0D108BD9-81ED-4DB2-BD59-A6C34878D82A}">
                    <a16:rowId xmlns:a16="http://schemas.microsoft.com/office/drawing/2014/main" val="1789761762"/>
                  </a:ext>
                </a:extLst>
              </a:tr>
            </a:tbl>
          </a:graphicData>
        </a:graphic>
      </p:graphicFrame>
    </p:spTree>
    <p:extLst>
      <p:ext uri="{BB962C8B-B14F-4D97-AF65-F5344CB8AC3E}">
        <p14:creationId xmlns:p14="http://schemas.microsoft.com/office/powerpoint/2010/main" val="2169727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AFDDD-A7DE-4B3F-BF80-7E5E754142B7}"/>
              </a:ext>
            </a:extLst>
          </p:cNvPr>
          <p:cNvSpPr>
            <a:spLocks noGrp="1"/>
          </p:cNvSpPr>
          <p:nvPr>
            <p:ph type="title"/>
          </p:nvPr>
        </p:nvSpPr>
        <p:spPr>
          <a:xfrm>
            <a:off x="838200" y="254763"/>
            <a:ext cx="10515600" cy="1325563"/>
          </a:xfrm>
        </p:spPr>
        <p:txBody>
          <a:bodyPr/>
          <a:lstStyle/>
          <a:p>
            <a:r>
              <a:rPr lang="en-GB" dirty="0">
                <a:solidFill>
                  <a:srgbClr val="0070C0"/>
                </a:solidFill>
                <a:latin typeface="Gill Sans MT" panose="020B0502020104020203" pitchFamily="34" charset="0"/>
              </a:rPr>
              <a:t>What is Open Science?</a:t>
            </a:r>
          </a:p>
        </p:txBody>
      </p:sp>
      <p:sp>
        <p:nvSpPr>
          <p:cNvPr id="3" name="Content Placeholder 2">
            <a:extLst>
              <a:ext uri="{FF2B5EF4-FFF2-40B4-BE49-F238E27FC236}">
                <a16:creationId xmlns:a16="http://schemas.microsoft.com/office/drawing/2014/main" id="{E4647FFF-93F5-433B-9B73-BFECD264349C}"/>
              </a:ext>
            </a:extLst>
          </p:cNvPr>
          <p:cNvSpPr>
            <a:spLocks noGrp="1"/>
          </p:cNvSpPr>
          <p:nvPr>
            <p:ph idx="1"/>
          </p:nvPr>
        </p:nvSpPr>
        <p:spPr>
          <a:xfrm>
            <a:off x="725214" y="1387366"/>
            <a:ext cx="10957034" cy="5060731"/>
          </a:xfrm>
        </p:spPr>
        <p:txBody>
          <a:bodyPr>
            <a:normAutofit fontScale="70000" lnSpcReduction="20000"/>
          </a:bodyPr>
          <a:lstStyle/>
          <a:p>
            <a:pPr marL="0" indent="0">
              <a:buNone/>
            </a:pPr>
            <a:r>
              <a:rPr lang="en-GB" sz="3400" dirty="0"/>
              <a:t>Open Science is a movement to make all scientific data and research open and democratic.</a:t>
            </a:r>
          </a:p>
          <a:p>
            <a:pPr marL="0" indent="0">
              <a:buNone/>
            </a:pPr>
            <a:r>
              <a:rPr lang="en-GB" sz="3400" i="1" dirty="0"/>
              <a:t>“Open Science is about extending the principles of openness to the whole research cycle, fostering sharing and collaboration as early as possible thus entailing a systemic change to the way science and research is done …” </a:t>
            </a:r>
            <a:r>
              <a:rPr lang="en-GB" sz="2600" dirty="0" err="1">
                <a:hlinkClick r:id="rId2"/>
              </a:rPr>
              <a:t>Gema</a:t>
            </a:r>
            <a:r>
              <a:rPr lang="en-GB" sz="2600" dirty="0">
                <a:hlinkClick r:id="rId2"/>
              </a:rPr>
              <a:t> Bueno de la Fuente, FOSTER Open Science</a:t>
            </a:r>
            <a:endParaRPr lang="en-GB" sz="2600" dirty="0"/>
          </a:p>
          <a:p>
            <a:pPr marL="0" indent="0">
              <a:buNone/>
            </a:pPr>
            <a:r>
              <a:rPr lang="en-GB" sz="3400" dirty="0"/>
              <a:t>This covers a wide range of activities:</a:t>
            </a:r>
          </a:p>
          <a:p>
            <a:pPr lvl="0"/>
            <a:r>
              <a:rPr lang="en-GB" sz="3400" b="1" dirty="0"/>
              <a:t>Open data and data sharing</a:t>
            </a:r>
            <a:r>
              <a:rPr lang="en-GB" sz="3400" dirty="0"/>
              <a:t>.</a:t>
            </a:r>
          </a:p>
          <a:p>
            <a:pPr lvl="0"/>
            <a:r>
              <a:rPr lang="en-GB" sz="3400" b="1" dirty="0"/>
              <a:t>Open research practices and collaboration. </a:t>
            </a:r>
            <a:r>
              <a:rPr lang="en-GB" sz="3400" dirty="0"/>
              <a:t>Includes ‘open notebook’ </a:t>
            </a:r>
            <a:r>
              <a:rPr lang="en-GB" sz="3600" dirty="0"/>
              <a:t>–</a:t>
            </a:r>
            <a:r>
              <a:rPr lang="en-GB" sz="3400" dirty="0"/>
              <a:t> openness in sharing research development, protocols and notes. </a:t>
            </a:r>
          </a:p>
          <a:p>
            <a:pPr lvl="0"/>
            <a:r>
              <a:rPr lang="en-GB" sz="3400" b="1" dirty="0"/>
              <a:t>Open Access publishing (Green and Gold OA)</a:t>
            </a:r>
            <a:endParaRPr lang="en-GB" sz="3400" dirty="0"/>
          </a:p>
          <a:p>
            <a:pPr lvl="0"/>
            <a:r>
              <a:rPr lang="en-GB" sz="3400" b="1" dirty="0"/>
              <a:t>Citizen science</a:t>
            </a:r>
            <a:r>
              <a:rPr lang="en-GB" sz="3400" dirty="0"/>
              <a:t> – involves actively involving citizens with a meaningful role and recognition in a research project.</a:t>
            </a:r>
          </a:p>
          <a:p>
            <a:pPr lvl="0"/>
            <a:r>
              <a:rPr lang="en-GB" sz="3400" b="1" dirty="0"/>
              <a:t>Open pedagogy </a:t>
            </a:r>
            <a:r>
              <a:rPr lang="en-GB" sz="3600" dirty="0"/>
              <a:t>–</a:t>
            </a:r>
            <a:r>
              <a:rPr lang="en-GB" sz="3400" b="1" dirty="0"/>
              <a:t> </a:t>
            </a:r>
            <a:r>
              <a:rPr lang="en-GB" sz="3400" dirty="0"/>
              <a:t>Open Educational Resources and Open Educational Practices.</a:t>
            </a:r>
          </a:p>
          <a:p>
            <a:pPr lvl="0"/>
            <a:r>
              <a:rPr lang="en-GB" sz="3400" b="1" dirty="0"/>
              <a:t>Open source software</a:t>
            </a:r>
            <a:r>
              <a:rPr lang="en-GB" sz="3400" dirty="0"/>
              <a:t>.</a:t>
            </a:r>
          </a:p>
          <a:p>
            <a:endParaRPr lang="en-GB" dirty="0"/>
          </a:p>
        </p:txBody>
      </p:sp>
    </p:spTree>
    <p:extLst>
      <p:ext uri="{BB962C8B-B14F-4D97-AF65-F5344CB8AC3E}">
        <p14:creationId xmlns:p14="http://schemas.microsoft.com/office/powerpoint/2010/main" val="848813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09919-564A-4CF1-9CDE-61607013BAA3}"/>
              </a:ext>
            </a:extLst>
          </p:cNvPr>
          <p:cNvSpPr>
            <a:spLocks noGrp="1"/>
          </p:cNvSpPr>
          <p:nvPr>
            <p:ph type="title"/>
          </p:nvPr>
        </p:nvSpPr>
        <p:spPr>
          <a:xfrm>
            <a:off x="838200" y="270529"/>
            <a:ext cx="10515600" cy="1325563"/>
          </a:xfrm>
        </p:spPr>
        <p:txBody>
          <a:bodyPr/>
          <a:lstStyle/>
          <a:p>
            <a:r>
              <a:rPr lang="en-GB" dirty="0">
                <a:solidFill>
                  <a:srgbClr val="0070C0"/>
                </a:solidFill>
                <a:latin typeface="Gill Sans MT" panose="020B0502020104020203" pitchFamily="34" charset="0"/>
              </a:rPr>
              <a:t>Open data Sharing</a:t>
            </a:r>
          </a:p>
        </p:txBody>
      </p:sp>
      <p:sp>
        <p:nvSpPr>
          <p:cNvPr id="3" name="Content Placeholder 2">
            <a:extLst>
              <a:ext uri="{FF2B5EF4-FFF2-40B4-BE49-F238E27FC236}">
                <a16:creationId xmlns:a16="http://schemas.microsoft.com/office/drawing/2014/main" id="{DD1D33AE-6DB0-47B5-BD09-601A533E7CDB}"/>
              </a:ext>
            </a:extLst>
          </p:cNvPr>
          <p:cNvSpPr>
            <a:spLocks noGrp="1"/>
          </p:cNvSpPr>
          <p:nvPr>
            <p:ph idx="1"/>
          </p:nvPr>
        </p:nvSpPr>
        <p:spPr>
          <a:xfrm>
            <a:off x="838200" y="1481957"/>
            <a:ext cx="10515600" cy="5029200"/>
          </a:xfrm>
        </p:spPr>
        <p:txBody>
          <a:bodyPr>
            <a:normAutofit fontScale="92500" lnSpcReduction="10000"/>
          </a:bodyPr>
          <a:lstStyle/>
          <a:p>
            <a:r>
              <a:rPr lang="en-GB" dirty="0"/>
              <a:t>More international journals are asking authors for their data when they submit to the journal (either to upload or provide links to publicly available datasets). </a:t>
            </a:r>
          </a:p>
          <a:p>
            <a:r>
              <a:rPr lang="en-GB" dirty="0"/>
              <a:t>Many funders also require data to be made openly available upon publication. </a:t>
            </a:r>
          </a:p>
          <a:p>
            <a:r>
              <a:rPr lang="en-GB" dirty="0"/>
              <a:t>There are data repositories such as </a:t>
            </a:r>
            <a:r>
              <a:rPr lang="en-GB" dirty="0" err="1"/>
              <a:t>Figshare</a:t>
            </a:r>
            <a:r>
              <a:rPr lang="en-GB" dirty="0"/>
              <a:t>, Dryad, and other subject-specific repositories for researchers to upload and link to their datasets. For example, see </a:t>
            </a:r>
            <a:r>
              <a:rPr lang="en-GB" u="sng" dirty="0">
                <a:hlinkClick r:id="rId3"/>
              </a:rPr>
              <a:t>The Nature ‘Recommended Data Repositories’ page</a:t>
            </a:r>
            <a:r>
              <a:rPr lang="en-GB" dirty="0"/>
              <a:t>.</a:t>
            </a:r>
          </a:p>
          <a:p>
            <a:r>
              <a:rPr lang="en-GB" dirty="0"/>
              <a:t>Most journals allow you to publish datasets before publication – this can allow you to showcase your initial findings before anybody else, increase visibility of research, and lead to more citations.</a:t>
            </a:r>
          </a:p>
          <a:p>
            <a:r>
              <a:rPr lang="en-GB" dirty="0"/>
              <a:t>This Nature blog has more details on the potential benefits of data sharing: </a:t>
            </a:r>
            <a:r>
              <a:rPr lang="en-GB" sz="2100" u="sng" dirty="0">
                <a:hlinkClick r:id="rId4"/>
              </a:rPr>
              <a:t>http://blogs.nature.com/naturejobs/2017/06/19/ask-not-what-you-can-do-for-open-data-ask-what-open-data-can-do-for-you/</a:t>
            </a:r>
            <a:r>
              <a:rPr lang="en-GB" sz="2100" dirty="0"/>
              <a:t>. </a:t>
            </a:r>
          </a:p>
          <a:p>
            <a:endParaRPr lang="en-GB" dirty="0"/>
          </a:p>
        </p:txBody>
      </p:sp>
    </p:spTree>
    <p:extLst>
      <p:ext uri="{BB962C8B-B14F-4D97-AF65-F5344CB8AC3E}">
        <p14:creationId xmlns:p14="http://schemas.microsoft.com/office/powerpoint/2010/main" val="3823176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6600-93E9-4D40-909B-BCD93D26022F}"/>
              </a:ext>
            </a:extLst>
          </p:cNvPr>
          <p:cNvSpPr>
            <a:spLocks noGrp="1"/>
          </p:cNvSpPr>
          <p:nvPr>
            <p:ph type="title"/>
          </p:nvPr>
        </p:nvSpPr>
        <p:spPr>
          <a:xfrm>
            <a:off x="869731" y="2919139"/>
            <a:ext cx="10515600" cy="1325563"/>
          </a:xfrm>
        </p:spPr>
        <p:txBody>
          <a:bodyPr/>
          <a:lstStyle/>
          <a:p>
            <a:r>
              <a:rPr lang="en-GB" dirty="0">
                <a:solidFill>
                  <a:srgbClr val="0070C0"/>
                </a:solidFill>
                <a:latin typeface="Gill Sans MT" panose="020B0502020104020203" pitchFamily="34" charset="0"/>
              </a:rPr>
              <a:t>Part 4 – Useful organisations, networks and databases</a:t>
            </a:r>
          </a:p>
        </p:txBody>
      </p:sp>
    </p:spTree>
    <p:extLst>
      <p:ext uri="{BB962C8B-B14F-4D97-AF65-F5344CB8AC3E}">
        <p14:creationId xmlns:p14="http://schemas.microsoft.com/office/powerpoint/2010/main" val="4054777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D39EF-E2DA-405A-A54C-B939AC19C973}"/>
              </a:ext>
            </a:extLst>
          </p:cNvPr>
          <p:cNvSpPr>
            <a:spLocks noGrp="1"/>
          </p:cNvSpPr>
          <p:nvPr>
            <p:ph type="title"/>
          </p:nvPr>
        </p:nvSpPr>
        <p:spPr/>
        <p:txBody>
          <a:bodyPr/>
          <a:lstStyle/>
          <a:p>
            <a:r>
              <a:rPr lang="en-GB" dirty="0">
                <a:solidFill>
                  <a:srgbClr val="0070C0"/>
                </a:solidFill>
                <a:latin typeface="Gill Sans MT" panose="020B0502020104020203" pitchFamily="34" charset="0"/>
              </a:rPr>
              <a:t>National research and education networks</a:t>
            </a:r>
          </a:p>
        </p:txBody>
      </p:sp>
      <p:sp>
        <p:nvSpPr>
          <p:cNvPr id="3" name="Content Placeholder 2">
            <a:extLst>
              <a:ext uri="{FF2B5EF4-FFF2-40B4-BE49-F238E27FC236}">
                <a16:creationId xmlns:a16="http://schemas.microsoft.com/office/drawing/2014/main" id="{13DF0363-73DE-47B5-B6ED-1F25CB08E7DD}"/>
              </a:ext>
            </a:extLst>
          </p:cNvPr>
          <p:cNvSpPr>
            <a:spLocks noGrp="1"/>
          </p:cNvSpPr>
          <p:nvPr>
            <p:ph idx="1"/>
          </p:nvPr>
        </p:nvSpPr>
        <p:spPr>
          <a:xfrm>
            <a:off x="838200" y="1584107"/>
            <a:ext cx="10515600" cy="4351338"/>
          </a:xfrm>
        </p:spPr>
        <p:txBody>
          <a:bodyPr>
            <a:normAutofit/>
          </a:bodyPr>
          <a:lstStyle/>
          <a:p>
            <a:pPr marL="0" indent="0">
              <a:buNone/>
            </a:pPr>
            <a:r>
              <a:rPr lang="en-GB" sz="1800" dirty="0"/>
              <a:t>NRENs are specialised internet service providers who support the needs of research and education communities within a country. They promote access to global educational resources and facilitate interaction at both national and regional levels among higher education and research institutions.</a:t>
            </a:r>
          </a:p>
          <a:p>
            <a:pPr marL="0" indent="0">
              <a:buNone/>
            </a:pPr>
            <a:endParaRPr lang="en-GB" sz="1800" dirty="0"/>
          </a:p>
        </p:txBody>
      </p:sp>
      <p:graphicFrame>
        <p:nvGraphicFramePr>
          <p:cNvPr id="4" name="Table 3">
            <a:extLst>
              <a:ext uri="{FF2B5EF4-FFF2-40B4-BE49-F238E27FC236}">
                <a16:creationId xmlns:a16="http://schemas.microsoft.com/office/drawing/2014/main" id="{01D0DC3B-4DA6-4381-8F90-6CD43F3925DB}"/>
              </a:ext>
            </a:extLst>
          </p:cNvPr>
          <p:cNvGraphicFramePr>
            <a:graphicFrameLocks noGrp="1"/>
          </p:cNvGraphicFramePr>
          <p:nvPr>
            <p:extLst>
              <p:ext uri="{D42A27DB-BD31-4B8C-83A1-F6EECF244321}">
                <p14:modId xmlns:p14="http://schemas.microsoft.com/office/powerpoint/2010/main" val="3351559128"/>
              </p:ext>
            </p:extLst>
          </p:nvPr>
        </p:nvGraphicFramePr>
        <p:xfrm>
          <a:off x="838200" y="2581778"/>
          <a:ext cx="10717924" cy="3929381"/>
        </p:xfrm>
        <a:graphic>
          <a:graphicData uri="http://schemas.openxmlformats.org/drawingml/2006/table">
            <a:tbl>
              <a:tblPr firstRow="1" bandRow="1">
                <a:tableStyleId>{16D9F66E-5EB9-4882-86FB-DCBF35E3C3E4}</a:tableStyleId>
              </a:tblPr>
              <a:tblGrid>
                <a:gridCol w="5184675">
                  <a:extLst>
                    <a:ext uri="{9D8B030D-6E8A-4147-A177-3AD203B41FA5}">
                      <a16:colId xmlns:a16="http://schemas.microsoft.com/office/drawing/2014/main" val="2609571922"/>
                    </a:ext>
                  </a:extLst>
                </a:gridCol>
                <a:gridCol w="5533249">
                  <a:extLst>
                    <a:ext uri="{9D8B030D-6E8A-4147-A177-3AD203B41FA5}">
                      <a16:colId xmlns:a16="http://schemas.microsoft.com/office/drawing/2014/main" val="497573500"/>
                    </a:ext>
                  </a:extLst>
                </a:gridCol>
              </a:tblGrid>
              <a:tr h="39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kern="1200" dirty="0">
                          <a:effectLst/>
                        </a:rPr>
                        <a:t>Country NRENs</a:t>
                      </a:r>
                    </a:p>
                    <a:p>
                      <a:pPr lvl="0"/>
                      <a:r>
                        <a:rPr lang="en-GB" sz="2200" b="0" u="sng" kern="1200" dirty="0">
                          <a:effectLst/>
                        </a:rPr>
                        <a:t>GARNET</a:t>
                      </a:r>
                      <a:r>
                        <a:rPr lang="en-GB" sz="2200" b="0" kern="1200" dirty="0">
                          <a:effectLst/>
                        </a:rPr>
                        <a:t> – Ghana </a:t>
                      </a:r>
                      <a:r>
                        <a:rPr lang="en-GB" sz="1600" b="0" dirty="0">
                          <a:hlinkClick r:id="rId2"/>
                        </a:rPr>
                        <a:t>http://garnet.edu.gh</a:t>
                      </a:r>
                      <a:endParaRPr lang="en-GB" sz="1600" b="0" kern="1200" dirty="0">
                        <a:effectLst/>
                      </a:endParaRPr>
                    </a:p>
                    <a:p>
                      <a:pPr lvl="0"/>
                      <a:r>
                        <a:rPr lang="en-GB" sz="2200" b="0" u="sng" kern="1200" dirty="0">
                          <a:effectLst/>
                        </a:rPr>
                        <a:t>NgREN</a:t>
                      </a:r>
                      <a:r>
                        <a:rPr lang="en-GB" sz="2200" b="0" kern="1200" dirty="0">
                          <a:effectLst/>
                        </a:rPr>
                        <a:t> – Nigeria </a:t>
                      </a:r>
                      <a:r>
                        <a:rPr lang="en-GB" sz="1600" b="0" dirty="0">
                          <a:hlinkClick r:id="rId3"/>
                        </a:rPr>
                        <a:t>http://ngren.edu.ng</a:t>
                      </a:r>
                      <a:endParaRPr lang="en-GB" sz="1600" b="0" kern="1200" dirty="0">
                        <a:effectLst/>
                      </a:endParaRPr>
                    </a:p>
                    <a:p>
                      <a:pPr lvl="0"/>
                      <a:r>
                        <a:rPr lang="en-GB" sz="2200" b="0" u="sng" kern="1200" dirty="0">
                          <a:effectLst/>
                        </a:rPr>
                        <a:t>ENREN</a:t>
                      </a:r>
                      <a:r>
                        <a:rPr lang="en-GB" sz="2200" b="0" kern="1200" dirty="0">
                          <a:effectLst/>
                        </a:rPr>
                        <a:t> </a:t>
                      </a:r>
                      <a:r>
                        <a:rPr lang="en-GB" sz="2200" b="0" dirty="0"/>
                        <a:t>–</a:t>
                      </a:r>
                      <a:r>
                        <a:rPr lang="en-GB" sz="2200" b="0" kern="1200" dirty="0">
                          <a:effectLst/>
                        </a:rPr>
                        <a:t> Egypt</a:t>
                      </a:r>
                    </a:p>
                    <a:p>
                      <a:pPr lvl="0"/>
                      <a:r>
                        <a:rPr lang="en-GB" sz="2200" b="0" u="sng" kern="1200" dirty="0">
                          <a:effectLst/>
                        </a:rPr>
                        <a:t>SudREN</a:t>
                      </a:r>
                      <a:r>
                        <a:rPr lang="en-GB" sz="2200" b="0" kern="1200" dirty="0">
                          <a:effectLst/>
                        </a:rPr>
                        <a:t> – Sudan </a:t>
                      </a:r>
                      <a:r>
                        <a:rPr lang="en-GB" sz="1600" b="0" dirty="0">
                          <a:hlinkClick r:id="rId4" tooltip="SudREN (page does not exist)"/>
                        </a:rPr>
                        <a:t>http://sudren.edu.sd/</a:t>
                      </a:r>
                      <a:endParaRPr lang="en-GB" sz="1600" b="0" kern="1200" dirty="0">
                        <a:effectLst/>
                      </a:endParaRPr>
                    </a:p>
                    <a:p>
                      <a:pPr lvl="0"/>
                      <a:r>
                        <a:rPr lang="en-GB" sz="2200" b="0" u="sng" kern="1200" dirty="0">
                          <a:effectLst/>
                        </a:rPr>
                        <a:t>SomaliREN</a:t>
                      </a:r>
                      <a:r>
                        <a:rPr lang="en-GB" sz="2200" b="0" kern="1200" dirty="0">
                          <a:effectLst/>
                        </a:rPr>
                        <a:t> – Somalia </a:t>
                      </a:r>
                      <a:r>
                        <a:rPr lang="en-GB" sz="1600" b="0" dirty="0">
                          <a:hlinkClick r:id="rId5"/>
                        </a:rPr>
                        <a:t>http://somaliren.org/</a:t>
                      </a:r>
                      <a:endParaRPr lang="en-GB" sz="1600" b="0" kern="1200" dirty="0">
                        <a:effectLst/>
                      </a:endParaRPr>
                    </a:p>
                    <a:p>
                      <a:pPr lvl="0"/>
                      <a:r>
                        <a:rPr lang="en-GB" sz="2200" b="0" u="sng" kern="1200" dirty="0">
                          <a:effectLst/>
                        </a:rPr>
                        <a:t>EthERNet</a:t>
                      </a:r>
                      <a:r>
                        <a:rPr lang="en-GB" sz="2200" b="0" kern="1200" dirty="0">
                          <a:effectLst/>
                        </a:rPr>
                        <a:t> – Ethiopia </a:t>
                      </a:r>
                      <a:r>
                        <a:rPr lang="en-GB" sz="1600" b="0" dirty="0">
                          <a:hlinkClick r:id="rId6" tooltip="EthERNet (page does not exist)"/>
                        </a:rPr>
                        <a:t>https://ethernet.edu.et/</a:t>
                      </a:r>
                      <a:endParaRPr lang="en-GB" sz="1600" b="0" kern="1200" dirty="0">
                        <a:effectLst/>
                      </a:endParaRPr>
                    </a:p>
                    <a:p>
                      <a:r>
                        <a:rPr lang="en-GB" sz="2200" b="0" u="sng" kern="1200" dirty="0">
                          <a:effectLst/>
                        </a:rPr>
                        <a:t>KENET</a:t>
                      </a:r>
                      <a:r>
                        <a:rPr lang="en-GB" sz="2200" b="0" kern="1200" dirty="0">
                          <a:effectLst/>
                        </a:rPr>
                        <a:t> – Kenya </a:t>
                      </a:r>
                      <a:r>
                        <a:rPr lang="en-GB" sz="1600" b="0" dirty="0">
                          <a:hlinkClick r:id="rId7" tooltip="KENET"/>
                        </a:rPr>
                        <a:t>https://kenet.or.ke/</a:t>
                      </a:r>
                      <a:endParaRPr lang="en-GB" sz="1600" b="0" dirty="0"/>
                    </a:p>
                    <a:p>
                      <a:pPr lvl="0"/>
                      <a:r>
                        <a:rPr lang="en-GB" sz="2200" b="0" u="sng" kern="1200" dirty="0">
                          <a:effectLst/>
                        </a:rPr>
                        <a:t>MAREN</a:t>
                      </a:r>
                      <a:r>
                        <a:rPr lang="en-GB" sz="2200" b="0" kern="1200" dirty="0">
                          <a:effectLst/>
                        </a:rPr>
                        <a:t> – Malawi </a:t>
                      </a:r>
                      <a:r>
                        <a:rPr lang="en-GB" sz="1600" b="0" dirty="0">
                          <a:hlinkClick r:id="rId8" tooltip="MAREN (page does not exist)"/>
                        </a:rPr>
                        <a:t>http://maren.ac.mw/</a:t>
                      </a:r>
                      <a:endParaRPr lang="en-GB" sz="1600" b="0" kern="1200" dirty="0">
                        <a:effectLst/>
                      </a:endParaRPr>
                    </a:p>
                    <a:p>
                      <a:pPr lvl="0"/>
                      <a:r>
                        <a:rPr lang="en-GB" sz="2200" b="0" u="sng" kern="1200" dirty="0">
                          <a:effectLst/>
                        </a:rPr>
                        <a:t>RENU</a:t>
                      </a:r>
                      <a:r>
                        <a:rPr lang="en-GB" sz="2200" b="0" kern="1200" dirty="0">
                          <a:effectLst/>
                        </a:rPr>
                        <a:t> – Uganda </a:t>
                      </a:r>
                      <a:r>
                        <a:rPr lang="en-GB" sz="1600" b="0" dirty="0">
                          <a:hlinkClick r:id="rId9" tooltip="RENU (page does not exist)"/>
                        </a:rPr>
                        <a:t>https://renu.ac.ug/</a:t>
                      </a:r>
                      <a:endParaRPr lang="en-GB" sz="1600" b="0" kern="1200" dirty="0">
                        <a:effectLst/>
                      </a:endParaRPr>
                    </a:p>
                    <a:p>
                      <a:pPr lvl="0"/>
                      <a:endParaRPr lang="en-GB" sz="2200" kern="1200" dirty="0">
                        <a:effectLst/>
                      </a:endParaRPr>
                    </a:p>
                  </a:txBody>
                  <a:tcPr/>
                </a:tc>
                <a:tc>
                  <a:txBody>
                    <a:bodyPr/>
                    <a:lstStyle/>
                    <a:p>
                      <a:pPr lvl="0"/>
                      <a:r>
                        <a:rPr lang="en-GB" sz="2200" b="0" i="0" u="sng" kern="1200" dirty="0">
                          <a:effectLst/>
                        </a:rPr>
                        <a:t>RwEdNet</a:t>
                      </a:r>
                      <a:r>
                        <a:rPr lang="en-GB" sz="2200" b="0" i="0" kern="1200" dirty="0">
                          <a:effectLst/>
                        </a:rPr>
                        <a:t> </a:t>
                      </a:r>
                      <a:r>
                        <a:rPr lang="en-GB" sz="2200" b="0" dirty="0"/>
                        <a:t>–</a:t>
                      </a:r>
                      <a:r>
                        <a:rPr lang="en-GB" sz="2200" b="0" i="0" kern="1200" dirty="0">
                          <a:effectLst/>
                        </a:rPr>
                        <a:t> Rwanda  </a:t>
                      </a:r>
                      <a:r>
                        <a:rPr lang="en-GB" sz="1600" b="0" i="0" dirty="0">
                          <a:hlinkClick r:id="rId10" tooltip="RwEdNet (page does not exist)"/>
                        </a:rPr>
                        <a:t>https://ubuntunet.net/members/nren/rwednet/</a:t>
                      </a:r>
                      <a:endParaRPr lang="en-GB" sz="1600" b="0" i="0" kern="1200" dirty="0">
                        <a:effectLst/>
                      </a:endParaRPr>
                    </a:p>
                    <a:p>
                      <a:pPr lvl="0"/>
                      <a:r>
                        <a:rPr lang="en-GB" sz="2200" b="0" i="0" u="sng" kern="1200" dirty="0">
                          <a:effectLst/>
                        </a:rPr>
                        <a:t>TENET</a:t>
                      </a:r>
                      <a:r>
                        <a:rPr lang="en-GB" sz="2200" b="0" i="0" kern="1200" dirty="0">
                          <a:effectLst/>
                        </a:rPr>
                        <a:t>/</a:t>
                      </a:r>
                      <a:r>
                        <a:rPr lang="en-GB" sz="2200" b="0" i="0" u="sng" kern="1200" dirty="0">
                          <a:effectLst/>
                        </a:rPr>
                        <a:t>SANReN</a:t>
                      </a:r>
                      <a:r>
                        <a:rPr lang="en-GB" sz="2200" b="0" i="0" kern="1200" dirty="0">
                          <a:effectLst/>
                        </a:rPr>
                        <a:t> </a:t>
                      </a:r>
                      <a:r>
                        <a:rPr lang="en-GB" sz="2200" b="0" dirty="0"/>
                        <a:t>–</a:t>
                      </a:r>
                      <a:r>
                        <a:rPr lang="en-GB" sz="2200" b="0" i="0" kern="1200" dirty="0">
                          <a:effectLst/>
                        </a:rPr>
                        <a:t> South Africa </a:t>
                      </a:r>
                      <a:r>
                        <a:rPr lang="en-GB" sz="1600" b="0" i="0" dirty="0">
                          <a:hlinkClick r:id="rId11"/>
                        </a:rPr>
                        <a:t>https://tenet.ac.za/</a:t>
                      </a:r>
                      <a:endParaRPr lang="en-GB" sz="1600" b="0" i="0" dirty="0"/>
                    </a:p>
                    <a:p>
                      <a:pPr lvl="0"/>
                      <a:r>
                        <a:rPr lang="en-GB" sz="2200" b="0" i="0" u="sng" kern="1200" dirty="0">
                          <a:effectLst/>
                        </a:rPr>
                        <a:t>TERNET</a:t>
                      </a:r>
                      <a:r>
                        <a:rPr lang="en-GB" sz="2200" b="0" i="0" kern="1200" dirty="0">
                          <a:effectLst/>
                        </a:rPr>
                        <a:t> – Tanzania </a:t>
                      </a:r>
                      <a:r>
                        <a:rPr lang="en-GB" sz="1600" b="0" i="0" dirty="0">
                          <a:hlinkClick r:id="rId12" tooltip="TERNET (page does not exist)"/>
                        </a:rPr>
                        <a:t>https://ternet.or.tz/</a:t>
                      </a:r>
                      <a:endParaRPr lang="en-GB" sz="1600" b="0" i="0" kern="1200" dirty="0">
                        <a:effectLst/>
                      </a:endParaRPr>
                    </a:p>
                    <a:p>
                      <a:pPr lvl="0"/>
                      <a:r>
                        <a:rPr lang="en-GB" sz="2200" b="0" i="0" u="sng" kern="1200" dirty="0">
                          <a:effectLst/>
                        </a:rPr>
                        <a:t>ZAMREN </a:t>
                      </a:r>
                      <a:r>
                        <a:rPr lang="en-GB" sz="2200" b="0" i="0" u="none" kern="1200" dirty="0">
                          <a:effectLst/>
                        </a:rPr>
                        <a:t>– Zambia </a:t>
                      </a:r>
                      <a:r>
                        <a:rPr lang="en-GB" sz="1600" b="0" i="0" dirty="0">
                          <a:hlinkClick r:id="rId13" tooltip="ZAMREN (page does not exist)"/>
                        </a:rPr>
                        <a:t>https://zamren.zm/</a:t>
                      </a:r>
                      <a:endParaRPr lang="en-GB" sz="1600" b="0" i="0" u="sng" kern="1200" dirty="0">
                        <a:effectLst/>
                      </a:endParaRPr>
                    </a:p>
                    <a:p>
                      <a:pPr lvl="0"/>
                      <a:endParaRPr lang="en-GB" sz="2200" b="0" u="sng" kern="1200" dirty="0">
                        <a:effectLst/>
                      </a:endParaRPr>
                    </a:p>
                    <a:p>
                      <a:pPr lvl="0"/>
                      <a:r>
                        <a:rPr lang="en-GB" sz="2200" b="1" u="sng" kern="1200" dirty="0">
                          <a:effectLst/>
                        </a:rPr>
                        <a:t>Regional alliances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200" b="0" u="sng" kern="1200" dirty="0">
                          <a:effectLst/>
                        </a:rPr>
                        <a:t>WACREN</a:t>
                      </a:r>
                      <a:r>
                        <a:rPr lang="en-GB" sz="2200" b="0" kern="1200" dirty="0">
                          <a:effectLst/>
                        </a:rPr>
                        <a:t> </a:t>
                      </a:r>
                      <a:r>
                        <a:rPr lang="en-GB" sz="2200" b="0" dirty="0"/>
                        <a:t>–</a:t>
                      </a:r>
                      <a:r>
                        <a:rPr lang="en-GB" sz="2200" b="0" kern="1200" dirty="0">
                          <a:effectLst/>
                        </a:rPr>
                        <a:t> West and Central African Research and Education Network </a:t>
                      </a:r>
                      <a:r>
                        <a:rPr lang="en-GB" sz="1600" b="0" dirty="0">
                          <a:hlinkClick r:id="rId14"/>
                        </a:rPr>
                        <a:t>http://wacren.net/</a:t>
                      </a:r>
                      <a:endParaRPr lang="en-GB" sz="1600" b="0" kern="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200" b="0" u="sng" kern="1200" dirty="0">
                          <a:effectLst/>
                        </a:rPr>
                        <a:t>UbuntuNet</a:t>
                      </a:r>
                      <a:r>
                        <a:rPr lang="en-GB" sz="2200" b="0" u="none" kern="1200" dirty="0">
                          <a:effectLst/>
                        </a:rPr>
                        <a:t> </a:t>
                      </a:r>
                      <a:r>
                        <a:rPr lang="en-GB" sz="2200" b="0" u="none" dirty="0"/>
                        <a:t>–</a:t>
                      </a:r>
                      <a:r>
                        <a:rPr lang="en-GB" sz="2200" b="0" u="none" kern="1200" dirty="0">
                          <a:effectLst/>
                        </a:rPr>
                        <a:t> </a:t>
                      </a:r>
                      <a:r>
                        <a:rPr lang="en-GB" sz="2200" b="0" kern="1200" dirty="0">
                          <a:effectLst/>
                        </a:rPr>
                        <a:t>the Alliance of NRENs of East and Southern Africa </a:t>
                      </a:r>
                      <a:r>
                        <a:rPr lang="en-GB" sz="1600" b="0" dirty="0">
                          <a:hlinkClick r:id="rId15" tooltip="8UbuntuNet Alliance for Research and Education Networking"/>
                        </a:rPr>
                        <a:t>http://ubuntunet.net/</a:t>
                      </a:r>
                      <a:endParaRPr lang="en-GB" sz="1600" b="0" kern="1200" dirty="0">
                        <a:effectLst/>
                      </a:endParaRPr>
                    </a:p>
                  </a:txBody>
                  <a:tcPr/>
                </a:tc>
                <a:extLst>
                  <a:ext uri="{0D108BD9-81ED-4DB2-BD59-A6C34878D82A}">
                    <a16:rowId xmlns:a16="http://schemas.microsoft.com/office/drawing/2014/main" val="4040739136"/>
                  </a:ext>
                </a:extLst>
              </a:tr>
            </a:tbl>
          </a:graphicData>
        </a:graphic>
      </p:graphicFrame>
    </p:spTree>
    <p:extLst>
      <p:ext uri="{BB962C8B-B14F-4D97-AF65-F5344CB8AC3E}">
        <p14:creationId xmlns:p14="http://schemas.microsoft.com/office/powerpoint/2010/main" val="393908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E902-3A0C-47AD-A304-CB086FD0E2C4}"/>
              </a:ext>
            </a:extLst>
          </p:cNvPr>
          <p:cNvSpPr>
            <a:spLocks noGrp="1"/>
          </p:cNvSpPr>
          <p:nvPr>
            <p:ph type="title"/>
          </p:nvPr>
        </p:nvSpPr>
        <p:spPr/>
        <p:txBody>
          <a:bodyPr>
            <a:normAutofit fontScale="90000"/>
          </a:bodyPr>
          <a:lstStyle/>
          <a:p>
            <a:r>
              <a:rPr lang="en-GB" dirty="0">
                <a:solidFill>
                  <a:srgbClr val="0070C0"/>
                </a:solidFill>
                <a:latin typeface="Gill Sans MT" panose="020B0502020104020203" pitchFamily="34" charset="0"/>
              </a:rPr>
              <a:t>Academic support networks – international organisations and NGOs</a:t>
            </a:r>
            <a:br>
              <a:rPr lang="en-GB" b="1" dirty="0"/>
            </a:br>
            <a:endParaRPr lang="en-GB" dirty="0"/>
          </a:p>
        </p:txBody>
      </p:sp>
      <p:graphicFrame>
        <p:nvGraphicFramePr>
          <p:cNvPr id="4" name="Content Placeholder 3">
            <a:extLst>
              <a:ext uri="{FF2B5EF4-FFF2-40B4-BE49-F238E27FC236}">
                <a16:creationId xmlns:a16="http://schemas.microsoft.com/office/drawing/2014/main" id="{7506382B-655D-4473-A55B-B99CB5918E70}"/>
              </a:ext>
            </a:extLst>
          </p:cNvPr>
          <p:cNvGraphicFramePr>
            <a:graphicFrameLocks noGrp="1"/>
          </p:cNvGraphicFramePr>
          <p:nvPr>
            <p:ph idx="1"/>
            <p:extLst>
              <p:ext uri="{D42A27DB-BD31-4B8C-83A1-F6EECF244321}">
                <p14:modId xmlns:p14="http://schemas.microsoft.com/office/powerpoint/2010/main" val="1603024661"/>
              </p:ext>
            </p:extLst>
          </p:nvPr>
        </p:nvGraphicFramePr>
        <p:xfrm>
          <a:off x="832945" y="2192612"/>
          <a:ext cx="10925504" cy="4480560"/>
        </p:xfrm>
        <a:graphic>
          <a:graphicData uri="http://schemas.openxmlformats.org/drawingml/2006/table">
            <a:tbl>
              <a:tblPr firstRow="1" bandRow="1">
                <a:tableStyleId>{8A107856-5554-42FB-B03E-39F5DBC370BA}</a:tableStyleId>
              </a:tblPr>
              <a:tblGrid>
                <a:gridCol w="5462752">
                  <a:extLst>
                    <a:ext uri="{9D8B030D-6E8A-4147-A177-3AD203B41FA5}">
                      <a16:colId xmlns:a16="http://schemas.microsoft.com/office/drawing/2014/main" val="1314800876"/>
                    </a:ext>
                  </a:extLst>
                </a:gridCol>
                <a:gridCol w="5462752">
                  <a:extLst>
                    <a:ext uri="{9D8B030D-6E8A-4147-A177-3AD203B41FA5}">
                      <a16:colId xmlns:a16="http://schemas.microsoft.com/office/drawing/2014/main" val="80178159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AuthorAID</a:t>
                      </a:r>
                      <a:r>
                        <a:rPr lang="en-GB" b="0" u="none" dirty="0"/>
                        <a:t> </a:t>
                      </a:r>
                      <a:r>
                        <a:rPr lang="en-GB" b="0" u="none" dirty="0">
                          <a:hlinkClick r:id="rId2"/>
                        </a:rPr>
                        <a:t>www.authoraid.info</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err="1"/>
                        <a:t>Eifl</a:t>
                      </a:r>
                      <a:r>
                        <a:rPr lang="en-GB" b="0" u="none" dirty="0"/>
                        <a:t> (Electronic Information for Libraries) </a:t>
                      </a:r>
                      <a:r>
                        <a:rPr lang="en-GB" b="0" u="none" dirty="0">
                          <a:hlinkClick r:id="rId3"/>
                        </a:rPr>
                        <a:t>www.eifl.net</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Equator Network </a:t>
                      </a:r>
                      <a:r>
                        <a:rPr lang="en-GB" b="0" u="none" dirty="0">
                          <a:hlinkClick r:id="rId4"/>
                        </a:rPr>
                        <a:t>www.equator-network.org</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err="1"/>
                        <a:t>CoDATA</a:t>
                      </a:r>
                      <a:r>
                        <a:rPr lang="en-GB" b="0" u="none" dirty="0"/>
                        <a:t> (Committee on Data of the International Council for Science) </a:t>
                      </a:r>
                      <a:r>
                        <a:rPr lang="en-GB" b="0" u="none" dirty="0">
                          <a:hlinkClick r:id="rId5"/>
                        </a:rPr>
                        <a:t>www.codata.org</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Global Health Network </a:t>
                      </a:r>
                      <a:r>
                        <a:rPr lang="en-GB" b="0" u="none" dirty="0">
                          <a:hlinkClick r:id="rId6"/>
                        </a:rPr>
                        <a:t>https://tghn.org/</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Global Young Academy </a:t>
                      </a:r>
                      <a:r>
                        <a:rPr lang="en-GB" b="0" u="none" dirty="0">
                          <a:hlinkClick r:id="rId7"/>
                        </a:rPr>
                        <a:t>https://globalyoungacademy.net/</a:t>
                      </a:r>
                      <a:endParaRPr lang="en-GB" b="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Healthcare Information for All </a:t>
                      </a:r>
                      <a:r>
                        <a:rPr lang="en-GB" b="0" u="none" dirty="0">
                          <a:hlinkClick r:id="rId8"/>
                        </a:rPr>
                        <a:t>www.hifa.org</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INASP </a:t>
                      </a:r>
                      <a:r>
                        <a:rPr lang="en-GB" b="0" u="none" dirty="0">
                          <a:hlinkClick r:id="rId9"/>
                        </a:rPr>
                        <a:t>www.inasp.info</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err="1"/>
                        <a:t>Indepth</a:t>
                      </a:r>
                      <a:r>
                        <a:rPr lang="en-GB" b="1" u="none" dirty="0"/>
                        <a:t> Network </a:t>
                      </a:r>
                      <a:r>
                        <a:rPr lang="en-GB" b="0" u="none" dirty="0">
                          <a:hlinkClick r:id="rId10"/>
                        </a:rPr>
                        <a:t>http://www.indepth-network.org/</a:t>
                      </a:r>
                      <a:endParaRPr lang="en-GB" b="0" u="none" dirty="0"/>
                    </a:p>
                    <a:p>
                      <a:pPr lvl="0"/>
                      <a:r>
                        <a:rPr lang="en-GB" b="1" u="none" dirty="0"/>
                        <a:t>International Health Policies </a:t>
                      </a:r>
                      <a:r>
                        <a:rPr lang="en-GB" b="0" u="none" dirty="0">
                          <a:hlinkClick r:id="rId11"/>
                        </a:rPr>
                        <a:t>http://www.internationalhealthpolicies.org/</a:t>
                      </a:r>
                      <a:r>
                        <a:rPr lang="en-GB" b="0" u="none" dirty="0"/>
                        <a:t> </a:t>
                      </a:r>
                    </a:p>
                    <a:p>
                      <a:endParaRPr lang="en-GB"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Mendeley network </a:t>
                      </a:r>
                      <a:r>
                        <a:rPr lang="en-GB" b="0" dirty="0">
                          <a:hlinkClick r:id="rId12"/>
                        </a:rPr>
                        <a:t>https://www.mendeley.com/research-network/community</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MedicineAfrica</a:t>
                      </a:r>
                      <a:r>
                        <a:rPr lang="en-GB" b="0" u="none" dirty="0"/>
                        <a:t> </a:t>
                      </a:r>
                      <a:r>
                        <a:rPr lang="en-GB" b="0" u="none" dirty="0">
                          <a:hlinkClick r:id="rId13"/>
                        </a:rPr>
                        <a:t>http://medicineafrica.com/</a:t>
                      </a:r>
                      <a:endParaRPr lang="en-GB" b="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OWSD</a:t>
                      </a:r>
                      <a:r>
                        <a:rPr lang="en-GB" b="0" u="none" dirty="0"/>
                        <a:t> (Organisation for Women in Science in the Developing World) </a:t>
                      </a:r>
                      <a:r>
                        <a:rPr lang="en-GB" b="0" u="none" dirty="0">
                          <a:hlinkClick r:id="rId14"/>
                        </a:rPr>
                        <a:t>www.owsd.net</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Scholars at Risk Network</a:t>
                      </a:r>
                      <a:r>
                        <a:rPr lang="en-GB" b="0" u="none" dirty="0"/>
                        <a:t> </a:t>
                      </a:r>
                      <a:r>
                        <a:rPr lang="en-GB" b="0" u="none" dirty="0">
                          <a:hlinkClick r:id="rId15"/>
                        </a:rPr>
                        <a:t>https://www.scholarsatrisk.org/</a:t>
                      </a:r>
                      <a:r>
                        <a:rPr lang="en-GB" b="0" u="non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u="none" dirty="0"/>
                        <a:t>ResearchGate</a:t>
                      </a:r>
                      <a:r>
                        <a:rPr lang="en-GB" b="0" u="none" dirty="0"/>
                        <a:t> </a:t>
                      </a:r>
                      <a:r>
                        <a:rPr lang="en-GB" b="0" u="none" dirty="0">
                          <a:hlinkClick r:id="rId16"/>
                        </a:rPr>
                        <a:t>https://www.researchgate.net/</a:t>
                      </a:r>
                      <a:endParaRPr lang="en-GB" b="0" u="none" dirty="0"/>
                    </a:p>
                    <a:p>
                      <a:pPr lvl="0"/>
                      <a:r>
                        <a:rPr lang="en-GB" b="1" u="none" dirty="0"/>
                        <a:t>Research4Life</a:t>
                      </a:r>
                      <a:r>
                        <a:rPr lang="en-GB" b="0" u="none" dirty="0"/>
                        <a:t> </a:t>
                      </a:r>
                      <a:r>
                        <a:rPr lang="en-GB" b="0" u="none" dirty="0">
                          <a:hlinkClick r:id="rId17"/>
                        </a:rPr>
                        <a:t>http://www.research4life.org/</a:t>
                      </a:r>
                      <a:endParaRPr lang="en-GB" b="0" u="none" dirty="0"/>
                    </a:p>
                    <a:p>
                      <a:pPr lvl="0"/>
                      <a:r>
                        <a:rPr lang="en-GB" b="1" u="none" dirty="0"/>
                        <a:t>TWAS</a:t>
                      </a:r>
                      <a:r>
                        <a:rPr lang="en-GB" b="0" u="none" dirty="0"/>
                        <a:t> (The World Academy of Sciences for the advancement of science in developing countries) </a:t>
                      </a:r>
                      <a:r>
                        <a:rPr lang="en-GB" b="0" u="none" dirty="0">
                          <a:hlinkClick r:id="rId18"/>
                        </a:rPr>
                        <a:t>https://twas.org/</a:t>
                      </a:r>
                      <a:endParaRPr lang="en-GB" b="0" u="none" dirty="0"/>
                    </a:p>
                    <a:p>
                      <a:pPr lvl="0"/>
                      <a:r>
                        <a:rPr lang="en-GB" b="1" u="none" dirty="0"/>
                        <a:t>Wessex Global Health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u="none" dirty="0">
                          <a:hlinkClick r:id="rId19"/>
                        </a:rPr>
                        <a:t>http://www.wessexghnetwork.org.uk/</a:t>
                      </a:r>
                      <a:r>
                        <a:rPr lang="en-GB" b="0" u="none" dirty="0"/>
                        <a:t> </a:t>
                      </a:r>
                    </a:p>
                    <a:p>
                      <a:endParaRPr lang="en-GB" b="0" dirty="0"/>
                    </a:p>
                  </a:txBody>
                  <a:tcPr/>
                </a:tc>
                <a:extLst>
                  <a:ext uri="{0D108BD9-81ED-4DB2-BD59-A6C34878D82A}">
                    <a16:rowId xmlns:a16="http://schemas.microsoft.com/office/drawing/2014/main" val="3870882913"/>
                  </a:ext>
                </a:extLst>
              </a:tr>
            </a:tbl>
          </a:graphicData>
        </a:graphic>
      </p:graphicFrame>
      <p:sp>
        <p:nvSpPr>
          <p:cNvPr id="5" name="TextBox 4">
            <a:extLst>
              <a:ext uri="{FF2B5EF4-FFF2-40B4-BE49-F238E27FC236}">
                <a16:creationId xmlns:a16="http://schemas.microsoft.com/office/drawing/2014/main" id="{B83031AD-CD0C-4D6B-9B47-2486B9919645}"/>
              </a:ext>
            </a:extLst>
          </p:cNvPr>
          <p:cNvSpPr txBox="1"/>
          <p:nvPr/>
        </p:nvSpPr>
        <p:spPr>
          <a:xfrm>
            <a:off x="832945" y="1466851"/>
            <a:ext cx="10978775" cy="646331"/>
          </a:xfrm>
          <a:prstGeom prst="rect">
            <a:avLst/>
          </a:prstGeom>
          <a:noFill/>
        </p:spPr>
        <p:txBody>
          <a:bodyPr wrap="none" rtlCol="0">
            <a:spAutoFit/>
          </a:bodyPr>
          <a:lstStyle/>
          <a:p>
            <a:r>
              <a:rPr lang="en-GB" dirty="0"/>
              <a:t>There are many international organisations and NGOs providing support to academics, ranging from free resources </a:t>
            </a:r>
          </a:p>
          <a:p>
            <a:r>
              <a:rPr lang="en-GB" dirty="0"/>
              <a:t>and access, training, networking and subject-specific advice. Some useful organisations are listed below:</a:t>
            </a:r>
          </a:p>
        </p:txBody>
      </p:sp>
    </p:spTree>
    <p:extLst>
      <p:ext uri="{BB962C8B-B14F-4D97-AF65-F5344CB8AC3E}">
        <p14:creationId xmlns:p14="http://schemas.microsoft.com/office/powerpoint/2010/main" val="1509438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24EE0-527E-40E7-A670-309EA226BD57}"/>
              </a:ext>
            </a:extLst>
          </p:cNvPr>
          <p:cNvSpPr>
            <a:spLocks noGrp="1"/>
          </p:cNvSpPr>
          <p:nvPr>
            <p:ph type="title"/>
          </p:nvPr>
        </p:nvSpPr>
        <p:spPr>
          <a:xfrm>
            <a:off x="838200" y="112877"/>
            <a:ext cx="10515600" cy="1325563"/>
          </a:xfrm>
        </p:spPr>
        <p:txBody>
          <a:bodyPr/>
          <a:lstStyle/>
          <a:p>
            <a:r>
              <a:rPr lang="en-GB" dirty="0">
                <a:solidFill>
                  <a:srgbClr val="0070C0"/>
                </a:solidFill>
                <a:latin typeface="Gill Sans MT" panose="020B0502020104020203" pitchFamily="34" charset="0"/>
              </a:rPr>
              <a:t>Academic support organisations in Africa</a:t>
            </a:r>
          </a:p>
        </p:txBody>
      </p:sp>
      <p:sp>
        <p:nvSpPr>
          <p:cNvPr id="3" name="Content Placeholder 2">
            <a:extLst>
              <a:ext uri="{FF2B5EF4-FFF2-40B4-BE49-F238E27FC236}">
                <a16:creationId xmlns:a16="http://schemas.microsoft.com/office/drawing/2014/main" id="{C3E62158-7E09-4E68-AF54-7E8B2CFDF383}"/>
              </a:ext>
            </a:extLst>
          </p:cNvPr>
          <p:cNvSpPr>
            <a:spLocks noGrp="1"/>
          </p:cNvSpPr>
          <p:nvPr>
            <p:ph idx="1"/>
          </p:nvPr>
        </p:nvSpPr>
        <p:spPr>
          <a:xfrm>
            <a:off x="378372" y="1438440"/>
            <a:ext cx="10975428" cy="5120015"/>
          </a:xfrm>
        </p:spPr>
        <p:txBody>
          <a:bodyPr>
            <a:normAutofit fontScale="70000" lnSpcReduction="20000"/>
          </a:bodyPr>
          <a:lstStyle/>
          <a:p>
            <a:pPr lvl="0"/>
            <a:r>
              <a:rPr lang="en-GB" b="1" dirty="0"/>
              <a:t>The African Institute for Mathematical Sciences (AIMS) </a:t>
            </a:r>
            <a:r>
              <a:rPr lang="en-GB" dirty="0"/>
              <a:t>– a pan-African network of centres of excellence for postgraduate education, research and outreach in mathematical sciences. </a:t>
            </a:r>
            <a:r>
              <a:rPr lang="en-GB" dirty="0">
                <a:hlinkClick r:id="rId2"/>
              </a:rPr>
              <a:t>https://www.aims.ac.za/</a:t>
            </a:r>
            <a:endParaRPr lang="en-GB" dirty="0"/>
          </a:p>
          <a:p>
            <a:pPr lvl="0"/>
            <a:r>
              <a:rPr lang="en-GB" b="1" dirty="0"/>
              <a:t>African Academy of Sciences </a:t>
            </a:r>
            <a:r>
              <a:rPr lang="en-GB" dirty="0"/>
              <a:t>– a pan-African organisation which aims to drive sustainable development in Africa through science, technology and innovation. </a:t>
            </a:r>
            <a:r>
              <a:rPr lang="en-GB" dirty="0">
                <a:hlinkClick r:id="rId3"/>
              </a:rPr>
              <a:t>http://aasciences.ac.ke/</a:t>
            </a:r>
            <a:endParaRPr lang="en-GB" dirty="0"/>
          </a:p>
          <a:p>
            <a:pPr lvl="0"/>
            <a:r>
              <a:rPr lang="en-GB" b="1" dirty="0"/>
              <a:t>The Partnership for Africa's Next Generation of Academics (</a:t>
            </a:r>
            <a:r>
              <a:rPr lang="en-GB" b="1" dirty="0" err="1"/>
              <a:t>PANGeA</a:t>
            </a:r>
            <a:r>
              <a:rPr lang="en-GB" b="1" dirty="0"/>
              <a:t>) </a:t>
            </a:r>
            <a:r>
              <a:rPr lang="en-GB" dirty="0"/>
              <a:t>– a network consisting of eight leading African universities focused on strengthening and advancing doctoral training and scholarship in the arts, humanities and social sciences on the continent. </a:t>
            </a:r>
            <a:r>
              <a:rPr lang="en-GB" dirty="0">
                <a:hlinkClick r:id="rId4"/>
              </a:rPr>
              <a:t>http://www0.sun.ac.za/pangeaonline/</a:t>
            </a:r>
            <a:endParaRPr lang="en-GB" dirty="0"/>
          </a:p>
          <a:p>
            <a:pPr lvl="0"/>
            <a:r>
              <a:rPr lang="en-GB" b="1" dirty="0"/>
              <a:t>CODESRIA</a:t>
            </a:r>
            <a:r>
              <a:rPr lang="en-GB" dirty="0"/>
              <a:t> – The Council for the Development of Social Science Research in Africa. </a:t>
            </a:r>
            <a:r>
              <a:rPr lang="en-GB" dirty="0">
                <a:hlinkClick r:id="rId5"/>
              </a:rPr>
              <a:t>http://www.codesria.org/</a:t>
            </a:r>
            <a:endParaRPr lang="en-GB" dirty="0"/>
          </a:p>
          <a:p>
            <a:pPr lvl="0"/>
            <a:r>
              <a:rPr lang="en-GB" b="1" dirty="0"/>
              <a:t>Next Einstein Forum </a:t>
            </a:r>
            <a:r>
              <a:rPr lang="en-GB" dirty="0"/>
              <a:t>– a platform that connects science, society and policy in Africa and the rest of the world, with the goal to leverage science for human development globally. </a:t>
            </a:r>
            <a:r>
              <a:rPr lang="en-GB" dirty="0">
                <a:hlinkClick r:id="rId6"/>
              </a:rPr>
              <a:t>http://nef.org/</a:t>
            </a:r>
            <a:endParaRPr lang="en-GB" dirty="0"/>
          </a:p>
          <a:p>
            <a:pPr lvl="0"/>
            <a:r>
              <a:rPr lang="en-GB" b="1" dirty="0"/>
              <a:t>African Virtual University </a:t>
            </a:r>
            <a:r>
              <a:rPr lang="en-GB" dirty="0"/>
              <a:t>– a pan-African intergovernmental organisation with the mandate of significantly increasing access to quality higher education and training through the innovative use of information communication technologies. </a:t>
            </a:r>
            <a:r>
              <a:rPr lang="en-GB" dirty="0">
                <a:hlinkClick r:id="rId7"/>
              </a:rPr>
              <a:t>http://www.avu.org</a:t>
            </a:r>
            <a:endParaRPr lang="en-GB" dirty="0"/>
          </a:p>
          <a:p>
            <a:pPr lvl="0"/>
            <a:r>
              <a:rPr lang="en-GB" b="1" dirty="0"/>
              <a:t>Association of African Universities </a:t>
            </a:r>
            <a:r>
              <a:rPr lang="en-GB" dirty="0"/>
              <a:t>– their mission is to enhance the quality and relevance of higher education in Africa and strengthen its contribution to Africa’s development. </a:t>
            </a:r>
            <a:r>
              <a:rPr lang="en-GB" dirty="0">
                <a:hlinkClick r:id="rId8"/>
              </a:rPr>
              <a:t>https://www.aau.org/</a:t>
            </a:r>
            <a:r>
              <a:rPr lang="en-GB" dirty="0"/>
              <a:t> </a:t>
            </a:r>
          </a:p>
          <a:p>
            <a:r>
              <a:rPr lang="en-GB" b="1" dirty="0"/>
              <a:t>Africa Evidence Network </a:t>
            </a:r>
            <a:r>
              <a:rPr lang="en-GB" dirty="0"/>
              <a:t>– a community of people who work in Africa and have an interest in evidence, its production, and use in decision-making. </a:t>
            </a:r>
            <a:r>
              <a:rPr lang="en-GB" dirty="0">
                <a:hlinkClick r:id="rId9"/>
              </a:rPr>
              <a:t>http://www.africaevidencenetwork.org/</a:t>
            </a:r>
            <a:endParaRPr lang="en-GB" dirty="0"/>
          </a:p>
        </p:txBody>
      </p:sp>
    </p:spTree>
    <p:extLst>
      <p:ext uri="{BB962C8B-B14F-4D97-AF65-F5344CB8AC3E}">
        <p14:creationId xmlns:p14="http://schemas.microsoft.com/office/powerpoint/2010/main" val="4222176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36CCA-4D5C-452B-BFD8-6589E6BA6295}"/>
              </a:ext>
            </a:extLst>
          </p:cNvPr>
          <p:cNvSpPr>
            <a:spLocks noGrp="1"/>
          </p:cNvSpPr>
          <p:nvPr>
            <p:ph type="title"/>
          </p:nvPr>
        </p:nvSpPr>
        <p:spPr>
          <a:xfrm>
            <a:off x="838200" y="47298"/>
            <a:ext cx="10515600" cy="1325563"/>
          </a:xfrm>
        </p:spPr>
        <p:txBody>
          <a:bodyPr/>
          <a:lstStyle/>
          <a:p>
            <a:r>
              <a:rPr lang="en-GB" dirty="0">
                <a:solidFill>
                  <a:srgbClr val="0070C0"/>
                </a:solidFill>
                <a:latin typeface="Gill Sans MT" panose="020B0502020104020203" pitchFamily="34" charset="0"/>
              </a:rPr>
              <a:t>Who publishes academic journals?</a:t>
            </a:r>
          </a:p>
        </p:txBody>
      </p:sp>
      <p:sp>
        <p:nvSpPr>
          <p:cNvPr id="3" name="Content Placeholder 2">
            <a:extLst>
              <a:ext uri="{FF2B5EF4-FFF2-40B4-BE49-F238E27FC236}">
                <a16:creationId xmlns:a16="http://schemas.microsoft.com/office/drawing/2014/main" id="{E4BA9741-26BD-416D-BB1E-725A7F052A14}"/>
              </a:ext>
            </a:extLst>
          </p:cNvPr>
          <p:cNvSpPr>
            <a:spLocks noGrp="1"/>
          </p:cNvSpPr>
          <p:nvPr>
            <p:ph idx="1"/>
          </p:nvPr>
        </p:nvSpPr>
        <p:spPr>
          <a:xfrm>
            <a:off x="838200" y="1179241"/>
            <a:ext cx="10515600" cy="4351338"/>
          </a:xfrm>
        </p:spPr>
        <p:txBody>
          <a:bodyPr>
            <a:normAutofit/>
          </a:bodyPr>
          <a:lstStyle/>
          <a:p>
            <a:pPr marL="0" lvl="0" indent="0">
              <a:buNone/>
            </a:pPr>
            <a:r>
              <a:rPr lang="en-GB" sz="2200" dirty="0"/>
              <a:t>The vast majority of the ‘big’ journal publishers are based in the US or Europe – below is an overview of the main publishers. Between them, they publish over 14,000 journals.</a:t>
            </a:r>
          </a:p>
        </p:txBody>
      </p:sp>
      <p:graphicFrame>
        <p:nvGraphicFramePr>
          <p:cNvPr id="4" name="Table 3">
            <a:extLst>
              <a:ext uri="{FF2B5EF4-FFF2-40B4-BE49-F238E27FC236}">
                <a16:creationId xmlns:a16="http://schemas.microsoft.com/office/drawing/2014/main" id="{9E5E5B35-31B3-4BC5-8DDA-1D6914789868}"/>
              </a:ext>
            </a:extLst>
          </p:cNvPr>
          <p:cNvGraphicFramePr>
            <a:graphicFrameLocks noGrp="1"/>
          </p:cNvGraphicFramePr>
          <p:nvPr>
            <p:extLst>
              <p:ext uri="{D42A27DB-BD31-4B8C-83A1-F6EECF244321}">
                <p14:modId xmlns:p14="http://schemas.microsoft.com/office/powerpoint/2010/main" val="2928130873"/>
              </p:ext>
            </p:extLst>
          </p:nvPr>
        </p:nvGraphicFramePr>
        <p:xfrm>
          <a:off x="838200" y="2081651"/>
          <a:ext cx="10355317" cy="4419600"/>
        </p:xfrm>
        <a:graphic>
          <a:graphicData uri="http://schemas.openxmlformats.org/drawingml/2006/table">
            <a:tbl>
              <a:tblPr firstRow="1" bandRow="1">
                <a:tableStyleId>{8A107856-5554-42FB-B03E-39F5DBC370BA}</a:tableStyleId>
              </a:tblPr>
              <a:tblGrid>
                <a:gridCol w="4916134">
                  <a:extLst>
                    <a:ext uri="{9D8B030D-6E8A-4147-A177-3AD203B41FA5}">
                      <a16:colId xmlns:a16="http://schemas.microsoft.com/office/drawing/2014/main" val="1052186942"/>
                    </a:ext>
                  </a:extLst>
                </a:gridCol>
                <a:gridCol w="5439183">
                  <a:extLst>
                    <a:ext uri="{9D8B030D-6E8A-4147-A177-3AD203B41FA5}">
                      <a16:colId xmlns:a16="http://schemas.microsoft.com/office/drawing/2014/main" val="3970517361"/>
                    </a:ext>
                  </a:extLst>
                </a:gridCol>
              </a:tblGrid>
              <a:tr h="4379091">
                <a:tc>
                  <a:txBody>
                    <a:bodyPr/>
                    <a:lstStyle/>
                    <a:p>
                      <a:pPr lvl="0"/>
                      <a:r>
                        <a:rPr lang="en-GB" sz="2000" u="sng" dirty="0"/>
                        <a:t>Large Commercial Publishers:</a:t>
                      </a:r>
                    </a:p>
                    <a:p>
                      <a:pPr lvl="0"/>
                      <a:r>
                        <a:rPr lang="en-GB" sz="2000" b="0" dirty="0"/>
                        <a:t>Springer Nature</a:t>
                      </a:r>
                    </a:p>
                    <a:p>
                      <a:pPr lvl="0"/>
                      <a:r>
                        <a:rPr lang="en-GB" sz="2000" b="0" dirty="0"/>
                        <a:t>Elsevier </a:t>
                      </a:r>
                    </a:p>
                    <a:p>
                      <a:pPr lvl="0"/>
                      <a:r>
                        <a:rPr lang="en-GB" sz="2000" b="0" dirty="0"/>
                        <a:t>Wiley Blackwell</a:t>
                      </a:r>
                    </a:p>
                    <a:p>
                      <a:pPr lvl="0"/>
                      <a:r>
                        <a:rPr lang="en-GB" sz="2000" b="0" dirty="0"/>
                        <a:t>Taylor &amp; Francis </a:t>
                      </a:r>
                    </a:p>
                    <a:p>
                      <a:pPr lvl="0"/>
                      <a:r>
                        <a:rPr lang="en-GB" sz="2000" b="0" dirty="0"/>
                        <a:t>De </a:t>
                      </a:r>
                      <a:r>
                        <a:rPr lang="en-GB" sz="2000" b="0" dirty="0" err="1"/>
                        <a:t>Gruyter</a:t>
                      </a:r>
                      <a:endParaRPr lang="en-GB" sz="2000" b="0" dirty="0"/>
                    </a:p>
                    <a:p>
                      <a:pPr lvl="0"/>
                      <a:r>
                        <a:rPr lang="en-GB" sz="2000" b="0" dirty="0"/>
                        <a:t>Sage Publishing </a:t>
                      </a:r>
                    </a:p>
                    <a:p>
                      <a:pPr lvl="0"/>
                      <a:r>
                        <a:rPr lang="en-GB" sz="2000" b="0" dirty="0"/>
                        <a:t>Wolters Kluwer (including </a:t>
                      </a:r>
                      <a:r>
                        <a:rPr lang="en-GB" sz="2000" b="0" dirty="0" err="1"/>
                        <a:t>Medknow</a:t>
                      </a:r>
                      <a:r>
                        <a:rPr lang="en-GB" sz="2000" b="0" dirty="0"/>
                        <a:t>) </a:t>
                      </a:r>
                    </a:p>
                    <a:p>
                      <a:pPr lvl="0"/>
                      <a:r>
                        <a:rPr lang="en-GB" sz="2000" b="0" dirty="0"/>
                        <a:t>Oxford University Press</a:t>
                      </a:r>
                    </a:p>
                    <a:p>
                      <a:pPr lvl="0"/>
                      <a:r>
                        <a:rPr lang="en-GB" sz="2000" b="0" dirty="0"/>
                        <a:t>Cambridge University Press </a:t>
                      </a:r>
                    </a:p>
                    <a:p>
                      <a:pPr lvl="0"/>
                      <a:r>
                        <a:rPr lang="en-GB" sz="2000" b="0" dirty="0"/>
                        <a:t>Emerald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err="1"/>
                        <a:t>Hindawi</a:t>
                      </a:r>
                      <a:r>
                        <a:rPr lang="en-GB" sz="2000" b="0" dirty="0"/>
                        <a:t> </a:t>
                      </a:r>
                    </a:p>
                    <a:p>
                      <a:pPr lvl="0"/>
                      <a:r>
                        <a:rPr lang="en-GB" sz="2000" b="0" dirty="0"/>
                        <a:t>Brill Publishing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t>MDPI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err="1"/>
                        <a:t>Thieme</a:t>
                      </a:r>
                      <a:r>
                        <a:rPr lang="en-GB" sz="2000" b="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t>IOS Press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t>Biomed Central </a:t>
                      </a:r>
                    </a:p>
                    <a:p>
                      <a:pPr lvl="0"/>
                      <a:r>
                        <a:rPr lang="en-GB" sz="2000" b="0" dirty="0"/>
                        <a:t>BMJ Publishing Group </a:t>
                      </a:r>
                    </a:p>
                    <a:p>
                      <a:pPr lvl="0"/>
                      <a:r>
                        <a:rPr lang="en-GB" sz="2000" b="0" dirty="0"/>
                        <a:t>Frontiers </a:t>
                      </a:r>
                    </a:p>
                    <a:p>
                      <a:pPr lvl="0"/>
                      <a:endParaRPr lang="en-GB" sz="2000" dirty="0"/>
                    </a:p>
                    <a:p>
                      <a:pPr lvl="0"/>
                      <a:r>
                        <a:rPr lang="en-GB" sz="2000" u="sng" dirty="0"/>
                        <a:t>Large Society Publishers:</a:t>
                      </a:r>
                    </a:p>
                    <a:p>
                      <a:r>
                        <a:rPr lang="en-GB" sz="2000" b="0" dirty="0"/>
                        <a:t>American Chemical Society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t>Institute of Physics (UK) </a:t>
                      </a:r>
                    </a:p>
                    <a:p>
                      <a:r>
                        <a:rPr lang="en-GB" sz="2000" b="0" dirty="0"/>
                        <a:t>IEEE (US) </a:t>
                      </a:r>
                    </a:p>
                    <a:p>
                      <a:r>
                        <a:rPr lang="en-GB" sz="2000" b="0" dirty="0"/>
                        <a:t>Royal Society of Chemistry (UK)</a:t>
                      </a:r>
                    </a:p>
                    <a:p>
                      <a:r>
                        <a:rPr lang="en-GB" sz="2000" b="0" dirty="0"/>
                        <a:t>Institution of Civil Engineers (US)</a:t>
                      </a:r>
                    </a:p>
                    <a:p>
                      <a:r>
                        <a:rPr lang="en-GB" sz="2000" b="0" dirty="0"/>
                        <a:t>The Institution of Engineering and Technology (UK) </a:t>
                      </a:r>
                    </a:p>
                    <a:p>
                      <a:endParaRPr lang="en-GB" sz="2400" dirty="0"/>
                    </a:p>
                  </a:txBody>
                  <a:tcPr/>
                </a:tc>
                <a:extLst>
                  <a:ext uri="{0D108BD9-81ED-4DB2-BD59-A6C34878D82A}">
                    <a16:rowId xmlns:a16="http://schemas.microsoft.com/office/drawing/2014/main" val="654301527"/>
                  </a:ext>
                </a:extLst>
              </a:tr>
            </a:tbl>
          </a:graphicData>
        </a:graphic>
      </p:graphicFrame>
    </p:spTree>
    <p:extLst>
      <p:ext uri="{BB962C8B-B14F-4D97-AF65-F5344CB8AC3E}">
        <p14:creationId xmlns:p14="http://schemas.microsoft.com/office/powerpoint/2010/main" val="1334640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0183-15C3-4EB5-B11F-A2D6D48148F6}"/>
              </a:ext>
            </a:extLst>
          </p:cNvPr>
          <p:cNvSpPr>
            <a:spLocks noGrp="1"/>
          </p:cNvSpPr>
          <p:nvPr>
            <p:ph type="title"/>
          </p:nvPr>
        </p:nvSpPr>
        <p:spPr/>
        <p:txBody>
          <a:bodyPr/>
          <a:lstStyle/>
          <a:p>
            <a:r>
              <a:rPr lang="en-GB" dirty="0">
                <a:solidFill>
                  <a:srgbClr val="0070C0"/>
                </a:solidFill>
                <a:latin typeface="Gill Sans MT" panose="020B0502020104020203" pitchFamily="34" charset="0"/>
              </a:rPr>
              <a:t>International associations and societies</a:t>
            </a:r>
          </a:p>
        </p:txBody>
      </p:sp>
      <p:sp>
        <p:nvSpPr>
          <p:cNvPr id="3" name="Content Placeholder 2">
            <a:extLst>
              <a:ext uri="{FF2B5EF4-FFF2-40B4-BE49-F238E27FC236}">
                <a16:creationId xmlns:a16="http://schemas.microsoft.com/office/drawing/2014/main" id="{EB12D300-4583-4E05-A4C4-A20A50587802}"/>
              </a:ext>
            </a:extLst>
          </p:cNvPr>
          <p:cNvSpPr>
            <a:spLocks noGrp="1"/>
          </p:cNvSpPr>
          <p:nvPr>
            <p:ph idx="1"/>
          </p:nvPr>
        </p:nvSpPr>
        <p:spPr/>
        <p:txBody>
          <a:bodyPr>
            <a:normAutofit/>
          </a:bodyPr>
          <a:lstStyle/>
          <a:p>
            <a:r>
              <a:rPr lang="en-GB" dirty="0"/>
              <a:t>Scientific societies and associations can be a great source of information and resources, and a way of keeping up to date with research, opportunities and events.</a:t>
            </a:r>
          </a:p>
          <a:p>
            <a:r>
              <a:rPr lang="en-GB" dirty="0"/>
              <a:t>Search on Google for organisations in your subject area. Sometimes they offer discounted or free membership for developing country researchers. Many provide regular free newsletters, even for non-members. </a:t>
            </a:r>
          </a:p>
          <a:p>
            <a:r>
              <a:rPr lang="en-GB" dirty="0"/>
              <a:t>You should also follow these organisations on Facebook and Twitter.</a:t>
            </a:r>
          </a:p>
          <a:p>
            <a:endParaRPr lang="en-GB" dirty="0"/>
          </a:p>
        </p:txBody>
      </p:sp>
    </p:spTree>
    <p:extLst>
      <p:ext uri="{BB962C8B-B14F-4D97-AF65-F5344CB8AC3E}">
        <p14:creationId xmlns:p14="http://schemas.microsoft.com/office/powerpoint/2010/main" val="3240029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2D771-88D3-4C66-8CB0-F514482423FA}"/>
              </a:ext>
            </a:extLst>
          </p:cNvPr>
          <p:cNvSpPr>
            <a:spLocks noGrp="1"/>
          </p:cNvSpPr>
          <p:nvPr>
            <p:ph type="title"/>
          </p:nvPr>
        </p:nvSpPr>
        <p:spPr/>
        <p:txBody>
          <a:bodyPr/>
          <a:lstStyle/>
          <a:p>
            <a:r>
              <a:rPr lang="en-GB" dirty="0">
                <a:solidFill>
                  <a:srgbClr val="0070C0"/>
                </a:solidFill>
                <a:latin typeface="Gill Sans MT" panose="020B0502020104020203" pitchFamily="34" charset="0"/>
              </a:rPr>
              <a:t>International associations and societies</a:t>
            </a:r>
          </a:p>
        </p:txBody>
      </p:sp>
      <p:sp>
        <p:nvSpPr>
          <p:cNvPr id="3" name="Content Placeholder 2">
            <a:extLst>
              <a:ext uri="{FF2B5EF4-FFF2-40B4-BE49-F238E27FC236}">
                <a16:creationId xmlns:a16="http://schemas.microsoft.com/office/drawing/2014/main" id="{7F097DC9-F45F-4874-8A08-2623968C75A9}"/>
              </a:ext>
            </a:extLst>
          </p:cNvPr>
          <p:cNvSpPr>
            <a:spLocks noGrp="1"/>
          </p:cNvSpPr>
          <p:nvPr>
            <p:ph idx="1"/>
          </p:nvPr>
        </p:nvSpPr>
        <p:spPr/>
        <p:txBody>
          <a:bodyPr>
            <a:normAutofit/>
          </a:bodyPr>
          <a:lstStyle/>
          <a:p>
            <a:pPr lvl="0"/>
            <a:endParaRPr lang="en-GB" dirty="0"/>
          </a:p>
          <a:p>
            <a:endParaRPr lang="en-GB" dirty="0"/>
          </a:p>
        </p:txBody>
      </p:sp>
      <p:sp>
        <p:nvSpPr>
          <p:cNvPr id="4" name="TextBox 3">
            <a:extLst>
              <a:ext uri="{FF2B5EF4-FFF2-40B4-BE49-F238E27FC236}">
                <a16:creationId xmlns:a16="http://schemas.microsoft.com/office/drawing/2014/main" id="{4DF3C292-8406-4569-BBEA-C420C5BA4AF1}"/>
              </a:ext>
            </a:extLst>
          </p:cNvPr>
          <p:cNvSpPr txBox="1"/>
          <p:nvPr/>
        </p:nvSpPr>
        <p:spPr>
          <a:xfrm>
            <a:off x="734409" y="1479254"/>
            <a:ext cx="10995135" cy="646331"/>
          </a:xfrm>
          <a:prstGeom prst="rect">
            <a:avLst/>
          </a:prstGeom>
          <a:noFill/>
        </p:spPr>
        <p:txBody>
          <a:bodyPr wrap="square" rtlCol="0">
            <a:spAutoFit/>
          </a:bodyPr>
          <a:lstStyle/>
          <a:p>
            <a:r>
              <a:rPr lang="en-GB" dirty="0"/>
              <a:t>Here are just a few examples of scholarly and scientific associations/societies that are worth following. Some serve a broad range of research disciplines, whilst some are focused on particular sciences and development goals. </a:t>
            </a:r>
          </a:p>
        </p:txBody>
      </p:sp>
      <p:graphicFrame>
        <p:nvGraphicFramePr>
          <p:cNvPr id="5" name="Table 4">
            <a:extLst>
              <a:ext uri="{FF2B5EF4-FFF2-40B4-BE49-F238E27FC236}">
                <a16:creationId xmlns:a16="http://schemas.microsoft.com/office/drawing/2014/main" id="{3181F250-C91F-4655-8549-F0B345393B08}"/>
              </a:ext>
            </a:extLst>
          </p:cNvPr>
          <p:cNvGraphicFramePr>
            <a:graphicFrameLocks noGrp="1"/>
          </p:cNvGraphicFramePr>
          <p:nvPr>
            <p:extLst>
              <p:ext uri="{D42A27DB-BD31-4B8C-83A1-F6EECF244321}">
                <p14:modId xmlns:p14="http://schemas.microsoft.com/office/powerpoint/2010/main" val="649189978"/>
              </p:ext>
            </p:extLst>
          </p:nvPr>
        </p:nvGraphicFramePr>
        <p:xfrm>
          <a:off x="734409" y="2317094"/>
          <a:ext cx="10869010" cy="4206240"/>
        </p:xfrm>
        <a:graphic>
          <a:graphicData uri="http://schemas.openxmlformats.org/drawingml/2006/table">
            <a:tbl>
              <a:tblPr firstRow="1" bandRow="1">
                <a:tableStyleId>{0505E3EF-67EA-436B-97B2-0124C06EBD24}</a:tableStyleId>
              </a:tblPr>
              <a:tblGrid>
                <a:gridCol w="5434505">
                  <a:extLst>
                    <a:ext uri="{9D8B030D-6E8A-4147-A177-3AD203B41FA5}">
                      <a16:colId xmlns:a16="http://schemas.microsoft.com/office/drawing/2014/main" val="3163062392"/>
                    </a:ext>
                  </a:extLst>
                </a:gridCol>
                <a:gridCol w="5434505">
                  <a:extLst>
                    <a:ext uri="{9D8B030D-6E8A-4147-A177-3AD203B41FA5}">
                      <a16:colId xmlns:a16="http://schemas.microsoft.com/office/drawing/2014/main" val="4129452072"/>
                    </a:ext>
                  </a:extLst>
                </a:gridCol>
              </a:tblGrid>
              <a:tr h="3994806">
                <a:tc>
                  <a:txBody>
                    <a:bodyPr/>
                    <a:lstStyle/>
                    <a:p>
                      <a:r>
                        <a:rPr lang="en-GB" b="0" dirty="0"/>
                        <a:t>American Educational Research Association </a:t>
                      </a:r>
                      <a:r>
                        <a:rPr lang="en-GB" b="0" u="sng" dirty="0">
                          <a:hlinkClick r:id="rId2"/>
                        </a:rPr>
                        <a:t>http://www.aera.net/</a:t>
                      </a:r>
                      <a:r>
                        <a:rPr lang="en-GB" b="0" dirty="0"/>
                        <a:t> </a:t>
                      </a:r>
                    </a:p>
                    <a:p>
                      <a:r>
                        <a:rPr lang="en-GB" b="0" dirty="0"/>
                        <a:t>Biochemical Society </a:t>
                      </a:r>
                      <a:r>
                        <a:rPr lang="en-GB" b="0" u="sng" dirty="0">
                          <a:hlinkClick r:id="rId3"/>
                        </a:rPr>
                        <a:t>https://www.biochemistry.org/</a:t>
                      </a:r>
                      <a:endParaRPr lang="en-GB" b="0" dirty="0"/>
                    </a:p>
                    <a:p>
                      <a:pPr lvl="0"/>
                      <a:r>
                        <a:rPr lang="en-GB" b="0" dirty="0"/>
                        <a:t>Council on Health Research for Development (COHRED) </a:t>
                      </a:r>
                      <a:r>
                        <a:rPr lang="en-GB" b="0" u="sng" dirty="0">
                          <a:hlinkClick r:id="rId4"/>
                        </a:rPr>
                        <a:t>http://www.cohred.org/</a:t>
                      </a:r>
                      <a:endParaRPr lang="en-GB" b="0" dirty="0"/>
                    </a:p>
                    <a:p>
                      <a:pPr lvl="0"/>
                      <a:r>
                        <a:rPr lang="en-GB" b="0" dirty="0"/>
                        <a:t>Royal Society of Tropical Medicine and Hygiene </a:t>
                      </a:r>
                      <a:r>
                        <a:rPr lang="en-GB" b="0" u="sng" dirty="0">
                          <a:hlinkClick r:id="rId5"/>
                        </a:rPr>
                        <a:t>https://rstmh.org/</a:t>
                      </a:r>
                      <a:endParaRPr lang="en-GB" b="0" dirty="0"/>
                    </a:p>
                    <a:p>
                      <a:r>
                        <a:rPr lang="en-GB" b="0" dirty="0"/>
                        <a:t>Special Programme for Research and Training in Tropical Diseases (TDR) </a:t>
                      </a:r>
                      <a:r>
                        <a:rPr lang="en-GB" b="0" u="sng" dirty="0">
                          <a:hlinkClick r:id="rId6"/>
                        </a:rPr>
                        <a:t>www.who.int/tdr/</a:t>
                      </a:r>
                      <a:endParaRPr lang="en-GB" b="0" dirty="0"/>
                    </a:p>
                    <a:p>
                      <a:pPr lvl="0"/>
                      <a:r>
                        <a:rPr lang="en-GB" b="0" dirty="0"/>
                        <a:t>National Academy of Sciences </a:t>
                      </a:r>
                      <a:r>
                        <a:rPr lang="en-GB" b="0" u="sng" dirty="0">
                          <a:hlinkClick r:id="rId7"/>
                        </a:rPr>
                        <a:t>www.nasonline.org/</a:t>
                      </a:r>
                      <a:endParaRPr lang="en-GB" b="0" dirty="0"/>
                    </a:p>
                    <a:p>
                      <a:pPr lvl="0"/>
                      <a:r>
                        <a:rPr lang="en-GB" b="0" dirty="0"/>
                        <a:t>Royal Society </a:t>
                      </a:r>
                      <a:r>
                        <a:rPr lang="en-GB" b="0" u="sng" dirty="0">
                          <a:hlinkClick r:id="rId8"/>
                        </a:rPr>
                        <a:t>https://royalsociety.org/</a:t>
                      </a:r>
                      <a:endParaRPr lang="en-GB" b="0" u="sng" dirty="0"/>
                    </a:p>
                    <a:p>
                      <a:pPr lvl="0"/>
                      <a:r>
                        <a:rPr lang="en-GB" b="0" dirty="0"/>
                        <a:t>Academy of Social Sciences </a:t>
                      </a:r>
                      <a:r>
                        <a:rPr lang="en-GB" b="0" u="sng" dirty="0">
                          <a:hlinkClick r:id="rId7"/>
                        </a:rPr>
                        <a:t>http://www.nasonline.org/</a:t>
                      </a:r>
                      <a:endParaRPr lang="en-GB" b="0"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British Academy of Management </a:t>
                      </a:r>
                      <a:r>
                        <a:rPr lang="en-GB" b="0" u="sng" dirty="0">
                          <a:hlinkClick r:id="rId9"/>
                        </a:rPr>
                        <a:t>https://www.bam.ac.uk/</a:t>
                      </a:r>
                      <a:endParaRPr lang="en-GB" b="0" dirty="0"/>
                    </a:p>
                    <a:p>
                      <a:pPr lvl="0"/>
                      <a:endParaRPr lang="en-GB" b="0" dirty="0"/>
                    </a:p>
                  </a:txBody>
                  <a:tcPr/>
                </a:tc>
                <a:tc>
                  <a:txBody>
                    <a:bodyPr/>
                    <a:lstStyle/>
                    <a:p>
                      <a:pPr lvl="0"/>
                      <a:r>
                        <a:rPr lang="en-GB" b="0" dirty="0"/>
                        <a:t>Social Research Association </a:t>
                      </a:r>
                      <a:r>
                        <a:rPr lang="en-GB" b="0" u="sng" dirty="0">
                          <a:hlinkClick r:id="rId10"/>
                        </a:rPr>
                        <a:t>http://the-sra.org.uk/</a:t>
                      </a:r>
                      <a:r>
                        <a:rPr lang="en-GB" b="0" dirty="0"/>
                        <a:t>  </a:t>
                      </a:r>
                    </a:p>
                    <a:p>
                      <a:r>
                        <a:rPr lang="en-GB" b="0" dirty="0"/>
                        <a:t>International Economic Association </a:t>
                      </a:r>
                      <a:r>
                        <a:rPr lang="en-GB" b="0" u="sng" dirty="0">
                          <a:hlinkClick r:id="rId11"/>
                        </a:rPr>
                        <a:t>www.iea-world.org/</a:t>
                      </a:r>
                      <a:endParaRPr lang="en-GB" b="0" dirty="0"/>
                    </a:p>
                    <a:p>
                      <a:r>
                        <a:rPr lang="en-GB" b="0" dirty="0"/>
                        <a:t>Forum for Agricultural Research in Africa (FARA) </a:t>
                      </a:r>
                      <a:r>
                        <a:rPr lang="en-GB" b="0" u="sng" dirty="0">
                          <a:hlinkClick r:id="rId12"/>
                        </a:rPr>
                        <a:t>http://faraafrica.org/</a:t>
                      </a:r>
                      <a:r>
                        <a:rPr lang="en-GB" b="0" dirty="0"/>
                        <a:t> </a:t>
                      </a:r>
                    </a:p>
                    <a:p>
                      <a:pPr lvl="0"/>
                      <a:r>
                        <a:rPr lang="en-GB" b="0" dirty="0"/>
                        <a:t>International Association of Agricultural Economists </a:t>
                      </a:r>
                      <a:r>
                        <a:rPr lang="en-GB" b="0" u="sng" dirty="0">
                          <a:hlinkClick r:id="rId13"/>
                        </a:rPr>
                        <a:t>http://www.iaae-agecon.org/</a:t>
                      </a:r>
                      <a:r>
                        <a:rPr lang="en-GB" b="0" dirty="0"/>
                        <a:t> </a:t>
                      </a:r>
                    </a:p>
                    <a:p>
                      <a:pPr lvl="0"/>
                      <a:r>
                        <a:rPr lang="en-GB" b="0" dirty="0"/>
                        <a:t>Tropical Agriculture Association Tropical Agriculture Association </a:t>
                      </a:r>
                      <a:r>
                        <a:rPr lang="en-GB" b="0" u="sng" dirty="0">
                          <a:hlinkClick r:id="rId14"/>
                        </a:rPr>
                        <a:t>www.taa.org.uk/</a:t>
                      </a:r>
                      <a:r>
                        <a:rPr lang="en-GB" b="0" dirty="0"/>
                        <a:t> </a:t>
                      </a:r>
                    </a:p>
                    <a:p>
                      <a:pPr lvl="0"/>
                      <a:r>
                        <a:rPr lang="en-GB" b="0" dirty="0"/>
                        <a:t>British Ecological Society </a:t>
                      </a:r>
                      <a:r>
                        <a:rPr lang="en-GB" b="0" u="sng" dirty="0">
                          <a:hlinkClick r:id="rId15"/>
                        </a:rPr>
                        <a:t>https://www.britishecologicalsociety.org/</a:t>
                      </a:r>
                      <a:endParaRPr lang="en-GB" b="0" dirty="0"/>
                    </a:p>
                    <a:p>
                      <a:pPr lvl="0"/>
                      <a:r>
                        <a:rPr lang="en-GB" b="0" dirty="0"/>
                        <a:t>Ecological Society of America </a:t>
                      </a:r>
                      <a:r>
                        <a:rPr lang="en-GB" b="0" u="sng" dirty="0">
                          <a:hlinkClick r:id="rId16"/>
                        </a:rPr>
                        <a:t>https://www.esa.org/esa/</a:t>
                      </a:r>
                      <a:endParaRPr lang="en-GB" b="0" dirty="0"/>
                    </a:p>
                    <a:p>
                      <a:endParaRPr lang="en-GB" b="0" dirty="0"/>
                    </a:p>
                  </a:txBody>
                  <a:tcPr/>
                </a:tc>
                <a:extLst>
                  <a:ext uri="{0D108BD9-81ED-4DB2-BD59-A6C34878D82A}">
                    <a16:rowId xmlns:a16="http://schemas.microsoft.com/office/drawing/2014/main" val="1788078828"/>
                  </a:ext>
                </a:extLst>
              </a:tr>
            </a:tbl>
          </a:graphicData>
        </a:graphic>
      </p:graphicFrame>
    </p:spTree>
    <p:extLst>
      <p:ext uri="{BB962C8B-B14F-4D97-AF65-F5344CB8AC3E}">
        <p14:creationId xmlns:p14="http://schemas.microsoft.com/office/powerpoint/2010/main" val="1295245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F92E6-926E-4F80-8512-AAA17C99B003}"/>
              </a:ext>
            </a:extLst>
          </p:cNvPr>
          <p:cNvSpPr>
            <a:spLocks noGrp="1"/>
          </p:cNvSpPr>
          <p:nvPr>
            <p:ph type="title"/>
          </p:nvPr>
        </p:nvSpPr>
        <p:spPr>
          <a:xfrm>
            <a:off x="838200" y="219458"/>
            <a:ext cx="10515600" cy="1325563"/>
          </a:xfrm>
        </p:spPr>
        <p:txBody>
          <a:bodyPr/>
          <a:lstStyle/>
          <a:p>
            <a:r>
              <a:rPr lang="en-GB" dirty="0">
                <a:solidFill>
                  <a:srgbClr val="0070C0"/>
                </a:solidFill>
                <a:latin typeface="Gill Sans MT" panose="020B0502020104020203" pitchFamily="34" charset="0"/>
              </a:rPr>
              <a:t>Research databases and data sources</a:t>
            </a:r>
          </a:p>
        </p:txBody>
      </p:sp>
      <p:sp>
        <p:nvSpPr>
          <p:cNvPr id="3" name="Content Placeholder 2">
            <a:extLst>
              <a:ext uri="{FF2B5EF4-FFF2-40B4-BE49-F238E27FC236}">
                <a16:creationId xmlns:a16="http://schemas.microsoft.com/office/drawing/2014/main" id="{98F8D10C-F58D-4F7C-B023-A61587D8E365}"/>
              </a:ext>
            </a:extLst>
          </p:cNvPr>
          <p:cNvSpPr>
            <a:spLocks noGrp="1"/>
          </p:cNvSpPr>
          <p:nvPr>
            <p:ph idx="1"/>
          </p:nvPr>
        </p:nvSpPr>
        <p:spPr>
          <a:xfrm>
            <a:off x="838200" y="1545021"/>
            <a:ext cx="10670628" cy="5155323"/>
          </a:xfrm>
        </p:spPr>
        <p:txBody>
          <a:bodyPr>
            <a:normAutofit fontScale="77500" lnSpcReduction="20000"/>
          </a:bodyPr>
          <a:lstStyle/>
          <a:p>
            <a:pPr marL="0" lvl="0" indent="0">
              <a:lnSpc>
                <a:spcPct val="120000"/>
              </a:lnSpc>
              <a:buNone/>
            </a:pPr>
            <a:r>
              <a:rPr lang="en-GB" dirty="0"/>
              <a:t>There is a wealth of research data in various databases around the world – much of it publicly available. Here are a few examples of where to look:</a:t>
            </a:r>
          </a:p>
          <a:p>
            <a:pPr lvl="0">
              <a:lnSpc>
                <a:spcPct val="120000"/>
              </a:lnSpc>
            </a:pPr>
            <a:r>
              <a:rPr lang="en-GB" dirty="0"/>
              <a:t>Global Partnership for Sustainable Development Data </a:t>
            </a:r>
            <a:r>
              <a:rPr lang="en-GB" u="sng" dirty="0">
                <a:hlinkClick r:id="rId3"/>
              </a:rPr>
              <a:t>www.data4sdgs.org/</a:t>
            </a:r>
            <a:endParaRPr lang="en-GB" dirty="0"/>
          </a:p>
          <a:p>
            <a:pPr lvl="0">
              <a:lnSpc>
                <a:spcPct val="120000"/>
              </a:lnSpc>
            </a:pPr>
            <a:r>
              <a:rPr lang="en-GB" dirty="0" err="1"/>
              <a:t>Flowminder</a:t>
            </a:r>
            <a:r>
              <a:rPr lang="en-GB" dirty="0"/>
              <a:t>: </a:t>
            </a:r>
            <a:r>
              <a:rPr lang="en-GB" u="sng" dirty="0">
                <a:hlinkClick r:id="rId4"/>
              </a:rPr>
              <a:t>http://www.flowminder.org/</a:t>
            </a:r>
            <a:endParaRPr lang="en-GB" dirty="0"/>
          </a:p>
          <a:p>
            <a:pPr lvl="0">
              <a:lnSpc>
                <a:spcPct val="120000"/>
              </a:lnSpc>
            </a:pPr>
            <a:r>
              <a:rPr lang="en-GB" dirty="0" err="1"/>
              <a:t>Worldpop</a:t>
            </a:r>
            <a:r>
              <a:rPr lang="en-GB" dirty="0"/>
              <a:t>: </a:t>
            </a:r>
            <a:r>
              <a:rPr lang="en-GB" u="sng" dirty="0">
                <a:hlinkClick r:id="rId5"/>
              </a:rPr>
              <a:t>http://www.worldpop.org.uk/</a:t>
            </a:r>
            <a:endParaRPr lang="en-GB" u="sng" dirty="0"/>
          </a:p>
          <a:p>
            <a:pPr lvl="0">
              <a:lnSpc>
                <a:spcPct val="120000"/>
              </a:lnSpc>
            </a:pPr>
            <a:r>
              <a:rPr lang="en-GB" dirty="0"/>
              <a:t>University of Connecticut Research Database Locator: </a:t>
            </a:r>
            <a:r>
              <a:rPr lang="en-GB" dirty="0">
                <a:hlinkClick r:id="rId6"/>
              </a:rPr>
              <a:t>http://rdl.lib.uconn.edu/byTitle.php</a:t>
            </a:r>
            <a:endParaRPr lang="en-GB" dirty="0"/>
          </a:p>
          <a:p>
            <a:pPr lvl="0">
              <a:lnSpc>
                <a:spcPct val="120000"/>
              </a:lnSpc>
            </a:pPr>
            <a:r>
              <a:rPr lang="en-GB" dirty="0"/>
              <a:t>Listing of Open Access Databases (LOADB): </a:t>
            </a:r>
            <a:r>
              <a:rPr lang="en-GB" sz="2400" dirty="0">
                <a:hlinkClick r:id="rId7"/>
              </a:rPr>
              <a:t>http://www.loadb.org/</a:t>
            </a:r>
            <a:endParaRPr lang="en-GB" sz="2400" dirty="0"/>
          </a:p>
          <a:p>
            <a:pPr lvl="0">
              <a:lnSpc>
                <a:spcPct val="120000"/>
              </a:lnSpc>
            </a:pPr>
            <a:r>
              <a:rPr lang="en-GB" dirty="0"/>
              <a:t>Research4Life programme:</a:t>
            </a:r>
            <a:endParaRPr lang="en-GB" sz="2400" dirty="0"/>
          </a:p>
          <a:p>
            <a:pPr lvl="1">
              <a:lnSpc>
                <a:spcPct val="120000"/>
              </a:lnSpc>
            </a:pPr>
            <a:r>
              <a:rPr lang="en-GB" b="1" u="sng" dirty="0"/>
              <a:t>AGORA</a:t>
            </a:r>
            <a:r>
              <a:rPr lang="en-GB" dirty="0"/>
              <a:t> – Access to Global Online Research in Agriculture: </a:t>
            </a:r>
            <a:r>
              <a:rPr lang="en-GB" sz="2000" dirty="0">
                <a:hlinkClick r:id="rId8"/>
              </a:rPr>
              <a:t>http://www.fao.org/agora/en/</a:t>
            </a:r>
            <a:endParaRPr lang="en-GB" sz="2000" dirty="0"/>
          </a:p>
          <a:p>
            <a:pPr lvl="1">
              <a:lnSpc>
                <a:spcPct val="120000"/>
              </a:lnSpc>
            </a:pPr>
            <a:r>
              <a:rPr lang="en-GB" b="1" u="sng" dirty="0"/>
              <a:t>HINARI</a:t>
            </a:r>
            <a:r>
              <a:rPr lang="en-GB" b="1" dirty="0"/>
              <a:t> </a:t>
            </a:r>
            <a:r>
              <a:rPr lang="en-GB" dirty="0"/>
              <a:t>– Access to Research for Health programme: </a:t>
            </a:r>
            <a:r>
              <a:rPr lang="en-GB" sz="2000" dirty="0">
                <a:hlinkClick r:id="rId9"/>
              </a:rPr>
              <a:t>http://www.who.int/hinari/en/</a:t>
            </a:r>
            <a:endParaRPr lang="en-GB" sz="2000" dirty="0"/>
          </a:p>
          <a:p>
            <a:pPr lvl="1">
              <a:lnSpc>
                <a:spcPct val="120000"/>
              </a:lnSpc>
            </a:pPr>
            <a:r>
              <a:rPr lang="en-GB" b="1" u="sng" dirty="0"/>
              <a:t>OARE</a:t>
            </a:r>
            <a:r>
              <a:rPr lang="en-GB" dirty="0"/>
              <a:t> – Online Access to Research in the Environment: </a:t>
            </a:r>
            <a:r>
              <a:rPr lang="en-GB" sz="2000" dirty="0">
                <a:hlinkClick r:id="rId10"/>
              </a:rPr>
              <a:t>http://web.unep.org/oare/</a:t>
            </a:r>
            <a:endParaRPr lang="en-GB" sz="2000" dirty="0"/>
          </a:p>
          <a:p>
            <a:pPr lvl="1">
              <a:lnSpc>
                <a:spcPct val="120000"/>
              </a:lnSpc>
            </a:pPr>
            <a:r>
              <a:rPr lang="en-GB" sz="2500" b="1" u="sng" dirty="0"/>
              <a:t>ARDI</a:t>
            </a:r>
            <a:r>
              <a:rPr lang="en-GB" sz="2500" b="1" dirty="0"/>
              <a:t> </a:t>
            </a:r>
            <a:r>
              <a:rPr lang="en-GB" sz="2500" dirty="0"/>
              <a:t>– Access to Research for Development and Innovation: </a:t>
            </a:r>
            <a:r>
              <a:rPr lang="en-GB" sz="2100" dirty="0">
                <a:hlinkClick r:id="rId11"/>
              </a:rPr>
              <a:t>http://www.wipo.int/ardi/en/</a:t>
            </a:r>
            <a:endParaRPr lang="en-GB" sz="2100" dirty="0"/>
          </a:p>
          <a:p>
            <a:pPr lvl="0"/>
            <a:endParaRPr lang="en-GB" dirty="0"/>
          </a:p>
          <a:p>
            <a:endParaRPr lang="en-GB" dirty="0"/>
          </a:p>
        </p:txBody>
      </p:sp>
    </p:spTree>
    <p:extLst>
      <p:ext uri="{BB962C8B-B14F-4D97-AF65-F5344CB8AC3E}">
        <p14:creationId xmlns:p14="http://schemas.microsoft.com/office/powerpoint/2010/main" val="2293174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BA068-79A9-45F9-8455-26A1FFE11967}"/>
              </a:ext>
            </a:extLst>
          </p:cNvPr>
          <p:cNvSpPr>
            <a:spLocks noGrp="1"/>
          </p:cNvSpPr>
          <p:nvPr>
            <p:ph type="title"/>
          </p:nvPr>
        </p:nvSpPr>
        <p:spPr>
          <a:xfrm>
            <a:off x="838200" y="286295"/>
            <a:ext cx="10515600" cy="1325563"/>
          </a:xfrm>
        </p:spPr>
        <p:txBody>
          <a:bodyPr/>
          <a:lstStyle/>
          <a:p>
            <a:r>
              <a:rPr lang="en-GB" dirty="0">
                <a:solidFill>
                  <a:srgbClr val="0070C0"/>
                </a:solidFill>
                <a:latin typeface="Gill Sans MT" panose="020B0502020104020203" pitchFamily="34" charset="0"/>
              </a:rPr>
              <a:t>Research databases and data sources </a:t>
            </a:r>
          </a:p>
        </p:txBody>
      </p:sp>
      <p:sp>
        <p:nvSpPr>
          <p:cNvPr id="3" name="Content Placeholder 2">
            <a:extLst>
              <a:ext uri="{FF2B5EF4-FFF2-40B4-BE49-F238E27FC236}">
                <a16:creationId xmlns:a16="http://schemas.microsoft.com/office/drawing/2014/main" id="{4D5E31AE-1C9D-4505-A052-622D21A115C3}"/>
              </a:ext>
            </a:extLst>
          </p:cNvPr>
          <p:cNvSpPr>
            <a:spLocks noGrp="1"/>
          </p:cNvSpPr>
          <p:nvPr>
            <p:ph idx="1"/>
          </p:nvPr>
        </p:nvSpPr>
        <p:spPr>
          <a:xfrm>
            <a:off x="583324" y="1478783"/>
            <a:ext cx="11035862" cy="5032375"/>
          </a:xfrm>
        </p:spPr>
        <p:txBody>
          <a:bodyPr>
            <a:normAutofit fontScale="85000" lnSpcReduction="10000"/>
          </a:bodyPr>
          <a:lstStyle/>
          <a:p>
            <a:pPr marL="0" indent="0">
              <a:lnSpc>
                <a:spcPct val="120000"/>
              </a:lnSpc>
              <a:buNone/>
            </a:pPr>
            <a:r>
              <a:rPr lang="en-GB" sz="2600" b="1" dirty="0"/>
              <a:t>African databases:</a:t>
            </a:r>
            <a:endParaRPr lang="en-GB" sz="2600" dirty="0"/>
          </a:p>
          <a:p>
            <a:pPr lvl="0">
              <a:lnSpc>
                <a:spcPct val="120000"/>
              </a:lnSpc>
            </a:pPr>
            <a:r>
              <a:rPr lang="en-GB" sz="2600" dirty="0"/>
              <a:t>OpenAFRICA: </a:t>
            </a:r>
            <a:r>
              <a:rPr lang="en-GB" sz="2600" dirty="0">
                <a:hlinkClick r:id="rId2"/>
              </a:rPr>
              <a:t>https://africaopendata.org/</a:t>
            </a:r>
            <a:endParaRPr lang="en-GB" sz="2600" dirty="0"/>
          </a:p>
          <a:p>
            <a:pPr lvl="0">
              <a:lnSpc>
                <a:spcPct val="120000"/>
              </a:lnSpc>
            </a:pPr>
            <a:r>
              <a:rPr lang="en-GB" sz="2600" dirty="0"/>
              <a:t>African Development Bank Statistical Data Portal </a:t>
            </a:r>
            <a:r>
              <a:rPr lang="en-GB" sz="2600" dirty="0">
                <a:hlinkClick r:id="rId3"/>
              </a:rPr>
              <a:t>http://dataportal.opendataforafrica.org/</a:t>
            </a:r>
            <a:endParaRPr lang="en-GB" sz="2600" dirty="0"/>
          </a:p>
          <a:p>
            <a:pPr lvl="0">
              <a:lnSpc>
                <a:spcPct val="120000"/>
              </a:lnSpc>
            </a:pPr>
            <a:r>
              <a:rPr lang="en-GB" sz="2600" dirty="0"/>
              <a:t>Directory of Data Repositories in Africa (DODRIA) </a:t>
            </a:r>
            <a:r>
              <a:rPr lang="en-GB" sz="2600" dirty="0">
                <a:hlinkClick r:id="rId4"/>
              </a:rPr>
              <a:t>https://researchdatadirectoryonafrica.com/</a:t>
            </a:r>
            <a:endParaRPr lang="en-GB" sz="2600" dirty="0"/>
          </a:p>
          <a:p>
            <a:pPr lvl="0">
              <a:lnSpc>
                <a:spcPct val="120000"/>
              </a:lnSpc>
            </a:pPr>
            <a:r>
              <a:rPr lang="en-GB" sz="2600" dirty="0"/>
              <a:t>FAO Agricultural databases </a:t>
            </a:r>
            <a:r>
              <a:rPr lang="en-GB" sz="2600" dirty="0">
                <a:hlinkClick r:id="rId5"/>
              </a:rPr>
              <a:t>http://www.fao.org/statistics/databases/en/</a:t>
            </a:r>
            <a:endParaRPr lang="en-GB" sz="2600" dirty="0"/>
          </a:p>
          <a:p>
            <a:pPr marL="0" lvl="0" indent="0">
              <a:lnSpc>
                <a:spcPct val="120000"/>
              </a:lnSpc>
              <a:buNone/>
            </a:pPr>
            <a:r>
              <a:rPr lang="en-GB" sz="2600" b="1" dirty="0"/>
              <a:t>Offline databases:</a:t>
            </a:r>
          </a:p>
          <a:p>
            <a:pPr lvl="0">
              <a:lnSpc>
                <a:spcPct val="120000"/>
              </a:lnSpc>
            </a:pPr>
            <a:r>
              <a:rPr lang="en-GB" sz="2600" dirty="0"/>
              <a:t>TEEAL (The Essential Electronic Agricultural Library) </a:t>
            </a:r>
            <a:r>
              <a:rPr lang="en-GB" sz="2600" dirty="0">
                <a:hlinkClick r:id="rId6"/>
              </a:rPr>
              <a:t>https://teeal.org/</a:t>
            </a:r>
            <a:endParaRPr lang="en-GB" sz="2600" dirty="0"/>
          </a:p>
          <a:p>
            <a:pPr lvl="0">
              <a:lnSpc>
                <a:spcPct val="120000"/>
              </a:lnSpc>
            </a:pPr>
            <a:r>
              <a:rPr lang="en-GB" sz="2600" dirty="0" err="1"/>
              <a:t>eGranary</a:t>
            </a:r>
            <a:r>
              <a:rPr lang="en-GB" sz="2600" dirty="0"/>
              <a:t> Digital Library </a:t>
            </a:r>
            <a:r>
              <a:rPr lang="en-GB" sz="2600" dirty="0">
                <a:hlinkClick r:id="rId7"/>
              </a:rPr>
              <a:t>https://www.widernet.org/eGranary/</a:t>
            </a:r>
            <a:r>
              <a:rPr lang="en-GB" sz="2600" dirty="0"/>
              <a:t> </a:t>
            </a:r>
          </a:p>
          <a:p>
            <a:pPr>
              <a:lnSpc>
                <a:spcPct val="120000"/>
              </a:lnSpc>
            </a:pPr>
            <a:r>
              <a:rPr lang="en-GB" sz="2600" dirty="0"/>
              <a:t>Wiki Project Med Foundation </a:t>
            </a:r>
            <a:r>
              <a:rPr lang="en-GB" sz="2600" dirty="0">
                <a:hlinkClick r:id="rId8"/>
              </a:rPr>
              <a:t>http://medbox.iiab.me/home/</a:t>
            </a:r>
            <a:r>
              <a:rPr lang="en-GB" sz="2600" dirty="0"/>
              <a:t> </a:t>
            </a:r>
          </a:p>
          <a:p>
            <a:pPr marL="0" indent="0">
              <a:lnSpc>
                <a:spcPct val="120000"/>
              </a:lnSpc>
              <a:buNone/>
            </a:pPr>
            <a:r>
              <a:rPr lang="en-GB" sz="2600" dirty="0"/>
              <a:t>See also the </a:t>
            </a:r>
            <a:r>
              <a:rPr lang="en-GB" sz="2600" u="sng" dirty="0">
                <a:hlinkClick r:id="rId9"/>
              </a:rPr>
              <a:t>Wikipedia list of academic databases and search engines</a:t>
            </a:r>
            <a:endParaRPr lang="en-GB" sz="2600" dirty="0"/>
          </a:p>
          <a:p>
            <a:pPr>
              <a:lnSpc>
                <a:spcPct val="120000"/>
              </a:lnSpc>
            </a:pPr>
            <a:endParaRPr lang="en-GB" sz="2600" dirty="0"/>
          </a:p>
          <a:p>
            <a:pPr lvl="0"/>
            <a:endParaRPr lang="en-GB" sz="2600" dirty="0"/>
          </a:p>
          <a:p>
            <a:pPr lvl="0"/>
            <a:endParaRPr lang="en-GB" dirty="0"/>
          </a:p>
          <a:p>
            <a:endParaRPr lang="en-GB" dirty="0"/>
          </a:p>
        </p:txBody>
      </p:sp>
    </p:spTree>
    <p:extLst>
      <p:ext uri="{BB962C8B-B14F-4D97-AF65-F5344CB8AC3E}">
        <p14:creationId xmlns:p14="http://schemas.microsoft.com/office/powerpoint/2010/main" val="12086437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1AD5-6463-4930-A3BF-6A19BD7F3040}"/>
              </a:ext>
            </a:extLst>
          </p:cNvPr>
          <p:cNvSpPr>
            <a:spLocks noGrp="1"/>
          </p:cNvSpPr>
          <p:nvPr>
            <p:ph type="title"/>
          </p:nvPr>
        </p:nvSpPr>
        <p:spPr>
          <a:xfrm>
            <a:off x="4101662" y="2446174"/>
            <a:ext cx="4585138" cy="1325563"/>
          </a:xfrm>
        </p:spPr>
        <p:txBody>
          <a:bodyPr/>
          <a:lstStyle/>
          <a:p>
            <a:r>
              <a:rPr lang="en-GB" dirty="0">
                <a:solidFill>
                  <a:srgbClr val="0070C0"/>
                </a:solidFill>
                <a:latin typeface="Gill Sans MT" panose="020B0502020104020203" pitchFamily="34" charset="0"/>
              </a:rPr>
              <a:t>Any questions?</a:t>
            </a:r>
          </a:p>
        </p:txBody>
      </p:sp>
      <p:sp>
        <p:nvSpPr>
          <p:cNvPr id="3" name="Content Placeholder 2">
            <a:extLst>
              <a:ext uri="{FF2B5EF4-FFF2-40B4-BE49-F238E27FC236}">
                <a16:creationId xmlns:a16="http://schemas.microsoft.com/office/drawing/2014/main" id="{C268EAB1-4D1A-4427-BF60-44E8D8CA96C6}"/>
              </a:ext>
            </a:extLst>
          </p:cNvPr>
          <p:cNvSpPr>
            <a:spLocks noGrp="1"/>
          </p:cNvSpPr>
          <p:nvPr>
            <p:ph idx="1"/>
          </p:nvPr>
        </p:nvSpPr>
        <p:spPr>
          <a:xfrm>
            <a:off x="838200" y="5444850"/>
            <a:ext cx="10515600" cy="879749"/>
          </a:xfrm>
        </p:spPr>
        <p:txBody>
          <a:bodyPr>
            <a:normAutofit/>
          </a:bodyPr>
          <a:lstStyle/>
          <a:p>
            <a:pPr marL="0" indent="0">
              <a:buNone/>
            </a:pPr>
            <a:r>
              <a:rPr lang="en-GB" sz="2000" dirty="0"/>
              <a:t>Originally created by Andy Nobes, INASP. Licensed under a </a:t>
            </a:r>
            <a:r>
              <a:rPr lang="en-GB" sz="2000" dirty="0">
                <a:hlinkClick r:id="rId2"/>
              </a:rPr>
              <a:t>Creative Commons Attribution-</a:t>
            </a:r>
            <a:r>
              <a:rPr lang="en-GB" sz="2000" dirty="0" err="1">
                <a:hlinkClick r:id="rId2"/>
              </a:rPr>
              <a:t>ShareAlike</a:t>
            </a:r>
            <a:r>
              <a:rPr lang="en-GB" sz="2000" dirty="0">
                <a:hlinkClick r:id="rId2"/>
              </a:rPr>
              <a:t> 4.0 International license</a:t>
            </a:r>
            <a:r>
              <a:rPr lang="en-GB" sz="2000" dirty="0"/>
              <a:t> (CC-BY-SA).</a:t>
            </a:r>
          </a:p>
        </p:txBody>
      </p:sp>
      <p:pic>
        <p:nvPicPr>
          <p:cNvPr id="5" name="Picture 4">
            <a:extLst>
              <a:ext uri="{FF2B5EF4-FFF2-40B4-BE49-F238E27FC236}">
                <a16:creationId xmlns:a16="http://schemas.microsoft.com/office/drawing/2014/main" id="{54E5D09F-4043-4D9C-8496-AB41B53234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6900" y="6176962"/>
            <a:ext cx="838200" cy="295275"/>
          </a:xfrm>
          <a:prstGeom prst="rect">
            <a:avLst/>
          </a:prstGeom>
        </p:spPr>
      </p:pic>
    </p:spTree>
    <p:extLst>
      <p:ext uri="{BB962C8B-B14F-4D97-AF65-F5344CB8AC3E}">
        <p14:creationId xmlns:p14="http://schemas.microsoft.com/office/powerpoint/2010/main" val="2309929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DD21-B6D7-43D6-B22B-92BA48E43BFD}"/>
              </a:ext>
            </a:extLst>
          </p:cNvPr>
          <p:cNvSpPr>
            <a:spLocks noGrp="1"/>
          </p:cNvSpPr>
          <p:nvPr>
            <p:ph type="title"/>
          </p:nvPr>
        </p:nvSpPr>
        <p:spPr>
          <a:xfrm>
            <a:off x="838200" y="105925"/>
            <a:ext cx="10515600" cy="1325563"/>
          </a:xfrm>
        </p:spPr>
        <p:txBody>
          <a:bodyPr/>
          <a:lstStyle/>
          <a:p>
            <a:r>
              <a:rPr lang="en-GB" dirty="0">
                <a:solidFill>
                  <a:srgbClr val="0070C0"/>
                </a:solidFill>
                <a:latin typeface="Gill Sans MT" panose="020B0502020104020203" pitchFamily="34" charset="0"/>
              </a:rPr>
              <a:t>New ‘open’ initiatives and global journals</a:t>
            </a:r>
          </a:p>
        </p:txBody>
      </p:sp>
      <p:sp>
        <p:nvSpPr>
          <p:cNvPr id="3" name="Content Placeholder 2">
            <a:extLst>
              <a:ext uri="{FF2B5EF4-FFF2-40B4-BE49-F238E27FC236}">
                <a16:creationId xmlns:a16="http://schemas.microsoft.com/office/drawing/2014/main" id="{55A219E3-5A9A-4FFD-9EEA-24AB8A7B6C9C}"/>
              </a:ext>
            </a:extLst>
          </p:cNvPr>
          <p:cNvSpPr>
            <a:spLocks noGrp="1"/>
          </p:cNvSpPr>
          <p:nvPr>
            <p:ph idx="1"/>
          </p:nvPr>
        </p:nvSpPr>
        <p:spPr>
          <a:xfrm>
            <a:off x="838200" y="1226536"/>
            <a:ext cx="10515600" cy="4351338"/>
          </a:xfrm>
        </p:spPr>
        <p:txBody>
          <a:bodyPr>
            <a:normAutofit/>
          </a:bodyPr>
          <a:lstStyle/>
          <a:p>
            <a:pPr marL="0" indent="0">
              <a:buNone/>
            </a:pPr>
            <a:r>
              <a:rPr lang="en-GB" sz="2000" dirty="0"/>
              <a:t>The latest trend in journal publishing is for open access ‘</a:t>
            </a:r>
            <a:r>
              <a:rPr lang="en-GB" sz="2000" dirty="0" err="1"/>
              <a:t>megajournals</a:t>
            </a:r>
            <a:r>
              <a:rPr lang="en-GB" sz="2000" dirty="0"/>
              <a:t>’ by both established and new publishers. There is also a growth in journal publishing in developing countries, which is mostly Open Access.</a:t>
            </a:r>
          </a:p>
        </p:txBody>
      </p:sp>
      <p:graphicFrame>
        <p:nvGraphicFramePr>
          <p:cNvPr id="4" name="Table 3">
            <a:extLst>
              <a:ext uri="{FF2B5EF4-FFF2-40B4-BE49-F238E27FC236}">
                <a16:creationId xmlns:a16="http://schemas.microsoft.com/office/drawing/2014/main" id="{DD3C0A89-12F0-4CCC-B082-C4DDBA640C07}"/>
              </a:ext>
            </a:extLst>
          </p:cNvPr>
          <p:cNvGraphicFramePr>
            <a:graphicFrameLocks noGrp="1"/>
          </p:cNvGraphicFramePr>
          <p:nvPr>
            <p:extLst>
              <p:ext uri="{D42A27DB-BD31-4B8C-83A1-F6EECF244321}">
                <p14:modId xmlns:p14="http://schemas.microsoft.com/office/powerpoint/2010/main" val="1293097355"/>
              </p:ext>
            </p:extLst>
          </p:nvPr>
        </p:nvGraphicFramePr>
        <p:xfrm>
          <a:off x="977461" y="2282825"/>
          <a:ext cx="9916512" cy="4351338"/>
        </p:xfrm>
        <a:graphic>
          <a:graphicData uri="http://schemas.openxmlformats.org/drawingml/2006/table">
            <a:tbl>
              <a:tblPr firstRow="1" bandRow="1">
                <a:tableStyleId>{69CF1AB2-1976-4502-BF36-3FF5EA218861}</a:tableStyleId>
              </a:tblPr>
              <a:tblGrid>
                <a:gridCol w="4958256">
                  <a:extLst>
                    <a:ext uri="{9D8B030D-6E8A-4147-A177-3AD203B41FA5}">
                      <a16:colId xmlns:a16="http://schemas.microsoft.com/office/drawing/2014/main" val="2304391342"/>
                    </a:ext>
                  </a:extLst>
                </a:gridCol>
                <a:gridCol w="4958256">
                  <a:extLst>
                    <a:ext uri="{9D8B030D-6E8A-4147-A177-3AD203B41FA5}">
                      <a16:colId xmlns:a16="http://schemas.microsoft.com/office/drawing/2014/main" val="1757302889"/>
                    </a:ext>
                  </a:extLst>
                </a:gridCol>
              </a:tblGrid>
              <a:tr h="4351338">
                <a:tc>
                  <a:txBody>
                    <a:bodyPr/>
                    <a:lstStyle/>
                    <a:p>
                      <a:pPr lvl="0"/>
                      <a:r>
                        <a:rPr lang="en-GB" sz="1800" u="sng" kern="1200" dirty="0">
                          <a:effectLst/>
                        </a:rPr>
                        <a:t>‘</a:t>
                      </a:r>
                      <a:r>
                        <a:rPr lang="en-GB" sz="1800" u="sng" kern="1200" dirty="0" err="1">
                          <a:effectLst/>
                        </a:rPr>
                        <a:t>Megajournals</a:t>
                      </a:r>
                      <a:r>
                        <a:rPr lang="en-GB" sz="1800" u="sng" kern="1200" dirty="0">
                          <a:effectLst/>
                        </a:rPr>
                        <a:t>’ and open science platforms</a:t>
                      </a:r>
                    </a:p>
                    <a:p>
                      <a:pPr lvl="0"/>
                      <a:endParaRPr lang="en-GB" sz="1800" u="none" kern="1200" dirty="0">
                        <a:effectLst/>
                      </a:endParaRPr>
                    </a:p>
                    <a:p>
                      <a:pPr marL="285750" lvl="0" indent="-285750">
                        <a:buFont typeface="Arial" panose="020B0604020202020204" pitchFamily="34" charset="0"/>
                        <a:buChar char="•"/>
                      </a:pPr>
                      <a:r>
                        <a:rPr lang="en-GB" sz="1800" u="none" kern="1200" dirty="0" err="1">
                          <a:effectLst/>
                        </a:rPr>
                        <a:t>Plos</a:t>
                      </a:r>
                      <a:r>
                        <a:rPr lang="en-GB" sz="1800" u="none" kern="1200" dirty="0">
                          <a:effectLst/>
                        </a:rPr>
                        <a:t> One </a:t>
                      </a:r>
                    </a:p>
                    <a:p>
                      <a:pPr marL="285750" lvl="0" indent="-285750">
                        <a:buFont typeface="Arial" panose="020B0604020202020204" pitchFamily="34" charset="0"/>
                        <a:buChar char="•"/>
                      </a:pPr>
                      <a:r>
                        <a:rPr lang="en-GB" sz="1800" u="none" kern="1200" dirty="0">
                          <a:effectLst/>
                        </a:rPr>
                        <a:t>Scientific Reports (Nature) </a:t>
                      </a:r>
                    </a:p>
                    <a:p>
                      <a:pPr marL="285750" lvl="0" indent="-285750">
                        <a:buFont typeface="Arial" panose="020B0604020202020204" pitchFamily="34" charset="0"/>
                        <a:buChar char="•"/>
                      </a:pPr>
                      <a:r>
                        <a:rPr lang="en-GB" sz="1800" u="none" kern="1200" dirty="0">
                          <a:effectLst/>
                        </a:rPr>
                        <a:t>BMJ Open </a:t>
                      </a:r>
                    </a:p>
                    <a:p>
                      <a:pPr marL="285750" lvl="0" indent="-285750">
                        <a:buFont typeface="Arial" panose="020B0604020202020204" pitchFamily="34" charset="0"/>
                        <a:buChar char="•"/>
                      </a:pPr>
                      <a:r>
                        <a:rPr lang="en-GB" sz="1800" u="none" kern="1200" dirty="0">
                          <a:effectLst/>
                        </a:rPr>
                        <a:t>F1000 </a:t>
                      </a:r>
                    </a:p>
                    <a:p>
                      <a:pPr marL="285750" lvl="0" indent="-285750">
                        <a:buFont typeface="Arial" panose="020B0604020202020204" pitchFamily="34" charset="0"/>
                        <a:buChar char="•"/>
                      </a:pPr>
                      <a:r>
                        <a:rPr lang="en-GB" sz="1800" u="none" kern="1200" dirty="0">
                          <a:effectLst/>
                        </a:rPr>
                        <a:t>Royal Society Open Science</a:t>
                      </a:r>
                    </a:p>
                    <a:p>
                      <a:pPr marL="285750" lvl="0" indent="-285750">
                        <a:buFont typeface="Arial" panose="020B0604020202020204" pitchFamily="34" charset="0"/>
                        <a:buChar char="•"/>
                      </a:pPr>
                      <a:r>
                        <a:rPr lang="en-GB" sz="1800" u="none" kern="1200" dirty="0">
                          <a:effectLst/>
                        </a:rPr>
                        <a:t>IEEE Access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u="none" kern="1200" dirty="0">
                          <a:effectLst/>
                        </a:rPr>
                        <a:t>Peer J </a:t>
                      </a:r>
                    </a:p>
                    <a:p>
                      <a:pPr marL="285750" lvl="0" indent="-285750">
                        <a:buFont typeface="Arial" panose="020B0604020202020204" pitchFamily="34" charset="0"/>
                        <a:buChar char="•"/>
                      </a:pPr>
                      <a:r>
                        <a:rPr lang="en-GB" sz="1800" u="none" kern="1200" dirty="0" err="1">
                          <a:effectLst/>
                        </a:rPr>
                        <a:t>Wellcome</a:t>
                      </a:r>
                      <a:r>
                        <a:rPr lang="en-GB" sz="1800" u="none" kern="1200" dirty="0">
                          <a:effectLst/>
                        </a:rPr>
                        <a:t> Open Research</a:t>
                      </a:r>
                    </a:p>
                    <a:p>
                      <a:pPr marL="285750" lvl="0" indent="-285750">
                        <a:buFont typeface="Arial" panose="020B0604020202020204" pitchFamily="34" charset="0"/>
                        <a:buChar char="•"/>
                      </a:pPr>
                      <a:r>
                        <a:rPr lang="en-GB" sz="1800" u="none" kern="1200" dirty="0" err="1">
                          <a:effectLst/>
                        </a:rPr>
                        <a:t>ScienceOpen</a:t>
                      </a:r>
                      <a:endParaRPr lang="en-GB" sz="1800" u="none" kern="1200" dirty="0">
                        <a:effectLst/>
                      </a:endParaRPr>
                    </a:p>
                    <a:p>
                      <a:pPr marL="285750" lvl="0" indent="-285750">
                        <a:buFont typeface="Arial" panose="020B0604020202020204" pitchFamily="34" charset="0"/>
                        <a:buChar char="•"/>
                      </a:pPr>
                      <a:r>
                        <a:rPr lang="en-GB" sz="1800" u="none" kern="1200" dirty="0">
                          <a:effectLst/>
                        </a:rPr>
                        <a:t>Rio Journal</a:t>
                      </a:r>
                    </a:p>
                    <a:p>
                      <a:pPr marL="285750" lvl="0" indent="-285750">
                        <a:buFont typeface="Arial" panose="020B0604020202020204" pitchFamily="34" charset="0"/>
                        <a:buChar char="•"/>
                      </a:pPr>
                      <a:r>
                        <a:rPr lang="en-GB" sz="1800" u="none" kern="1200" dirty="0">
                          <a:effectLst/>
                        </a:rPr>
                        <a:t>The Winnower</a:t>
                      </a:r>
                    </a:p>
                    <a:p>
                      <a:endParaRPr lang="en-GB" dirty="0"/>
                    </a:p>
                  </a:txBody>
                  <a:tcPr/>
                </a:tc>
                <a:tc>
                  <a:txBody>
                    <a:bodyPr/>
                    <a:lstStyle/>
                    <a:p>
                      <a:pPr lvl="0"/>
                      <a:r>
                        <a:rPr lang="en-GB" sz="1800" u="sng" kern="1200" dirty="0">
                          <a:effectLst/>
                        </a:rPr>
                        <a:t>Publishing in the Global South</a:t>
                      </a:r>
                    </a:p>
                    <a:p>
                      <a:pPr lvl="0"/>
                      <a:endParaRPr lang="en-GB" sz="1800" kern="1200" dirty="0">
                        <a:effectLst/>
                      </a:endParaRPr>
                    </a:p>
                    <a:p>
                      <a:pPr marL="285750" lvl="0" indent="-285750">
                        <a:buFont typeface="Arial" panose="020B0604020202020204" pitchFamily="34" charset="0"/>
                        <a:buChar char="•"/>
                      </a:pPr>
                      <a:r>
                        <a:rPr lang="en-GB" sz="1800" kern="1200" dirty="0" err="1">
                          <a:effectLst/>
                        </a:rPr>
                        <a:t>SciElo</a:t>
                      </a:r>
                      <a:r>
                        <a:rPr lang="en-GB" sz="1800" kern="1200" dirty="0">
                          <a:effectLst/>
                        </a:rPr>
                        <a:t> (Latin America &amp; South Africa)</a:t>
                      </a:r>
                    </a:p>
                    <a:p>
                      <a:pPr marL="285750" lvl="0" indent="-285750">
                        <a:buFont typeface="Arial" panose="020B0604020202020204" pitchFamily="34" charset="0"/>
                        <a:buChar char="•"/>
                      </a:pPr>
                      <a:r>
                        <a:rPr lang="en-GB" sz="1800" kern="1200" dirty="0" err="1">
                          <a:effectLst/>
                        </a:rPr>
                        <a:t>Redalyc</a:t>
                      </a:r>
                      <a:r>
                        <a:rPr lang="en-GB" sz="1800" kern="1200" dirty="0">
                          <a:effectLst/>
                        </a:rPr>
                        <a:t> (Latin America)</a:t>
                      </a:r>
                    </a:p>
                    <a:p>
                      <a:pPr marL="285750" lvl="0" indent="-285750">
                        <a:buFont typeface="Arial" panose="020B0604020202020204" pitchFamily="34" charset="0"/>
                        <a:buChar char="•"/>
                      </a:pPr>
                      <a:r>
                        <a:rPr lang="en-GB" sz="1800" kern="1200" dirty="0">
                          <a:effectLst/>
                        </a:rPr>
                        <a:t>African Journals Online (Africa)</a:t>
                      </a:r>
                    </a:p>
                    <a:p>
                      <a:pPr marL="285750" lvl="0" indent="-285750">
                        <a:buFont typeface="Arial" panose="020B0604020202020204" pitchFamily="34" charset="0"/>
                        <a:buChar char="•"/>
                      </a:pPr>
                      <a:r>
                        <a:rPr lang="en-GB" sz="1800" kern="1200" dirty="0">
                          <a:effectLst/>
                        </a:rPr>
                        <a:t>AAS Open Research (Africa) </a:t>
                      </a:r>
                    </a:p>
                    <a:p>
                      <a:pPr marL="285750" lvl="0" indent="-285750">
                        <a:buFont typeface="Arial" panose="020B0604020202020204" pitchFamily="34" charset="0"/>
                        <a:buChar char="•"/>
                      </a:pPr>
                      <a:r>
                        <a:rPr lang="en-GB" sz="1800" kern="1200" dirty="0">
                          <a:effectLst/>
                        </a:rPr>
                        <a:t>AOSIS (South Africa)</a:t>
                      </a:r>
                    </a:p>
                    <a:p>
                      <a:pPr marL="285750" lvl="0" indent="-285750">
                        <a:buFont typeface="Arial" panose="020B0604020202020204" pitchFamily="34" charset="0"/>
                        <a:buChar char="•"/>
                      </a:pPr>
                      <a:r>
                        <a:rPr lang="en-GB" sz="1800" kern="1200" dirty="0" err="1">
                          <a:effectLst/>
                        </a:rPr>
                        <a:t>Bioline</a:t>
                      </a:r>
                      <a:r>
                        <a:rPr lang="en-GB" sz="1800" kern="1200" dirty="0">
                          <a:effectLst/>
                        </a:rPr>
                        <a:t> (various developing countries)</a:t>
                      </a:r>
                    </a:p>
                    <a:p>
                      <a:pPr marL="285750" lvl="0" indent="-285750">
                        <a:buFont typeface="Arial" panose="020B0604020202020204" pitchFamily="34" charset="0"/>
                        <a:buChar char="•"/>
                      </a:pPr>
                      <a:r>
                        <a:rPr lang="en-GB" sz="1800" kern="1200" dirty="0">
                          <a:effectLst/>
                        </a:rPr>
                        <a:t>AJSP </a:t>
                      </a:r>
                      <a:r>
                        <a:rPr lang="en-GB" sz="1800" dirty="0"/>
                        <a:t>–</a:t>
                      </a:r>
                      <a:r>
                        <a:rPr lang="en-GB" sz="1800" kern="1200" dirty="0">
                          <a:effectLst/>
                        </a:rPr>
                        <a:t> Algerian Scientist Journal Platform</a:t>
                      </a:r>
                    </a:p>
                    <a:p>
                      <a:pPr marL="285750" lvl="0" indent="-285750">
                        <a:buFont typeface="Arial" panose="020B0604020202020204" pitchFamily="34" charset="0"/>
                        <a:buChar char="•"/>
                      </a:pPr>
                      <a:r>
                        <a:rPr lang="en-GB" sz="1800" kern="1200" dirty="0">
                          <a:effectLst/>
                        </a:rPr>
                        <a:t>IMIST MSJ (Morocco)</a:t>
                      </a:r>
                    </a:p>
                    <a:p>
                      <a:pPr marL="285750" lvl="0" indent="-285750">
                        <a:buFont typeface="Arial" panose="020B0604020202020204" pitchFamily="34" charset="0"/>
                        <a:buChar char="•"/>
                      </a:pPr>
                      <a:r>
                        <a:rPr lang="en-GB" sz="1800" kern="1200" dirty="0">
                          <a:effectLst/>
                        </a:rPr>
                        <a:t>DFAJ – Directory of Arabic Journals (Arabic) </a:t>
                      </a:r>
                    </a:p>
                    <a:p>
                      <a:pPr marL="285750" lvl="0" indent="-285750">
                        <a:buFont typeface="Arial" panose="020B0604020202020204" pitchFamily="34" charset="0"/>
                        <a:buChar char="•"/>
                      </a:pPr>
                      <a:r>
                        <a:rPr lang="en-GB" sz="1800" kern="1200" dirty="0">
                          <a:effectLst/>
                        </a:rPr>
                        <a:t>Sri Lanka Journals Online </a:t>
                      </a:r>
                    </a:p>
                    <a:p>
                      <a:pPr marL="285750" lvl="0" indent="-285750">
                        <a:buFont typeface="Arial" panose="020B0604020202020204" pitchFamily="34" charset="0"/>
                        <a:buChar char="•"/>
                      </a:pPr>
                      <a:r>
                        <a:rPr lang="en-GB" sz="1800" kern="1200" dirty="0">
                          <a:effectLst/>
                        </a:rPr>
                        <a:t>Bangladesh Journals Online </a:t>
                      </a:r>
                    </a:p>
                    <a:p>
                      <a:pPr marL="285750" lvl="0" indent="-285750">
                        <a:buFont typeface="Arial" panose="020B0604020202020204" pitchFamily="34" charset="0"/>
                        <a:buChar char="•"/>
                      </a:pPr>
                      <a:r>
                        <a:rPr lang="en-GB" sz="1800" kern="1200" dirty="0">
                          <a:effectLst/>
                        </a:rPr>
                        <a:t>Nepal Journals Online </a:t>
                      </a:r>
                    </a:p>
                    <a:p>
                      <a:pPr marL="285750" lvl="0" indent="-285750">
                        <a:buFont typeface="Arial" panose="020B0604020202020204" pitchFamily="34" charset="0"/>
                        <a:buChar char="•"/>
                      </a:pPr>
                      <a:r>
                        <a:rPr lang="en-GB" sz="1800" kern="1200" dirty="0" err="1">
                          <a:effectLst/>
                        </a:rPr>
                        <a:t>Pakmedinet</a:t>
                      </a:r>
                      <a:r>
                        <a:rPr lang="en-GB" sz="1800" kern="1200" dirty="0">
                          <a:effectLst/>
                        </a:rPr>
                        <a:t> (Pakistan)</a:t>
                      </a:r>
                      <a:endParaRPr lang="en-GB" sz="1800" b="0" kern="1200" dirty="0">
                        <a:solidFill>
                          <a:schemeClr val="lt1"/>
                        </a:solidFill>
                        <a:effectLst/>
                        <a:latin typeface="+mn-lt"/>
                        <a:ea typeface="+mn-ea"/>
                        <a:cs typeface="+mn-cs"/>
                      </a:endParaRPr>
                    </a:p>
                  </a:txBody>
                  <a:tcPr/>
                </a:tc>
                <a:extLst>
                  <a:ext uri="{0D108BD9-81ED-4DB2-BD59-A6C34878D82A}">
                    <a16:rowId xmlns:a16="http://schemas.microsoft.com/office/drawing/2014/main" val="2610263106"/>
                  </a:ext>
                </a:extLst>
              </a:tr>
            </a:tbl>
          </a:graphicData>
        </a:graphic>
      </p:graphicFrame>
    </p:spTree>
    <p:extLst>
      <p:ext uri="{BB962C8B-B14F-4D97-AF65-F5344CB8AC3E}">
        <p14:creationId xmlns:p14="http://schemas.microsoft.com/office/powerpoint/2010/main" val="343376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8BCC3-AB8B-4871-9821-6957EC23FFEE}"/>
              </a:ext>
            </a:extLst>
          </p:cNvPr>
          <p:cNvSpPr>
            <a:spLocks noGrp="1"/>
          </p:cNvSpPr>
          <p:nvPr>
            <p:ph type="title"/>
          </p:nvPr>
        </p:nvSpPr>
        <p:spPr/>
        <p:txBody>
          <a:bodyPr/>
          <a:lstStyle/>
          <a:p>
            <a:r>
              <a:rPr lang="en-GB" dirty="0">
                <a:solidFill>
                  <a:srgbClr val="0070C0"/>
                </a:solidFill>
                <a:latin typeface="Gill Sans MT" panose="020B0502020104020203" pitchFamily="34" charset="0"/>
              </a:rPr>
              <a:t>The importance of peer review</a:t>
            </a:r>
          </a:p>
        </p:txBody>
      </p:sp>
      <p:sp>
        <p:nvSpPr>
          <p:cNvPr id="3" name="Content Placeholder 2">
            <a:extLst>
              <a:ext uri="{FF2B5EF4-FFF2-40B4-BE49-F238E27FC236}">
                <a16:creationId xmlns:a16="http://schemas.microsoft.com/office/drawing/2014/main" id="{CAFEB238-702F-4491-BD19-D49F4DEB076F}"/>
              </a:ext>
            </a:extLst>
          </p:cNvPr>
          <p:cNvSpPr>
            <a:spLocks noGrp="1"/>
          </p:cNvSpPr>
          <p:nvPr>
            <p:ph idx="1"/>
          </p:nvPr>
        </p:nvSpPr>
        <p:spPr/>
        <p:txBody>
          <a:bodyPr>
            <a:normAutofit lnSpcReduction="10000"/>
          </a:bodyPr>
          <a:lstStyle/>
          <a:p>
            <a:r>
              <a:rPr lang="en-GB" i="1" dirty="0"/>
              <a:t>“Peer review may have its limitations, but it is also a remarkable process which relies on the trust and co-operation of the scientific community and acts as a quality control ensuring that published research is valid, significant and original. The process is essential for the dissemination and advancement of scientific knowledge. Without peer review, how would we weigh up claims and know what to believe?”</a:t>
            </a:r>
            <a:endParaRPr lang="en-GB" dirty="0"/>
          </a:p>
          <a:p>
            <a:r>
              <a:rPr lang="en-GB" dirty="0"/>
              <a:t>From Sense About Science’s ‘Peer review: The Nuts and Bolts’ </a:t>
            </a:r>
            <a:r>
              <a:rPr lang="en-GB" dirty="0">
                <a:solidFill>
                  <a:srgbClr val="FF0000"/>
                </a:solidFill>
              </a:rPr>
              <a:t>(recommended reading – free </a:t>
            </a:r>
            <a:r>
              <a:rPr lang="en-GB" dirty="0" err="1">
                <a:solidFill>
                  <a:srgbClr val="FF0000"/>
                </a:solidFill>
              </a:rPr>
              <a:t>ebook</a:t>
            </a:r>
            <a:r>
              <a:rPr lang="en-GB" dirty="0">
                <a:solidFill>
                  <a:srgbClr val="FF0000"/>
                </a:solidFill>
              </a:rPr>
              <a:t>)</a:t>
            </a:r>
            <a:r>
              <a:rPr lang="en-GB" dirty="0"/>
              <a:t> </a:t>
            </a:r>
            <a:r>
              <a:rPr lang="en-GB" u="sng" dirty="0">
                <a:hlinkClick r:id="rId3"/>
              </a:rPr>
              <a:t>http://senseaboutscience.org/activities/peer-review-the-nuts-and-bolts/</a:t>
            </a:r>
            <a:r>
              <a:rPr lang="en-GB" dirty="0"/>
              <a:t> </a:t>
            </a:r>
          </a:p>
        </p:txBody>
      </p:sp>
    </p:spTree>
    <p:extLst>
      <p:ext uri="{BB962C8B-B14F-4D97-AF65-F5344CB8AC3E}">
        <p14:creationId xmlns:p14="http://schemas.microsoft.com/office/powerpoint/2010/main" val="2056193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49A9F-784C-4230-8AD4-823EEDA49A53}"/>
              </a:ext>
            </a:extLst>
          </p:cNvPr>
          <p:cNvSpPr>
            <a:spLocks noGrp="1"/>
          </p:cNvSpPr>
          <p:nvPr>
            <p:ph type="title"/>
          </p:nvPr>
        </p:nvSpPr>
        <p:spPr/>
        <p:txBody>
          <a:bodyPr/>
          <a:lstStyle/>
          <a:p>
            <a:r>
              <a:rPr lang="en-GB" dirty="0">
                <a:solidFill>
                  <a:srgbClr val="0070C0"/>
                </a:solidFill>
                <a:latin typeface="Gill Sans MT" panose="020B0502020104020203" pitchFamily="34" charset="0"/>
              </a:rPr>
              <a:t>Different types of peer review</a:t>
            </a:r>
          </a:p>
        </p:txBody>
      </p:sp>
      <p:sp>
        <p:nvSpPr>
          <p:cNvPr id="3" name="Content Placeholder 2">
            <a:extLst>
              <a:ext uri="{FF2B5EF4-FFF2-40B4-BE49-F238E27FC236}">
                <a16:creationId xmlns:a16="http://schemas.microsoft.com/office/drawing/2014/main" id="{83BF3E5F-BB46-4D43-9ACA-685403E3C8A0}"/>
              </a:ext>
            </a:extLst>
          </p:cNvPr>
          <p:cNvSpPr>
            <a:spLocks noGrp="1"/>
          </p:cNvSpPr>
          <p:nvPr>
            <p:ph idx="1"/>
          </p:nvPr>
        </p:nvSpPr>
        <p:spPr/>
        <p:txBody>
          <a:bodyPr>
            <a:normAutofit/>
          </a:bodyPr>
          <a:lstStyle/>
          <a:p>
            <a:pPr lvl="0"/>
            <a:r>
              <a:rPr lang="en-GB" sz="3200" b="1" dirty="0"/>
              <a:t>Single blind </a:t>
            </a:r>
            <a:r>
              <a:rPr lang="en-GB" sz="3200" dirty="0"/>
              <a:t>– The names of the reviewers are hidden from the author. This is the most common type of peer review.</a:t>
            </a:r>
          </a:p>
          <a:p>
            <a:pPr lvl="0"/>
            <a:r>
              <a:rPr lang="en-GB" sz="3200" b="1" dirty="0"/>
              <a:t>Double blind </a:t>
            </a:r>
            <a:r>
              <a:rPr lang="en-GB" sz="3200" dirty="0"/>
              <a:t>– Both the reviewer and the author are anonymous.</a:t>
            </a:r>
          </a:p>
          <a:p>
            <a:pPr lvl="0"/>
            <a:r>
              <a:rPr lang="en-GB" sz="3200" b="1" dirty="0"/>
              <a:t>Open </a:t>
            </a:r>
            <a:r>
              <a:rPr lang="en-GB" sz="3200" dirty="0"/>
              <a:t>– Reviewers and authors can see each other’s names. Some journals also publish the peer reviews online </a:t>
            </a:r>
            <a:br>
              <a:rPr lang="en-GB" sz="3200" dirty="0"/>
            </a:br>
            <a:r>
              <a:rPr lang="en-GB" sz="3200" dirty="0"/>
              <a:t>Examples – BMJ Open and F1000. </a:t>
            </a:r>
          </a:p>
        </p:txBody>
      </p:sp>
    </p:spTree>
    <p:extLst>
      <p:ext uri="{BB962C8B-B14F-4D97-AF65-F5344CB8AC3E}">
        <p14:creationId xmlns:p14="http://schemas.microsoft.com/office/powerpoint/2010/main" val="986353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264AF-2FBB-4A78-B18D-57C894BEC7EE}"/>
              </a:ext>
            </a:extLst>
          </p:cNvPr>
          <p:cNvSpPr>
            <a:spLocks noGrp="1"/>
          </p:cNvSpPr>
          <p:nvPr>
            <p:ph type="title"/>
          </p:nvPr>
        </p:nvSpPr>
        <p:spPr/>
        <p:txBody>
          <a:bodyPr/>
          <a:lstStyle/>
          <a:p>
            <a:r>
              <a:rPr lang="en-GB" dirty="0">
                <a:solidFill>
                  <a:srgbClr val="0070C0"/>
                </a:solidFill>
                <a:latin typeface="Gill Sans MT" panose="020B0502020104020203" pitchFamily="34" charset="0"/>
              </a:rPr>
              <a:t>The importance of peer review </a:t>
            </a:r>
          </a:p>
        </p:txBody>
      </p:sp>
      <p:sp>
        <p:nvSpPr>
          <p:cNvPr id="3" name="Content Placeholder 2">
            <a:extLst>
              <a:ext uri="{FF2B5EF4-FFF2-40B4-BE49-F238E27FC236}">
                <a16:creationId xmlns:a16="http://schemas.microsoft.com/office/drawing/2014/main" id="{96CA5C4F-178D-403A-8291-F2932B68BD35}"/>
              </a:ext>
            </a:extLst>
          </p:cNvPr>
          <p:cNvSpPr>
            <a:spLocks noGrp="1"/>
          </p:cNvSpPr>
          <p:nvPr>
            <p:ph idx="1"/>
          </p:nvPr>
        </p:nvSpPr>
        <p:spPr>
          <a:xfrm>
            <a:off x="838200" y="1479665"/>
            <a:ext cx="10515600" cy="5070763"/>
          </a:xfrm>
        </p:spPr>
        <p:txBody>
          <a:bodyPr>
            <a:normAutofit fontScale="77500" lnSpcReduction="20000"/>
          </a:bodyPr>
          <a:lstStyle/>
          <a:p>
            <a:pPr lvl="0"/>
            <a:r>
              <a:rPr lang="en-GB" dirty="0"/>
              <a:t>Sometimes peer review can take a long time (studies suggest around </a:t>
            </a:r>
            <a:r>
              <a:rPr lang="en-GB" u="sng" dirty="0">
                <a:hlinkClick r:id="rId2"/>
              </a:rPr>
              <a:t>100 days</a:t>
            </a:r>
            <a:r>
              <a:rPr lang="en-GB" dirty="0"/>
              <a:t> or more on average).</a:t>
            </a:r>
          </a:p>
          <a:p>
            <a:pPr lvl="0"/>
            <a:r>
              <a:rPr lang="en-GB" dirty="0"/>
              <a:t>You should be suspicious of journals offering a very quick turnaround (such as a few days or weeks).</a:t>
            </a:r>
          </a:p>
          <a:p>
            <a:pPr lvl="0"/>
            <a:r>
              <a:rPr lang="en-GB" dirty="0"/>
              <a:t>Peer review can take place via email, but the most reputable journals use online systems such as Scholastica, </a:t>
            </a:r>
            <a:r>
              <a:rPr lang="en-GB" dirty="0" err="1"/>
              <a:t>ScholarOne</a:t>
            </a:r>
            <a:r>
              <a:rPr lang="en-GB" dirty="0"/>
              <a:t>, Open Journal Systems or other secure platforms.</a:t>
            </a:r>
          </a:p>
          <a:p>
            <a:pPr lvl="0"/>
            <a:r>
              <a:rPr lang="en-GB" dirty="0"/>
              <a:t>Peer review comments can be very critical – you should not take the criticism personally. You may be asked to significantly change or completely re-write your article. </a:t>
            </a:r>
          </a:p>
          <a:p>
            <a:pPr lvl="0"/>
            <a:r>
              <a:rPr lang="en-GB" dirty="0"/>
              <a:t>Unfortunately, studies have shown that international journals (based in the USA and Europe) can sometimes be biased against researchers in Africa and Asia.</a:t>
            </a:r>
          </a:p>
          <a:p>
            <a:pPr lvl="0"/>
            <a:r>
              <a:rPr lang="en-GB" dirty="0"/>
              <a:t>Sometimes journals can reject your paper without peer reviewing it – this is called ‘desk rejection’. Always check the scope and subject of the journal to make sure your paper is appropriate. You can also ask the editor for a recommendation on a more suitable journal.</a:t>
            </a:r>
          </a:p>
          <a:p>
            <a:pPr lvl="0"/>
            <a:r>
              <a:rPr lang="en-GB" dirty="0"/>
              <a:t>Some authors are tempted to submit to several journals at a time, but this is considered extremely unethical. </a:t>
            </a:r>
            <a:r>
              <a:rPr lang="en-GB" b="1" dirty="0"/>
              <a:t>Only submit to one journal at a time.</a:t>
            </a:r>
          </a:p>
        </p:txBody>
      </p:sp>
    </p:spTree>
    <p:extLst>
      <p:ext uri="{BB962C8B-B14F-4D97-AF65-F5344CB8AC3E}">
        <p14:creationId xmlns:p14="http://schemas.microsoft.com/office/powerpoint/2010/main" val="4197809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F1F1D-54A8-475A-B968-17C2623281DF}"/>
              </a:ext>
            </a:extLst>
          </p:cNvPr>
          <p:cNvSpPr>
            <a:spLocks noGrp="1"/>
          </p:cNvSpPr>
          <p:nvPr>
            <p:ph type="title"/>
          </p:nvPr>
        </p:nvSpPr>
        <p:spPr>
          <a:xfrm>
            <a:off x="838199" y="223236"/>
            <a:ext cx="10515600" cy="1325563"/>
          </a:xfrm>
        </p:spPr>
        <p:txBody>
          <a:bodyPr/>
          <a:lstStyle/>
          <a:p>
            <a:r>
              <a:rPr lang="en-GB" dirty="0">
                <a:solidFill>
                  <a:srgbClr val="0070C0"/>
                </a:solidFill>
                <a:latin typeface="Gill Sans MT" panose="020B0502020104020203" pitchFamily="34" charset="0"/>
              </a:rPr>
              <a:t>What is the Impact Factor?</a:t>
            </a:r>
          </a:p>
        </p:txBody>
      </p:sp>
      <p:sp>
        <p:nvSpPr>
          <p:cNvPr id="3" name="Content Placeholder 2">
            <a:extLst>
              <a:ext uri="{FF2B5EF4-FFF2-40B4-BE49-F238E27FC236}">
                <a16:creationId xmlns:a16="http://schemas.microsoft.com/office/drawing/2014/main" id="{9E73916F-0165-479A-8EC5-364468FE7FEA}"/>
              </a:ext>
            </a:extLst>
          </p:cNvPr>
          <p:cNvSpPr>
            <a:spLocks noGrp="1"/>
          </p:cNvSpPr>
          <p:nvPr>
            <p:ph idx="1"/>
          </p:nvPr>
        </p:nvSpPr>
        <p:spPr>
          <a:xfrm>
            <a:off x="838199" y="1413164"/>
            <a:ext cx="10649989" cy="4854632"/>
          </a:xfrm>
        </p:spPr>
        <p:txBody>
          <a:bodyPr>
            <a:normAutofit lnSpcReduction="10000"/>
          </a:bodyPr>
          <a:lstStyle/>
          <a:p>
            <a:r>
              <a:rPr lang="en-GB" dirty="0"/>
              <a:t>The Impact Factor of a journal is calculated according to the number of citations that journal receives over the previous two years.  </a:t>
            </a:r>
            <a:r>
              <a:rPr lang="en-GB" dirty="0">
                <a:hlinkClick r:id="rId2"/>
              </a:rPr>
              <a:t>https://en.wikipedia.org/wiki/Impact_factor</a:t>
            </a:r>
            <a:r>
              <a:rPr lang="en-GB" dirty="0"/>
              <a:t> </a:t>
            </a:r>
          </a:p>
          <a:p>
            <a:pPr lvl="0"/>
            <a:r>
              <a:rPr lang="en-GB" dirty="0"/>
              <a:t>Not all journals have an Impact Factor, and it is not always a good indication of the best journals.</a:t>
            </a:r>
          </a:p>
          <a:p>
            <a:r>
              <a:rPr lang="en-GB" dirty="0"/>
              <a:t>Impact Factor is an ‘article-level metric’ – it is not intended to assess the quality of individual articles. </a:t>
            </a:r>
          </a:p>
          <a:p>
            <a:r>
              <a:rPr lang="en-GB" dirty="0"/>
              <a:t>To qualify for an Impact Factor, journals </a:t>
            </a:r>
            <a:r>
              <a:rPr lang="en-GB" b="1" dirty="0"/>
              <a:t>must</a:t>
            </a:r>
            <a:r>
              <a:rPr lang="en-GB" dirty="0"/>
              <a:t> be indexed </a:t>
            </a:r>
            <a:br>
              <a:rPr lang="en-GB" dirty="0"/>
            </a:br>
            <a:r>
              <a:rPr lang="en-GB" dirty="0"/>
              <a:t>in the </a:t>
            </a:r>
            <a:r>
              <a:rPr lang="en-GB" dirty="0" err="1"/>
              <a:t>Clarivate</a:t>
            </a:r>
            <a:r>
              <a:rPr lang="en-GB" dirty="0"/>
              <a:t> (Thomson Reuters) Web of Science.</a:t>
            </a:r>
          </a:p>
          <a:p>
            <a:r>
              <a:rPr lang="en-GB" dirty="0">
                <a:solidFill>
                  <a:srgbClr val="FF0000"/>
                </a:solidFill>
              </a:rPr>
              <a:t>Watch out for fake impact factors! </a:t>
            </a:r>
            <a:r>
              <a:rPr lang="en-GB" dirty="0"/>
              <a:t>Check </a:t>
            </a:r>
            <a:r>
              <a:rPr lang="en-GB" dirty="0">
                <a:hlinkClick r:id="rId3"/>
              </a:rPr>
              <a:t>http://mjl.clarivate.com/</a:t>
            </a:r>
            <a:r>
              <a:rPr lang="en-GB" dirty="0"/>
              <a:t> to make sure the journal is making a legitimate claim about their indexing.</a:t>
            </a:r>
          </a:p>
        </p:txBody>
      </p:sp>
      <p:pic>
        <p:nvPicPr>
          <p:cNvPr id="4" name="Picture 3">
            <a:extLst>
              <a:ext uri="{FF2B5EF4-FFF2-40B4-BE49-F238E27FC236}">
                <a16:creationId xmlns:a16="http://schemas.microsoft.com/office/drawing/2014/main" id="{BD6CABCE-7A6D-471C-9269-C3EBA2FFFDAE}"/>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9609510" y="4156361"/>
            <a:ext cx="1878678" cy="769364"/>
          </a:xfrm>
          <a:prstGeom prst="rect">
            <a:avLst/>
          </a:prstGeom>
        </p:spPr>
      </p:pic>
    </p:spTree>
    <p:extLst>
      <p:ext uri="{BB962C8B-B14F-4D97-AF65-F5344CB8AC3E}">
        <p14:creationId xmlns:p14="http://schemas.microsoft.com/office/powerpoint/2010/main" val="4293221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D640A-D1B4-423F-A6DC-8FE0202B798F}"/>
              </a:ext>
            </a:extLst>
          </p:cNvPr>
          <p:cNvSpPr>
            <a:spLocks noGrp="1"/>
          </p:cNvSpPr>
          <p:nvPr>
            <p:ph type="title"/>
          </p:nvPr>
        </p:nvSpPr>
        <p:spPr>
          <a:xfrm>
            <a:off x="838200" y="154102"/>
            <a:ext cx="10515600" cy="1325563"/>
          </a:xfrm>
        </p:spPr>
        <p:txBody>
          <a:bodyPr/>
          <a:lstStyle/>
          <a:p>
            <a:r>
              <a:rPr lang="en-GB" dirty="0">
                <a:solidFill>
                  <a:srgbClr val="0070C0"/>
                </a:solidFill>
                <a:latin typeface="Gill Sans MT" panose="020B0502020104020203" pitchFamily="34" charset="0"/>
              </a:rPr>
              <a:t>Other important indexes and metrics</a:t>
            </a:r>
          </a:p>
        </p:txBody>
      </p:sp>
      <p:sp>
        <p:nvSpPr>
          <p:cNvPr id="3" name="Content Placeholder 2">
            <a:extLst>
              <a:ext uri="{FF2B5EF4-FFF2-40B4-BE49-F238E27FC236}">
                <a16:creationId xmlns:a16="http://schemas.microsoft.com/office/drawing/2014/main" id="{532D7364-07E0-46D1-A5A7-63E8F82FA658}"/>
              </a:ext>
            </a:extLst>
          </p:cNvPr>
          <p:cNvSpPr>
            <a:spLocks noGrp="1"/>
          </p:cNvSpPr>
          <p:nvPr>
            <p:ph idx="1"/>
          </p:nvPr>
        </p:nvSpPr>
        <p:spPr>
          <a:xfrm>
            <a:off x="2107677" y="1479665"/>
            <a:ext cx="9746266" cy="4939953"/>
          </a:xfrm>
        </p:spPr>
        <p:txBody>
          <a:bodyPr>
            <a:normAutofit/>
          </a:bodyPr>
          <a:lstStyle/>
          <a:p>
            <a:pPr marL="0" indent="0">
              <a:buNone/>
            </a:pPr>
            <a:r>
              <a:rPr lang="en-GB" dirty="0"/>
              <a:t>Scopus is also good indicator of a high-quality, credible journal. You can search to check if journals are indexed via this link:</a:t>
            </a:r>
          </a:p>
          <a:p>
            <a:pPr marL="0" indent="0">
              <a:buNone/>
            </a:pPr>
            <a:r>
              <a:rPr lang="en-GB" sz="1800" u="sng" dirty="0">
                <a:hlinkClick r:id="rId2"/>
              </a:rPr>
              <a:t>http://www.scimagojr.com/journalsearch.php</a:t>
            </a:r>
            <a:endParaRPr lang="en-GB" sz="1800" dirty="0"/>
          </a:p>
          <a:p>
            <a:pPr marL="0" indent="0">
              <a:buNone/>
            </a:pPr>
            <a:r>
              <a:rPr lang="en-GB" dirty="0"/>
              <a:t>The ‘Scopus Cite Factor’ is an alternative to the Impact Factor: </a:t>
            </a:r>
            <a:r>
              <a:rPr lang="en-GB" sz="1800" u="sng" dirty="0">
                <a:hlinkClick r:id="rId3"/>
              </a:rPr>
              <a:t>https://journalmetrics.scopus.com/</a:t>
            </a:r>
            <a:endParaRPr lang="en-GB" sz="1800" dirty="0"/>
          </a:p>
          <a:p>
            <a:pPr marL="0" indent="0">
              <a:buNone/>
            </a:pPr>
            <a:endParaRPr lang="en-GB" dirty="0"/>
          </a:p>
          <a:p>
            <a:pPr marL="0" indent="0">
              <a:buNone/>
            </a:pPr>
            <a:r>
              <a:rPr lang="en-GB" dirty="0" err="1"/>
              <a:t>Pubmed</a:t>
            </a:r>
            <a:r>
              <a:rPr lang="en-GB" dirty="0"/>
              <a:t> is a good index for medical journals. You can search the database here: </a:t>
            </a:r>
            <a:r>
              <a:rPr lang="en-GB" u="sng" dirty="0">
                <a:hlinkClick r:id="rId4"/>
              </a:rPr>
              <a:t>https://www.ncbi.nlm.nih.gov/nlmcatalog/</a:t>
            </a:r>
            <a:r>
              <a:rPr lang="en-GB" dirty="0"/>
              <a:t> </a:t>
            </a:r>
          </a:p>
          <a:p>
            <a:pPr marL="0" indent="0">
              <a:buNone/>
            </a:pPr>
            <a:endParaRPr lang="en-GB" dirty="0"/>
          </a:p>
          <a:p>
            <a:pPr marL="0" indent="0">
              <a:buNone/>
            </a:pPr>
            <a:r>
              <a:rPr lang="en-GB" dirty="0"/>
              <a:t>The Directory of Open Access Journals is a good way to search for Open Access journals around the world </a:t>
            </a:r>
            <a:r>
              <a:rPr lang="en-GB" u="sng" dirty="0">
                <a:hlinkClick r:id="rId5"/>
              </a:rPr>
              <a:t>https://doaj.org/search</a:t>
            </a:r>
            <a:endParaRPr lang="en-GB" dirty="0"/>
          </a:p>
          <a:p>
            <a:endParaRPr lang="en-GB" dirty="0"/>
          </a:p>
          <a:p>
            <a:endParaRPr lang="en-GB" dirty="0"/>
          </a:p>
        </p:txBody>
      </p:sp>
      <p:pic>
        <p:nvPicPr>
          <p:cNvPr id="7" name="Picture 6">
            <a:extLst>
              <a:ext uri="{FF2B5EF4-FFF2-40B4-BE49-F238E27FC236}">
                <a16:creationId xmlns:a16="http://schemas.microsoft.com/office/drawing/2014/main" id="{C86A9323-9D82-4CDB-A1B7-A3D6AF278516}"/>
              </a:ext>
            </a:extLst>
          </p:cNvPr>
          <p:cNvPicPr/>
          <p:nvPr/>
        </p:nvPicPr>
        <p:blipFill>
          <a:blip r:embed="rId6">
            <a:extLst>
              <a:ext uri="{28A0092B-C50C-407E-A947-70E740481C1C}">
                <a14:useLocalDpi xmlns:a14="http://schemas.microsoft.com/office/drawing/2010/main" val="0"/>
              </a:ext>
            </a:extLst>
          </a:blip>
          <a:stretch>
            <a:fillRect/>
          </a:stretch>
        </p:blipFill>
        <p:spPr>
          <a:xfrm>
            <a:off x="375325" y="1616623"/>
            <a:ext cx="1290892" cy="369772"/>
          </a:xfrm>
          <a:prstGeom prst="rect">
            <a:avLst/>
          </a:prstGeom>
        </p:spPr>
      </p:pic>
      <p:pic>
        <p:nvPicPr>
          <p:cNvPr id="8" name="Picture 7">
            <a:extLst>
              <a:ext uri="{FF2B5EF4-FFF2-40B4-BE49-F238E27FC236}">
                <a16:creationId xmlns:a16="http://schemas.microsoft.com/office/drawing/2014/main" id="{32F40C56-8426-4D80-90F9-75654AE3114B}"/>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375324" y="4172322"/>
            <a:ext cx="1373525" cy="488468"/>
          </a:xfrm>
          <a:prstGeom prst="rect">
            <a:avLst/>
          </a:prstGeom>
        </p:spPr>
      </p:pic>
      <p:pic>
        <p:nvPicPr>
          <p:cNvPr id="9" name="Picture 8">
            <a:extLst>
              <a:ext uri="{FF2B5EF4-FFF2-40B4-BE49-F238E27FC236}">
                <a16:creationId xmlns:a16="http://schemas.microsoft.com/office/drawing/2014/main" id="{A1F5E3C3-37F2-4772-B085-0BA52A453664}"/>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389314" y="5251771"/>
            <a:ext cx="1359535" cy="1234347"/>
          </a:xfrm>
          <a:prstGeom prst="rect">
            <a:avLst/>
          </a:prstGeom>
        </p:spPr>
      </p:pic>
    </p:spTree>
    <p:extLst>
      <p:ext uri="{BB962C8B-B14F-4D97-AF65-F5344CB8AC3E}">
        <p14:creationId xmlns:p14="http://schemas.microsoft.com/office/powerpoint/2010/main" val="3634250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1971</TotalTime>
  <Words>4554</Words>
  <Application>Microsoft Office PowerPoint</Application>
  <PresentationFormat>Widescreen</PresentationFormat>
  <Paragraphs>347</Paragraphs>
  <Slides>34</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Calibri Light</vt:lpstr>
      <vt:lpstr>Georgia</vt:lpstr>
      <vt:lpstr>Gill Sans MT</vt:lpstr>
      <vt:lpstr>Times New Roman</vt:lpstr>
      <vt:lpstr>Office Theme</vt:lpstr>
      <vt:lpstr>A guide to the international research landscape </vt:lpstr>
      <vt:lpstr>Part 1 – Global journal publishing</vt:lpstr>
      <vt:lpstr>Who publishes academic journals?</vt:lpstr>
      <vt:lpstr>New ‘open’ initiatives and global journals</vt:lpstr>
      <vt:lpstr>The importance of peer review</vt:lpstr>
      <vt:lpstr>Different types of peer review</vt:lpstr>
      <vt:lpstr>The importance of peer review </vt:lpstr>
      <vt:lpstr>What is the Impact Factor?</vt:lpstr>
      <vt:lpstr>Other important indexes and metrics</vt:lpstr>
      <vt:lpstr>Deceptive and ‘predatory’ journals</vt:lpstr>
      <vt:lpstr>‘Predatory’ and fake conferences</vt:lpstr>
      <vt:lpstr>Part 2 – Open Access and business models in publishing</vt:lpstr>
      <vt:lpstr>Accessing the research you need</vt:lpstr>
      <vt:lpstr>Accessing the research you need</vt:lpstr>
      <vt:lpstr>Business models in journal publishing</vt:lpstr>
      <vt:lpstr>‘Green’ Open Access – Self-Archiving</vt:lpstr>
      <vt:lpstr>Part 3 – Understanding digital permissions and digital tools</vt:lpstr>
      <vt:lpstr>Author copyright and licensing</vt:lpstr>
      <vt:lpstr>Creative Commons</vt:lpstr>
      <vt:lpstr>What are Digital Object Identifiers (DOIs)?</vt:lpstr>
      <vt:lpstr>What is ORCID?</vt:lpstr>
      <vt:lpstr>Digital tools and platforms for researchers</vt:lpstr>
      <vt:lpstr>Digital tools and platforms for researchers</vt:lpstr>
      <vt:lpstr>What is Open Science?</vt:lpstr>
      <vt:lpstr>Open data Sharing</vt:lpstr>
      <vt:lpstr>Part 4 – Useful organisations, networks and databases</vt:lpstr>
      <vt:lpstr>National research and education networks</vt:lpstr>
      <vt:lpstr>Academic support networks – international organisations and NGOs </vt:lpstr>
      <vt:lpstr>Academic support organisations in Africa</vt:lpstr>
      <vt:lpstr>International associations and societies</vt:lpstr>
      <vt:lpstr>International associations and societies</vt:lpstr>
      <vt:lpstr>Research databases and data sources</vt:lpstr>
      <vt:lpstr>Research databases and data sources </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Nobes</dc:creator>
  <cp:lastModifiedBy>Andy Nobes</cp:lastModifiedBy>
  <cp:revision>63</cp:revision>
  <dcterms:created xsi:type="dcterms:W3CDTF">2018-02-09T12:39:09Z</dcterms:created>
  <dcterms:modified xsi:type="dcterms:W3CDTF">2018-09-09T21:31:08Z</dcterms:modified>
</cp:coreProperties>
</file>