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256" r:id="rId2"/>
    <p:sldId id="262" r:id="rId3"/>
    <p:sldId id="298" r:id="rId4"/>
    <p:sldId id="294" r:id="rId5"/>
    <p:sldId id="299" r:id="rId6"/>
    <p:sldId id="295" r:id="rId7"/>
    <p:sldId id="296" r:id="rId8"/>
    <p:sldId id="292" r:id="rId9"/>
    <p:sldId id="297" r:id="rId10"/>
    <p:sldId id="289" r:id="rId11"/>
    <p:sldId id="25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000000"/>
    <a:srgbClr val="5784CC"/>
    <a:srgbClr val="1AFFFF"/>
    <a:srgbClr val="FFFFFF"/>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04" autoAdjust="0"/>
    <p:restoredTop sz="76225" autoAdjust="0"/>
  </p:normalViewPr>
  <p:slideViewPr>
    <p:cSldViewPr snapToGrid="0" snapToObjects="1">
      <p:cViewPr>
        <p:scale>
          <a:sx n="80" d="100"/>
          <a:sy n="80" d="100"/>
        </p:scale>
        <p:origin x="-2202"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9/25/2016</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9/25/2016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r>
              <a:rPr lang="en-US" dirty="0" smtClean="0"/>
              <a:t>- Note the topics that the module will address.</a:t>
            </a:r>
          </a:p>
          <a:p>
            <a:r>
              <a:rPr lang="en-US" dirty="0" smtClean="0"/>
              <a:t>- Note the module’s aim. (Feel free, of course, to frame it in the way that the group is likely to find most relevant.)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2</a:t>
            </a:fld>
            <a:endParaRPr lang="en-US" dirty="0"/>
          </a:p>
        </p:txBody>
      </p:sp>
    </p:spTree>
    <p:extLst>
      <p:ext uri="{BB962C8B-B14F-4D97-AF65-F5344CB8AC3E}">
        <p14:creationId xmlns:p14="http://schemas.microsoft.com/office/powerpoint/2010/main" val="3573402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the existence of standard structures for journal articles. Present the ideas in the first two bullet points.</a:t>
            </a:r>
          </a:p>
          <a:p>
            <a:pPr marL="171450" indent="-171450">
              <a:buFont typeface="Arial" panose="020B0604020202020204" pitchFamily="34" charset="0"/>
              <a:buChar char="•"/>
            </a:pPr>
            <a:r>
              <a:rPr lang="en-US" dirty="0" smtClean="0"/>
              <a:t>Ask the group why it is useful to have a standard structure for journal articles reporting research. Perhaps have pairs of participants discuss this question and then open up discussion to the full group. Some points to make if participants do not make them are the following: (1) A standard structure helps readers know where to look for which information. (2) A standard structure makes writing easier, as the author has guidance in organizing the article. (3) A standard structure helps ensure that all the needed information is included.</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573402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many journals, especially in the sciences and related fields, use the IMRAD format or a variation of it. Using the material on the slide, state the main sections of an IMRAD article and the question that each addresses.</a:t>
            </a:r>
          </a:p>
          <a:p>
            <a:pPr marL="171450" indent="-171450">
              <a:buFont typeface="Arial" panose="020B0604020202020204" pitchFamily="34" charset="0"/>
              <a:buChar char="•"/>
            </a:pPr>
            <a:r>
              <a:rPr lang="en-US" dirty="0" smtClean="0"/>
              <a:t>At this point, it can be helpful to show an article in IMRAD format and point out the various sections. (Commonly, each section has a heading identifying it. The introduction, however, might not have such a heading, as its identity tends to be obvious because of its location.) One possibility is to follow this slide with a slide containing links to one or more articles in the IMRAD format. If Internet will not or might not be available, slides containing images of parts of a journal article can be a good alternative.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4</a:t>
            </a:fld>
            <a:endParaRPr lang="en-US" dirty="0"/>
          </a:p>
        </p:txBody>
      </p:sp>
    </p:spTree>
    <p:extLst>
      <p:ext uri="{BB962C8B-B14F-4D97-AF65-F5344CB8AC3E}">
        <p14:creationId xmlns:p14="http://schemas.microsoft.com/office/powerpoint/2010/main" val="874545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IMRAD articles also contain other parts, as shown in the slide.</a:t>
            </a:r>
          </a:p>
          <a:p>
            <a:pPr marL="171450" indent="-171450">
              <a:buFont typeface="Arial" panose="020B0604020202020204" pitchFamily="34" charset="0"/>
              <a:buChar char="•"/>
            </a:pPr>
            <a:r>
              <a:rPr lang="en-US" dirty="0" smtClean="0"/>
              <a:t>If later sections of the workshop or course will discuss writing various parts of an article, now can be a good time to say so.</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5</a:t>
            </a:fld>
            <a:endParaRPr lang="en-US" dirty="0"/>
          </a:p>
        </p:txBody>
      </p:sp>
    </p:spTree>
    <p:extLst>
      <p:ext uri="{BB962C8B-B14F-4D97-AF65-F5344CB8AC3E}">
        <p14:creationId xmlns:p14="http://schemas.microsoft.com/office/powerpoint/2010/main" val="2445435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the article structures listed on this slide. For each, ask the participants whether they have encountered articles in them.</a:t>
            </a:r>
          </a:p>
          <a:p>
            <a:pPr marL="171450" indent="-171450">
              <a:buFont typeface="Arial" panose="020B0604020202020204" pitchFamily="34" charset="0"/>
              <a:buChar char="•"/>
            </a:pPr>
            <a:r>
              <a:rPr lang="en-US" dirty="0" smtClean="0"/>
              <a:t>Ask the participants whether they have encountered journal articles in any other structures and, if so, what the structures were.  If you know of other structures for journal articles presenting research, perhaps note them as well. </a:t>
            </a:r>
          </a:p>
          <a:p>
            <a:pPr marL="171450" indent="-171450">
              <a:buFont typeface="Arial" panose="020B0604020202020204" pitchFamily="34" charset="0"/>
              <a:buChar char="•"/>
            </a:pPr>
            <a:r>
              <a:rPr lang="en-US" dirty="0" smtClean="0"/>
              <a:t>Perhaps note that some types of journal articles other than usual reports of original research (for example, review articles, case reports, and editorials) tend to have different structures.</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6</a:t>
            </a:fld>
            <a:endParaRPr lang="en-US" dirty="0"/>
          </a:p>
        </p:txBody>
      </p:sp>
    </p:spTree>
    <p:extLst>
      <p:ext uri="{BB962C8B-B14F-4D97-AF65-F5344CB8AC3E}">
        <p14:creationId xmlns:p14="http://schemas.microsoft.com/office/powerpoint/2010/main" val="191818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Ask each participant to each identify which structure is most common for articles reporting research in his or her field.</a:t>
            </a:r>
          </a:p>
          <a:p>
            <a:pPr marL="171450" indent="-171450">
              <a:buFont typeface="Arial" panose="020B0604020202020204" pitchFamily="34" charset="0"/>
              <a:buChar char="•"/>
            </a:pPr>
            <a:r>
              <a:rPr lang="en-US" dirty="0" smtClean="0"/>
              <a:t>This exercise can work well in the pyramid format: For example, groups of two or three participants can discuss their answers with each other, then pairs of small groups can share their answers with each other, and then the full group can be surveyed.</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7</a:t>
            </a:fld>
            <a:endParaRPr lang="en-US" dirty="0"/>
          </a:p>
        </p:txBody>
      </p:sp>
    </p:spTree>
    <p:extLst>
      <p:ext uri="{BB962C8B-B14F-4D97-AF65-F5344CB8AC3E}">
        <p14:creationId xmlns:p14="http://schemas.microsoft.com/office/powerpoint/2010/main" val="3168380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Ask the participants in what order they tend to read the sections of a journal article. Some points that are likely to emerge, and that can be worth emphasizing, are the following: (1) Different people read the sections of a journal article in different orders. (2) The same person may read the sections of different articles in different orders, depending on factors such as how familiar the person is with the topic and what main type of information the person is seeking from the article.</a:t>
            </a:r>
          </a:p>
          <a:p>
            <a:pPr marL="171450" indent="-171450">
              <a:buFont typeface="Arial" panose="020B0604020202020204" pitchFamily="34" charset="0"/>
              <a:buChar char="•"/>
            </a:pPr>
            <a:r>
              <a:rPr lang="en-US" dirty="0" smtClean="0"/>
              <a:t>Ask what the fact that the parts of an article may be read in different orders implies about how a paper should be written. If the following point doesn’t emerge from the discussion, make it: A paper should be written such that each part (including each table and figure) is understandable without reading previous parts.</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8</a:t>
            </a:fld>
            <a:endParaRPr lang="en-US" dirty="0"/>
          </a:p>
        </p:txBody>
      </p:sp>
    </p:spTree>
    <p:extLst>
      <p:ext uri="{BB962C8B-B14F-4D97-AF65-F5344CB8AC3E}">
        <p14:creationId xmlns:p14="http://schemas.microsoft.com/office/powerpoint/2010/main" val="201256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smtClean="0"/>
              <a:t>If time permits, include a question-and-answer session before ending.</a:t>
            </a:r>
          </a:p>
          <a:p>
            <a:pPr marL="171450" lvl="0" indent="-171450">
              <a:buFont typeface="Arial" panose="020B0604020202020204" pitchFamily="34" charset="0"/>
              <a:buChar char="•"/>
            </a:pPr>
            <a:r>
              <a:rPr lang="en-US" dirty="0" smtClean="0"/>
              <a:t>Perhaps do one or both of the following:</a:t>
            </a:r>
          </a:p>
          <a:p>
            <a:pPr marL="628650" lvl="1" indent="-171450">
              <a:buFont typeface="Arial" panose="020B0604020202020204" pitchFamily="34" charset="0"/>
              <a:buChar char="•"/>
            </a:pPr>
            <a:r>
              <a:rPr lang="en-US" dirty="0" smtClean="0"/>
              <a:t>Have participants note points to remember.</a:t>
            </a:r>
          </a:p>
          <a:p>
            <a:pPr marL="628650" lvl="1" indent="-171450">
              <a:buFont typeface="Arial" panose="020B0604020202020204" pitchFamily="34" charset="0"/>
              <a:buChar char="•"/>
            </a:pPr>
            <a:r>
              <a:rPr lang="en-US" dirty="0" smtClean="0"/>
              <a:t>Summarize the session.</a:t>
            </a:r>
          </a:p>
          <a:p>
            <a:pPr marL="171450" lvl="0" indent="-171450">
              <a:buFont typeface="Arial" panose="020B0604020202020204" pitchFamily="34" charset="0"/>
              <a:buChar char="•"/>
            </a:pPr>
            <a:r>
              <a:rPr lang="en-US" dirty="0" smtClean="0"/>
              <a:t>If later parts of the workshop or course will provide advice on writing the various parts of a journal article, note that fact.</a:t>
            </a:r>
          </a:p>
          <a:p>
            <a:pPr marL="171450" lvl="0" indent="-171450">
              <a:buFont typeface="Arial" panose="020B0604020202020204" pitchFamily="34" charset="0"/>
              <a:buChar char="•"/>
            </a:pPr>
            <a:r>
              <a:rPr lang="en-US" dirty="0" smtClean="0"/>
              <a:t>Perhaps encourage group members to share points from this session with others.</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10</a:t>
            </a:fld>
            <a:endParaRPr lang="en-US" dirty="0"/>
          </a:p>
        </p:txBody>
      </p:sp>
    </p:spTree>
    <p:extLst>
      <p:ext uri="{BB962C8B-B14F-4D97-AF65-F5344CB8AC3E}">
        <p14:creationId xmlns:p14="http://schemas.microsoft.com/office/powerpoint/2010/main" val="3541009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You are free to:</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Share</a:t>
            </a:r>
            <a:r>
              <a:rPr lang="en-GB" sz="1200" kern="1200" dirty="0" smtClean="0">
                <a:solidFill>
                  <a:schemeClr val="tx1"/>
                </a:solidFill>
                <a:effectLst/>
                <a:latin typeface="+mn-lt"/>
                <a:ea typeface="+mn-ea"/>
                <a:cs typeface="+mn-cs"/>
              </a:rPr>
              <a:t> — copy and redistribute the material in any medium or format </a:t>
            </a:r>
          </a:p>
          <a:p>
            <a:pPr lvl="0"/>
            <a:r>
              <a:rPr lang="en-GB" sz="1200" b="1" kern="1200" dirty="0" smtClean="0">
                <a:solidFill>
                  <a:schemeClr val="tx1"/>
                </a:solidFill>
                <a:effectLst/>
                <a:latin typeface="+mn-lt"/>
                <a:ea typeface="+mn-ea"/>
                <a:cs typeface="+mn-cs"/>
              </a:rPr>
              <a:t>Adapt</a:t>
            </a:r>
            <a:r>
              <a:rPr lang="en-GB" sz="1200" kern="1200" dirty="0" smtClean="0">
                <a:solidFill>
                  <a:schemeClr val="tx1"/>
                </a:solidFill>
                <a:effectLst/>
                <a:latin typeface="+mn-lt"/>
                <a:ea typeface="+mn-ea"/>
                <a:cs typeface="+mn-cs"/>
              </a:rPr>
              <a:t> — remix, transform, and build upon the material for any purpose, even commercially. </a:t>
            </a:r>
          </a:p>
          <a:p>
            <a:pPr lvl="0"/>
            <a:r>
              <a:rPr lang="en-GB" sz="1200" kern="1200" dirty="0" smtClean="0">
                <a:solidFill>
                  <a:schemeClr val="tx1"/>
                </a:solidFill>
                <a:effectLst/>
                <a:latin typeface="+mn-lt"/>
                <a:ea typeface="+mn-ea"/>
                <a:cs typeface="+mn-cs"/>
              </a:rPr>
              <a:t>The licensor cannot revoke these freedoms as long as you follow the license terms.</a:t>
            </a:r>
          </a:p>
          <a:p>
            <a:r>
              <a:rPr lang="en-GB" sz="1200" b="1" kern="1200" dirty="0" smtClean="0">
                <a:solidFill>
                  <a:schemeClr val="tx1"/>
                </a:solidFill>
                <a:effectLst/>
                <a:latin typeface="+mn-lt"/>
                <a:ea typeface="+mn-ea"/>
                <a:cs typeface="+mn-cs"/>
              </a:rPr>
              <a:t>Under the following terms: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Attribution</a:t>
            </a:r>
            <a:r>
              <a:rPr lang="en-GB" sz="1200" kern="1200" dirty="0" smtClean="0">
                <a:solidFill>
                  <a:schemeClr val="tx1"/>
                </a:solidFill>
                <a:effectLst/>
                <a:latin typeface="+mn-lt"/>
                <a:ea typeface="+mn-ea"/>
                <a:cs typeface="+mn-cs"/>
              </a:rPr>
              <a:t> — You must give </a:t>
            </a:r>
            <a:r>
              <a:rPr lang="en-GB" sz="1200" kern="1200" dirty="0" smtClean="0">
                <a:solidFill>
                  <a:schemeClr val="tx1"/>
                </a:solidFill>
                <a:effectLst/>
                <a:latin typeface="+mn-lt"/>
                <a:ea typeface="+mn-ea"/>
                <a:cs typeface="+mn-cs"/>
                <a:hlinkClick r:id="rId3"/>
              </a:rPr>
              <a:t>appropriate credit</a:t>
            </a:r>
            <a:r>
              <a:rPr lang="en-GB" sz="1200" kern="1200" dirty="0" smtClean="0">
                <a:solidFill>
                  <a:schemeClr val="tx1"/>
                </a:solidFill>
                <a:effectLst/>
                <a:latin typeface="+mn-lt"/>
                <a:ea typeface="+mn-ea"/>
                <a:cs typeface="+mn-cs"/>
              </a:rPr>
              <a:t>, provide a link to the license, and </a:t>
            </a:r>
            <a:r>
              <a:rPr lang="en-GB" sz="1200" kern="1200" dirty="0" smtClean="0">
                <a:solidFill>
                  <a:schemeClr val="tx1"/>
                </a:solidFill>
                <a:effectLst/>
                <a:latin typeface="+mn-lt"/>
                <a:ea typeface="+mn-ea"/>
                <a:cs typeface="+mn-cs"/>
                <a:hlinkClick r:id="rId3"/>
              </a:rPr>
              <a:t>indicate if changes were made</a:t>
            </a:r>
            <a:r>
              <a:rPr lang="en-GB" sz="1200" kern="1200" dirty="0" smtClean="0">
                <a:solidFill>
                  <a:schemeClr val="tx1"/>
                </a:solidFill>
                <a:effectLst/>
                <a:latin typeface="+mn-lt"/>
                <a:ea typeface="+mn-ea"/>
                <a:cs typeface="+mn-cs"/>
              </a:rPr>
              <a:t>. You may do so in any reasonable manner, but not in any way that suggests the licensor endorses you or your use. </a:t>
            </a:r>
          </a:p>
          <a:p>
            <a:pPr lvl="0"/>
            <a:r>
              <a:rPr lang="en-GB" sz="1200" b="1" kern="1200" dirty="0" err="1" smtClean="0">
                <a:solidFill>
                  <a:schemeClr val="tx1"/>
                </a:solidFill>
                <a:effectLst/>
                <a:latin typeface="+mn-lt"/>
                <a:ea typeface="+mn-ea"/>
                <a:cs typeface="+mn-cs"/>
              </a:rPr>
              <a:t>ShareAlike</a:t>
            </a:r>
            <a:r>
              <a:rPr lang="en-GB" sz="1200" kern="1200" dirty="0" smtClean="0">
                <a:solidFill>
                  <a:schemeClr val="tx1"/>
                </a:solidFill>
                <a:effectLst/>
                <a:latin typeface="+mn-lt"/>
                <a:ea typeface="+mn-ea"/>
                <a:cs typeface="+mn-cs"/>
              </a:rPr>
              <a:t> — If you remix, transform, or build upon the material, you must distribute your contributions under the </a:t>
            </a:r>
            <a:r>
              <a:rPr lang="en-GB" sz="1200" kern="1200" dirty="0" smtClean="0">
                <a:solidFill>
                  <a:schemeClr val="tx1"/>
                </a:solidFill>
                <a:effectLst/>
                <a:latin typeface="+mn-lt"/>
                <a:ea typeface="+mn-ea"/>
                <a:cs typeface="+mn-cs"/>
                <a:hlinkClick r:id="rId3"/>
              </a:rPr>
              <a:t>same license</a:t>
            </a:r>
            <a:r>
              <a:rPr lang="en-GB" sz="1200" kern="1200" dirty="0" smtClean="0">
                <a:solidFill>
                  <a:schemeClr val="tx1"/>
                </a:solidFill>
                <a:effectLst/>
                <a:latin typeface="+mn-lt"/>
                <a:ea typeface="+mn-ea"/>
                <a:cs typeface="+mn-cs"/>
              </a:rPr>
              <a:t> as the original. </a:t>
            </a:r>
          </a:p>
          <a:p>
            <a:pPr lvl="0"/>
            <a:r>
              <a:rPr lang="en-GB" sz="1200" b="1" kern="1200" dirty="0" smtClean="0">
                <a:solidFill>
                  <a:schemeClr val="tx1"/>
                </a:solidFill>
                <a:effectLst/>
                <a:latin typeface="+mn-lt"/>
                <a:ea typeface="+mn-ea"/>
                <a:cs typeface="+mn-cs"/>
              </a:rPr>
              <a:t>No additional restrictions</a:t>
            </a:r>
            <a:r>
              <a:rPr lang="en-GB" sz="1200" kern="1200" dirty="0" smtClean="0">
                <a:solidFill>
                  <a:schemeClr val="tx1"/>
                </a:solidFill>
                <a:effectLst/>
                <a:latin typeface="+mn-lt"/>
                <a:ea typeface="+mn-ea"/>
                <a:cs typeface="+mn-cs"/>
              </a:rPr>
              <a:t> — You may not apply legal terms or </a:t>
            </a:r>
            <a:r>
              <a:rPr lang="en-GB" sz="1200" kern="1200" dirty="0" smtClean="0">
                <a:solidFill>
                  <a:schemeClr val="tx1"/>
                </a:solidFill>
                <a:effectLst/>
                <a:latin typeface="+mn-lt"/>
                <a:ea typeface="+mn-ea"/>
                <a:cs typeface="+mn-cs"/>
                <a:hlinkClick r:id="rId3"/>
              </a:rPr>
              <a:t>technological measures</a:t>
            </a:r>
            <a:r>
              <a:rPr lang="en-GB" sz="1200" kern="1200" dirty="0" smtClean="0">
                <a:solidFill>
                  <a:schemeClr val="tx1"/>
                </a:solidFill>
                <a:effectLst/>
                <a:latin typeface="+mn-lt"/>
                <a:ea typeface="+mn-ea"/>
                <a:cs typeface="+mn-cs"/>
              </a:rPr>
              <a:t> that legally restrict others from doing anything the license permits. </a:t>
            </a:r>
          </a:p>
          <a:p>
            <a:r>
              <a:rPr lang="en-GB" sz="1200" b="1" kern="1200" dirty="0" smtClean="0">
                <a:solidFill>
                  <a:schemeClr val="tx1"/>
                </a:solidFill>
                <a:effectLst/>
                <a:latin typeface="+mn-lt"/>
                <a:ea typeface="+mn-ea"/>
                <a:cs typeface="+mn-cs"/>
              </a:rPr>
              <a:t>Notices: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You do not have to comply with the license for elements of the material in the public domain or where your use is permitted by an applicable </a:t>
            </a:r>
            <a:r>
              <a:rPr lang="en-GB" sz="1200" kern="1200" dirty="0" smtClean="0">
                <a:solidFill>
                  <a:schemeClr val="tx1"/>
                </a:solidFill>
                <a:effectLst/>
                <a:latin typeface="+mn-lt"/>
                <a:ea typeface="+mn-ea"/>
                <a:cs typeface="+mn-cs"/>
                <a:hlinkClick r:id="rId3"/>
              </a:rPr>
              <a:t>exception or limitation</a:t>
            </a:r>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No warranties are given. The license may not give you all of the permissions necessary for your intended use. For example, other rights such as </a:t>
            </a:r>
            <a:r>
              <a:rPr lang="en-GB" sz="1200" kern="1200" dirty="0" smtClean="0">
                <a:solidFill>
                  <a:schemeClr val="tx1"/>
                </a:solidFill>
                <a:effectLst/>
                <a:latin typeface="+mn-lt"/>
                <a:ea typeface="+mn-ea"/>
                <a:cs typeface="+mn-cs"/>
                <a:hlinkClick r:id="rId3"/>
              </a:rPr>
              <a:t>publicity, privacy, or moral rights</a:t>
            </a:r>
            <a:r>
              <a:rPr lang="en-GB" sz="1200" kern="1200" dirty="0" smtClean="0">
                <a:solidFill>
                  <a:schemeClr val="tx1"/>
                </a:solidFill>
                <a:effectLst/>
                <a:latin typeface="+mn-lt"/>
                <a:ea typeface="+mn-ea"/>
                <a:cs typeface="+mn-cs"/>
              </a:rPr>
              <a:t> may limit how you use the material. </a:t>
            </a:r>
          </a:p>
          <a:p>
            <a:endParaRPr lang="en-GB" dirty="0" smtClean="0"/>
          </a:p>
          <a:p>
            <a:r>
              <a:rPr lang="en-GB" dirty="0" smtClean="0"/>
              <a:t>https://creativecommons.org/licenses/by-sa/4.0/</a:t>
            </a:r>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a:p>
        </p:txBody>
      </p:sp>
    </p:spTree>
    <p:extLst>
      <p:ext uri="{BB962C8B-B14F-4D97-AF65-F5344CB8AC3E}">
        <p14:creationId xmlns:p14="http://schemas.microsoft.com/office/powerpoint/2010/main" val="3472070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amamanualofstyle.com/" TargetMode="External"/><Relationship Id="rId2" Type="http://schemas.openxmlformats.org/officeDocument/2006/relationships/hyperlink" Target="http://www.councilscienceeditors.org/publications/scientific-style-and-format/" TargetMode="External"/><Relationship Id="rId1" Type="http://schemas.openxmlformats.org/officeDocument/2006/relationships/slideMaster" Target="../slideMasters/slideMaster1.xml"/><Relationship Id="rId5" Type="http://schemas.openxmlformats.org/officeDocument/2006/relationships/hyperlink" Target="http://pubs.acs.org/page/books/styleguide/index.html" TargetMode="External"/><Relationship Id="rId4" Type="http://schemas.openxmlformats.org/officeDocument/2006/relationships/hyperlink" Target="http://www.apastyle.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nap.edu/catalog.php?record_id=12192"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32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dirty="0" smtClean="0"/>
              <a:t>Barbara Gastel, MD, MPH</a:t>
            </a:r>
          </a:p>
          <a:p>
            <a:pPr>
              <a:defRPr/>
            </a:pPr>
            <a:r>
              <a:rPr lang="en-US" dirty="0" smtClean="0"/>
              <a:t>Professor, Texas A&amp;M University</a:t>
            </a:r>
          </a:p>
          <a:p>
            <a:pPr>
              <a:defRPr/>
            </a:pPr>
            <a:r>
              <a:rPr lang="en-US" dirty="0" smtClean="0"/>
              <a:t>INASP Associate, AuthorAID </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5402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lnSpc>
                <a:spcPct val="90000"/>
              </a:lnSpc>
              <a:buFont typeface="Arial" panose="020B0604020202020204" pitchFamily="34" charset="0"/>
              <a:buChar char="•"/>
              <a:defRPr sz="2800">
                <a:solidFill>
                  <a:srgbClr val="666666"/>
                </a:solidFill>
              </a:defRPr>
            </a:lvl1pPr>
            <a:lvl2pPr eaLnBrk="1" hangingPunct="1">
              <a:lnSpc>
                <a:spcPct val="90000"/>
              </a:lnSpc>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defRPr/>
            </a:pPr>
            <a:r>
              <a:rPr lang="en-US" dirty="0" smtClean="0"/>
              <a:t>Use published items as models.</a:t>
            </a:r>
          </a:p>
          <a:p>
            <a:pPr eaLnBrk="1" hangingPunct="1">
              <a:lnSpc>
                <a:spcPct val="90000"/>
              </a:lnSpc>
              <a:defRPr/>
            </a:pPr>
            <a:r>
              <a:rPr lang="en-US" dirty="0" smtClean="0"/>
              <a:t>Obtain and review instructions.</a:t>
            </a:r>
          </a:p>
          <a:p>
            <a:pPr eaLnBrk="1" hangingPunct="1">
              <a:lnSpc>
                <a:spcPct val="90000"/>
              </a:lnSpc>
              <a:defRPr/>
            </a:pPr>
            <a:r>
              <a:rPr lang="en-US" dirty="0" smtClean="0"/>
              <a:t>Perhaps consult a style manual—for example:</a:t>
            </a:r>
          </a:p>
          <a:p>
            <a:pPr lvl="1" eaLnBrk="1" hangingPunct="1">
              <a:lnSpc>
                <a:spcPct val="90000"/>
              </a:lnSpc>
              <a:defRPr/>
            </a:pPr>
            <a:r>
              <a:rPr lang="en-US" dirty="0" smtClean="0">
                <a:hlinkClick r:id="rId2"/>
              </a:rPr>
              <a:t>Scientific Style and Format</a:t>
            </a:r>
            <a:endParaRPr lang="en-US" dirty="0" smtClean="0"/>
          </a:p>
          <a:p>
            <a:pPr lvl="1" eaLnBrk="1" hangingPunct="1">
              <a:lnSpc>
                <a:spcPct val="90000"/>
              </a:lnSpc>
              <a:defRPr/>
            </a:pPr>
            <a:r>
              <a:rPr lang="en-US" dirty="0" smtClean="0">
                <a:hlinkClick r:id="rId3"/>
              </a:rPr>
              <a:t>AMA (American Medical Association) Manual of Style</a:t>
            </a:r>
            <a:endParaRPr lang="en-US" dirty="0" smtClean="0"/>
          </a:p>
          <a:p>
            <a:pPr lvl="1" eaLnBrk="1" hangingPunct="1">
              <a:lnSpc>
                <a:spcPct val="90000"/>
              </a:lnSpc>
              <a:defRPr/>
            </a:pPr>
            <a:r>
              <a:rPr lang="en-US" dirty="0" smtClean="0">
                <a:hlinkClick r:id="rId4"/>
              </a:rPr>
              <a:t>Publication Manual of the American Psychological Association</a:t>
            </a:r>
            <a:endParaRPr lang="en-US" dirty="0" smtClean="0"/>
          </a:p>
          <a:p>
            <a:pPr lvl="1" eaLnBrk="1" hangingPunct="1">
              <a:lnSpc>
                <a:spcPct val="90000"/>
              </a:lnSpc>
              <a:defRPr/>
            </a:pPr>
            <a:r>
              <a:rPr lang="en-US" dirty="0" smtClean="0">
                <a:hlinkClick r:id="rId5"/>
              </a:rPr>
              <a:t>The ACS (American Chemical Society) Style Guide</a:t>
            </a:r>
            <a:endParaRPr lang="en-US" dirty="0" smtClean="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2665488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While you are gathering content, write down ideas that occur to you.</a:t>
            </a:r>
          </a:p>
          <a:p>
            <a:pPr eaLnBrk="1" hangingPunct="1"/>
            <a:r>
              <a:rPr lang="en-GB" altLang="en-US" dirty="0" smtClean="0"/>
              <a:t>Do lots of “prewriting”—for example:</a:t>
            </a:r>
          </a:p>
          <a:p>
            <a:pPr lvl="1" eaLnBrk="1" hangingPunct="1"/>
            <a:r>
              <a:rPr lang="en-GB" altLang="en-US" dirty="0" smtClean="0"/>
              <a:t>Stack papers in the order you plan to cite them.</a:t>
            </a:r>
          </a:p>
          <a:p>
            <a:pPr lvl="1" eaLnBrk="1" hangingPunct="1"/>
            <a:r>
              <a:rPr lang="en-GB" altLang="en-US" dirty="0" smtClean="0"/>
              <a:t>List points you want to make.</a:t>
            </a:r>
          </a:p>
          <a:p>
            <a:pPr lvl="1" eaLnBrk="1" hangingPunct="1"/>
            <a:r>
              <a:rPr lang="en-GB" altLang="en-US" dirty="0" smtClean="0"/>
              <a:t>Perhaps make an outline.</a:t>
            </a:r>
          </a:p>
          <a:p>
            <a:pPr eaLnBrk="1" hangingPunct="1"/>
            <a:r>
              <a:rPr lang="en-GB" altLang="en-US" dirty="0" smtClean="0"/>
              <a:t>If you’re having trouble formulating ideas, perhaps do something else for a while.</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676792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Doing the writing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65630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Revising your work</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Note: Good writing is largely a matter of good revising.</a:t>
            </a:r>
          </a:p>
          <a:p>
            <a:pPr eaLnBrk="1" hangingPunct="1"/>
            <a:r>
              <a:rPr lang="en-US" altLang="en-US" dirty="0" smtClean="0"/>
              <a:t>First revise your writing yourself.  Then get feedback from others and revise more.</a:t>
            </a:r>
          </a:p>
          <a:p>
            <a:pPr eaLnBrk="1" hangingPunct="1"/>
            <a:r>
              <a:rPr lang="en-US" altLang="en-US" dirty="0" smtClean="0"/>
              <a:t>Consider having an editor help you.</a:t>
            </a:r>
          </a:p>
          <a:p>
            <a:pPr eaLnBrk="1" hangingPunct="1"/>
            <a:r>
              <a:rPr lang="en-US" altLang="en-US" dirty="0" smtClean="0"/>
              <a:t>Avoid the temptation to keep revising your writing forever.</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402827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5784CC"/>
                </a:solidFill>
              </a:defRPr>
            </a:lvl1pPr>
          </a:lstStyle>
          <a:p>
            <a:r>
              <a:rPr lang="en-US" altLang="en-US" sz="4000" dirty="0" smtClean="0"/>
              <a:t>Questions to consider in revising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Does the manuscript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950876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Questions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Are points stated briefly, simply, and directly?  In other words, is everything concise?</a:t>
            </a:r>
          </a:p>
          <a:p>
            <a:pPr eaLnBrk="1" hangingPunct="1"/>
            <a:r>
              <a:rPr lang="en-US" altLang="en-US" dirty="0" smtClean="0"/>
              <a:t>Are grammar, spelling, punctuation, and word use correct throughout?</a:t>
            </a:r>
          </a:p>
          <a:p>
            <a:pPr eaLnBrk="1" hangingPunct="1"/>
            <a:r>
              <a:rPr lang="en-US" altLang="en-US" dirty="0" smtClean="0"/>
              <a:t>If there are figures and tables, are they well designed?</a:t>
            </a:r>
          </a:p>
          <a:p>
            <a:pPr eaLnBrk="1" hangingPunct="1"/>
            <a:r>
              <a:rPr lang="en-US" altLang="en-US" dirty="0" smtClean="0"/>
              <a:t>Does the manuscript comply with the instructions?</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12792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i="1" dirty="0" smtClean="0"/>
              <a:t>Wishing you much success</a:t>
            </a:r>
            <a:br>
              <a:rPr lang="en-US" altLang="en-US" i="1" dirty="0" smtClean="0"/>
            </a:br>
            <a:r>
              <a:rPr lang="en-US" altLang="en-US" i="1" dirty="0" smtClean="0"/>
              <a:t>with your writing projects!</a:t>
            </a:r>
            <a:endParaRPr lang="en-US" dirty="0" smtClean="0"/>
          </a:p>
        </p:txBody>
      </p:sp>
      <p:sp>
        <p:nvSpPr>
          <p:cNvPr id="4" name="Date Placeholder 3"/>
          <p:cNvSpPr>
            <a:spLocks noGrp="1"/>
          </p:cNvSpPr>
          <p:nvPr>
            <p:ph type="dt" sz="half" idx="10"/>
          </p:nvPr>
        </p:nvSpPr>
        <p:spPr/>
        <p:txBody>
          <a:bodyPr/>
          <a:lstStyle/>
          <a:p>
            <a:fld id="{BE9B232E-74DB-E24B-9EAB-2535BABDB41E}" type="datetime1">
              <a:rPr lang="en-GB" smtClean="0"/>
              <a:t>25/09/2016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25/09/2016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25/09/2016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25/09/2016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10"/>
          </p:nvPr>
        </p:nvSpPr>
        <p:spPr/>
        <p:txBody>
          <a:bodyPr/>
          <a:lstStyle/>
          <a:p>
            <a:fld id="{C5357649-C105-F645-A7D2-78524A18A7C0}"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Overview</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Establishing the </a:t>
            </a:r>
            <a:r>
              <a:rPr lang="en-GB" altLang="en-US" dirty="0" err="1" smtClean="0"/>
              <a:t>mindset</a:t>
            </a:r>
            <a:r>
              <a:rPr lang="en-GB" altLang="en-US" dirty="0" smtClean="0"/>
              <a:t> (attitude)</a:t>
            </a:r>
          </a:p>
          <a:p>
            <a:pPr eaLnBrk="1" hangingPunct="1"/>
            <a:r>
              <a:rPr lang="en-GB" altLang="en-US" dirty="0" smtClean="0"/>
              <a:t>Knowing the ethics</a:t>
            </a:r>
          </a:p>
          <a:p>
            <a:pPr eaLnBrk="1" hangingPunct="1"/>
            <a:r>
              <a:rPr lang="en-GB" altLang="en-US" dirty="0" smtClean="0"/>
              <a:t>Preparing to write</a:t>
            </a:r>
          </a:p>
          <a:p>
            <a:pPr eaLnBrk="1" hangingPunct="1"/>
            <a:r>
              <a:rPr lang="en-GB" altLang="en-US" dirty="0" smtClean="0"/>
              <a:t>Doing the writing</a:t>
            </a:r>
          </a:p>
          <a:p>
            <a:pPr eaLnBrk="1" hangingPunct="1"/>
            <a:r>
              <a:rPr lang="en-GB" altLang="en-US" dirty="0" smtClean="0"/>
              <a:t>Revising your work</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Establishing the mindset</a:t>
            </a:r>
            <a:endParaRPr lang="en-US" dirty="0"/>
          </a:p>
        </p:txBody>
      </p:sp>
      <p:sp>
        <p:nvSpPr>
          <p:cNvPr id="3" name="Content Placeholder 2"/>
          <p:cNvSpPr>
            <a:spLocks noGrp="1"/>
          </p:cNvSpPr>
          <p:nvPr>
            <p:ph idx="1" hasCustomPrompt="1"/>
          </p:nvPr>
        </p:nvSpPr>
        <p:spPr/>
        <p:txBody>
          <a:bodyPr/>
          <a:lstStyle>
            <a:lvl1pPr marL="457200" indent="-457200" eaLnBrk="1" hangingPunct="1">
              <a:lnSpc>
                <a:spcPct val="90000"/>
              </a:lnSpc>
              <a:buFont typeface="Arial" panose="020B0604020202020204" pitchFamily="34" charset="0"/>
              <a:buChar char="•"/>
              <a:defRPr>
                <a:solidFill>
                  <a:srgbClr val="666666"/>
                </a:solidFill>
              </a:defRPr>
            </a:lvl1pPr>
            <a:lvl2pPr marL="914400" indent="-457200" eaLnBrk="1" hangingPunct="1">
              <a:lnSpc>
                <a:spcPct val="90000"/>
              </a:lnSpc>
              <a:buFont typeface="Arial" panose="020B0604020202020204" pitchFamily="34" charset="0"/>
              <a:buChar cha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pPr>
            <a:r>
              <a:rPr lang="en-US" altLang="en-US" dirty="0" smtClean="0"/>
              <a:t>Remember that you are writing to communicate, not to impress.</a:t>
            </a:r>
          </a:p>
          <a:p>
            <a:pPr eaLnBrk="1" hangingPunct="1">
              <a:lnSpc>
                <a:spcPct val="90000"/>
              </a:lnSpc>
            </a:pPr>
            <a:r>
              <a:rPr lang="en-US" altLang="en-US" dirty="0" smtClean="0"/>
              <a:t>Realize that those reading your work want you to do well.</a:t>
            </a:r>
          </a:p>
          <a:p>
            <a:pPr lvl="1" eaLnBrk="1" hangingPunct="1">
              <a:lnSpc>
                <a:spcPct val="90000"/>
              </a:lnSpc>
            </a:pPr>
            <a:r>
              <a:rPr lang="en-US" altLang="en-US" dirty="0" smtClean="0"/>
              <a:t>Journal editors</a:t>
            </a:r>
          </a:p>
          <a:p>
            <a:pPr lvl="1" eaLnBrk="1" hangingPunct="1">
              <a:lnSpc>
                <a:spcPct val="90000"/>
              </a:lnSpc>
            </a:pPr>
            <a:r>
              <a:rPr lang="en-US" altLang="en-US" dirty="0" smtClean="0"/>
              <a:t>Peer reviewers</a:t>
            </a:r>
          </a:p>
          <a:p>
            <a:pPr lvl="1" eaLnBrk="1" hangingPunct="1">
              <a:lnSpc>
                <a:spcPct val="90000"/>
              </a:lnSpc>
            </a:pPr>
            <a:r>
              <a:rPr lang="en-US" altLang="en-US" dirty="0" smtClean="0"/>
              <a:t>Professors</a:t>
            </a:r>
          </a:p>
          <a:p>
            <a:pPr lvl="1" eaLnBrk="1" hangingPunct="1">
              <a:lnSpc>
                <a:spcPct val="90000"/>
              </a:lnSpc>
              <a:buFontTx/>
              <a:buNone/>
            </a:pPr>
            <a:r>
              <a:rPr lang="en-US" altLang="en-US" dirty="0" smtClean="0"/>
              <a:t>	The purpose of their constructive criticism is to help you succeed.</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157014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Authenticity (not fabrication)</a:t>
            </a:r>
          </a:p>
          <a:p>
            <a:pPr eaLnBrk="1" hangingPunct="1"/>
            <a:r>
              <a:rPr lang="en-US" altLang="en-US" dirty="0" smtClean="0"/>
              <a:t>Accuracy</a:t>
            </a:r>
          </a:p>
          <a:p>
            <a:pPr lvl="1" eaLnBrk="1" hangingPunct="1"/>
            <a:r>
              <a:rPr lang="en-US" altLang="en-US" dirty="0" smtClean="0"/>
              <a:t>Providing complete data (not only those supporting your hypothesis)</a:t>
            </a:r>
          </a:p>
          <a:p>
            <a:pPr lvl="1" eaLnBrk="1" hangingPunct="1"/>
            <a:r>
              <a:rPr lang="en-US" altLang="en-US" dirty="0" smtClean="0"/>
              <a:t>Avoiding inappropriate manipulation of images such as photographs</a:t>
            </a:r>
          </a:p>
          <a:p>
            <a:pPr lvl="1" eaLnBrk="1" hangingPunct="1"/>
            <a:r>
              <a:rPr lang="en-US" altLang="en-US" dirty="0" smtClean="0"/>
              <a:t>Using appropriate statistical procedures</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7048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Originality</a:t>
            </a:r>
          </a:p>
          <a:p>
            <a:pPr lvl="1" eaLnBrk="1" hangingPunct="1"/>
            <a:r>
              <a:rPr lang="en-US" altLang="en-US" dirty="0" smtClean="0"/>
              <a:t>Not republishing the same findings (except under special circumstances, with the original source cited)</a:t>
            </a:r>
          </a:p>
          <a:p>
            <a:pPr lvl="1" eaLnBrk="1" hangingPunct="1"/>
            <a:r>
              <a:rPr lang="en-US" altLang="en-US" dirty="0" smtClean="0"/>
              <a:t>Not submitting the same manuscript to two or more journals at once</a:t>
            </a:r>
          </a:p>
          <a:p>
            <a:pPr lvl="1" eaLnBrk="1" hangingPunct="1"/>
            <a:r>
              <a:rPr lang="en-US" altLang="en-US" dirty="0" smtClean="0"/>
              <a:t>Not dividing one small research project into many tiny papers (“salami science” or “cucumber science”)</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0022937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eaLnBrk="1" hangingPunct="1">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Credit</a:t>
            </a:r>
          </a:p>
          <a:p>
            <a:pPr lvl="1" eaLnBrk="1" hangingPunct="1"/>
            <a:r>
              <a:rPr lang="en-US" altLang="en-US" dirty="0" smtClean="0"/>
              <a:t>Citing sources of information and ideas (also aids credibility, helps in finding out more)</a:t>
            </a:r>
          </a:p>
          <a:p>
            <a:pPr lvl="1" eaLnBrk="1" hangingPunct="1"/>
            <a:r>
              <a:rPr lang="en-US" altLang="en-US" dirty="0" smtClean="0"/>
              <a:t>Avoiding excessive use of others’ words</a:t>
            </a:r>
          </a:p>
          <a:p>
            <a:pPr lvl="2" eaLnBrk="1" hangingPunct="1"/>
            <a:r>
              <a:rPr lang="en-US" altLang="en-US" dirty="0" smtClean="0"/>
              <a:t>Make note of sources when copying items or taking notes</a:t>
            </a:r>
          </a:p>
          <a:p>
            <a:pPr lvl="2" eaLnBrk="1" hangingPunct="1"/>
            <a:r>
              <a:rPr lang="en-US" altLang="en-US" dirty="0" smtClean="0"/>
              <a:t>Placing in quotation marks, or indenting, items used verbatim</a:t>
            </a:r>
          </a:p>
          <a:p>
            <a:pPr lvl="2" eaLnBrk="1" hangingPunct="1"/>
            <a:r>
              <a:rPr lang="en-US" altLang="en-US" dirty="0" smtClean="0"/>
              <a:t>Perhaps drafting some items while not looking at the source materials</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226173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1" eaLnBrk="1" hangingPunct="1"/>
            <a:r>
              <a:rPr lang="en-US" altLang="en-US" dirty="0" smtClean="0"/>
              <a:t>Observing copyright and obtaining needed permissions</a:t>
            </a:r>
          </a:p>
          <a:p>
            <a:pPr eaLnBrk="1" hangingPunct="1"/>
            <a:r>
              <a:rPr lang="en-US" altLang="en-US" dirty="0" smtClean="0"/>
              <a:t>Ethical treatment of humans and animals (and documentation thereof in publications)</a:t>
            </a:r>
          </a:p>
          <a:p>
            <a:pPr eaLnBrk="1" hangingPunct="1"/>
            <a:r>
              <a:rPr lang="en-US" altLang="en-US" dirty="0" smtClean="0"/>
              <a:t>Disclosure of conflicts of interest</a:t>
            </a:r>
          </a:p>
          <a:p>
            <a:pPr lvl="1" eaLnBrk="1" hangingPunct="1"/>
            <a:r>
              <a:rPr lang="en-US" altLang="en-US" dirty="0" smtClean="0"/>
              <a:t>Financial</a:t>
            </a:r>
          </a:p>
          <a:p>
            <a:pPr lvl="1" eaLnBrk="1" hangingPunct="1"/>
            <a:r>
              <a:rPr lang="en-US" altLang="en-US" dirty="0" smtClean="0"/>
              <a:t>Other</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630243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A resource on ethics</a:t>
            </a:r>
            <a:endParaRPr lang="en-US" dirty="0"/>
          </a:p>
        </p:txBody>
      </p:sp>
      <p:sp>
        <p:nvSpPr>
          <p:cNvPr id="3" name="Content Placeholder 2"/>
          <p:cNvSpPr>
            <a:spLocks noGrp="1"/>
          </p:cNvSpPr>
          <p:nvPr>
            <p:ph idx="1" hasCustomPrompt="1"/>
          </p:nvPr>
        </p:nvSpPr>
        <p:spPr/>
        <p:txBody>
          <a:bodyPr/>
          <a:lstStyle>
            <a:lvl1pPr marL="182880" indent="0" eaLnBrk="1" hangingPunct="1">
              <a:buFontTx/>
              <a:buNone/>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marL="182880" indent="0" eaLnBrk="1" hangingPunct="1">
              <a:buFontTx/>
              <a:buNone/>
              <a:defRPr/>
            </a:pPr>
            <a:r>
              <a:rPr lang="en-US" i="1" dirty="0" smtClean="0"/>
              <a:t>On Being a Scientist: A Guide to Responsible Conduct in Research, </a:t>
            </a:r>
            <a:r>
              <a:rPr lang="en-US" dirty="0" smtClean="0"/>
              <a:t>3rd edition (2009)</a:t>
            </a:r>
          </a:p>
          <a:p>
            <a:pPr lvl="1" eaLnBrk="1" hangingPunct="1">
              <a:defRPr/>
            </a:pPr>
            <a:r>
              <a:rPr lang="en-US" dirty="0" smtClean="0"/>
              <a:t>From the US National Academies</a:t>
            </a:r>
          </a:p>
          <a:p>
            <a:pPr lvl="1" eaLnBrk="1" hangingPunct="1">
              <a:defRPr/>
            </a:pPr>
            <a:r>
              <a:rPr lang="en-US" dirty="0" smtClean="0"/>
              <a:t>Largely for graduate students</a:t>
            </a:r>
          </a:p>
          <a:p>
            <a:pPr lvl="1" eaLnBrk="1" hangingPunct="1">
              <a:defRPr/>
            </a:pPr>
            <a:r>
              <a:rPr lang="en-US" dirty="0" smtClean="0"/>
              <a:t>Available at </a:t>
            </a:r>
            <a:r>
              <a:rPr lang="en-US" sz="2400" dirty="0" smtClean="0">
                <a:hlinkClick r:id="rId2"/>
              </a:rPr>
              <a:t>www.nap.edu/catalog.php?record_id=12192</a:t>
            </a:r>
            <a:endParaRPr lang="en-US" sz="2400" dirty="0" smtClean="0"/>
          </a:p>
          <a:p>
            <a:pPr lvl="1" eaLnBrk="1" hangingPunct="1">
              <a:defRPr/>
            </a:pPr>
            <a:r>
              <a:rPr lang="en-US" dirty="0" smtClean="0"/>
              <a:t>Video available at the same website</a:t>
            </a:r>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1993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s://creativecommons.org/licenses/by-sa/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348093" y="147187"/>
            <a:ext cx="6697137" cy="904737"/>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r>
              <a:rPr lang="en-US" dirty="0" smtClean="0"/>
              <a:t>Approaching a Writing Project</a:t>
            </a:r>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25/09/2016</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pic>
        <p:nvPicPr>
          <p:cNvPr id="8" name="Picture 2">
            <a:hlinkClick r:id="rId22"/>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C:\Users\bgastel\Desktop\AAlogo%20v2[2].JPG"/>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5394166" y="5614670"/>
            <a:ext cx="3151188"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73" r:id="rId4"/>
    <p:sldLayoutId id="2147483674" r:id="rId5"/>
    <p:sldLayoutId id="2147483675" r:id="rId6"/>
    <p:sldLayoutId id="2147483676" r:id="rId7"/>
    <p:sldLayoutId id="2147483680" r:id="rId8"/>
    <p:sldLayoutId id="2147483679" r:id="rId9"/>
    <p:sldLayoutId id="2147483678" r:id="rId10"/>
    <p:sldLayoutId id="2147483677" r:id="rId11"/>
    <p:sldLayoutId id="2147483681" r:id="rId12"/>
    <p:sldLayoutId id="2147483684" r:id="rId13"/>
    <p:sldLayoutId id="2147483683" r:id="rId14"/>
    <p:sldLayoutId id="2147483682" r:id="rId15"/>
    <p:sldLayoutId id="2147483651" r:id="rId16"/>
    <p:sldLayoutId id="2147483654" r:id="rId17"/>
    <p:sldLayoutId id="2147483655" r:id="rId18"/>
    <p:sldLayoutId id="2147483656" r:id="rId19"/>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0" indent="0" algn="l"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9.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685800" y="1599196"/>
            <a:ext cx="7772400" cy="1164324"/>
          </a:xfrm>
        </p:spPr>
        <p:txBody>
          <a:bodyPr>
            <a:normAutofit fontScale="90000"/>
          </a:bodyPr>
          <a:lstStyle/>
          <a:p>
            <a:pPr algn="l"/>
            <a:r>
              <a:rPr lang="en-US" b="1" dirty="0" smtClean="0"/>
              <a:t>The Structure of Journal Articles</a:t>
            </a:r>
            <a:endParaRPr lang="en-US" b="1" dirty="0">
              <a:solidFill>
                <a:srgbClr val="5784CC"/>
              </a:solidFill>
            </a:endParaRPr>
          </a:p>
        </p:txBody>
      </p:sp>
      <p:sp>
        <p:nvSpPr>
          <p:cNvPr id="22" name="Subtitle 21"/>
          <p:cNvSpPr>
            <a:spLocks noGrp="1"/>
          </p:cNvSpPr>
          <p:nvPr>
            <p:ph type="subTitle" idx="1"/>
          </p:nvPr>
        </p:nvSpPr>
        <p:spPr>
          <a:xfrm>
            <a:off x="685800" y="2949027"/>
            <a:ext cx="7772400" cy="789522"/>
          </a:xfrm>
        </p:spPr>
        <p:txBody>
          <a:bodyPr>
            <a:normAutofit/>
          </a:bodyPr>
          <a:lstStyle/>
          <a:p>
            <a:pPr algn="l"/>
            <a:r>
              <a:rPr lang="en-US" i="1" dirty="0" smtClean="0">
                <a:solidFill>
                  <a:srgbClr val="5784CC"/>
                </a:solidFill>
              </a:rPr>
              <a:t>Barbara Gastel</a:t>
            </a:r>
          </a:p>
          <a:p>
            <a:pPr algn="l"/>
            <a:r>
              <a:rPr lang="en-US" i="1" dirty="0" smtClean="0">
                <a:solidFill>
                  <a:srgbClr val="5784CC"/>
                </a:solidFill>
              </a:rPr>
              <a:t>INASP Associate</a:t>
            </a:r>
            <a:endParaRPr lang="en-US" i="1" dirty="0">
              <a:solidFill>
                <a:srgbClr val="5784CC"/>
              </a:solidFill>
            </a:endParaRPr>
          </a:p>
        </p:txBody>
      </p:sp>
      <p:pic>
        <p:nvPicPr>
          <p:cNvPr id="4"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1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Questions and answers</a:t>
            </a:r>
          </a:p>
          <a:p>
            <a:r>
              <a:rPr lang="en-US" dirty="0" smtClean="0"/>
              <a:t>Wrap-up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10</a:t>
            </a:fld>
            <a:endParaRPr lang="en-US"/>
          </a:p>
        </p:txBody>
      </p:sp>
    </p:spTree>
    <p:extLst>
      <p:ext uri="{BB962C8B-B14F-4D97-AF65-F5344CB8AC3E}">
        <p14:creationId xmlns:p14="http://schemas.microsoft.com/office/powerpoint/2010/main" val="110535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894079" y="3424873"/>
            <a:ext cx="7772400" cy="1500187"/>
          </a:xfrm>
        </p:spPr>
        <p:txBody>
          <a:bodyPr>
            <a:normAutofit fontScale="85000" lnSpcReduction="10000"/>
          </a:bodyPr>
          <a:lstStyle/>
          <a:p>
            <a:pPr algn="ctr"/>
            <a:r>
              <a:rPr lang="en-GB" dirty="0"/>
              <a:t/>
            </a:r>
            <a:br>
              <a:rPr lang="en-GB" dirty="0"/>
            </a:br>
            <a:r>
              <a:rPr lang="en-GB" dirty="0"/>
              <a:t>This work is licensed under a </a:t>
            </a:r>
            <a:r>
              <a:rPr lang="en-GB" dirty="0">
                <a:hlinkClick r:id="rId3"/>
              </a:rPr>
              <a:t>Creative Commons Attribution </a:t>
            </a:r>
            <a:r>
              <a:rPr lang="en-GB" dirty="0" err="1">
                <a:hlinkClick r:id="rId3"/>
              </a:rPr>
              <a:t>ShareAlike</a:t>
            </a:r>
            <a:r>
              <a:rPr lang="en-GB" dirty="0">
                <a:hlinkClick r:id="rId3"/>
              </a:rPr>
              <a:t> 4.0 </a:t>
            </a:r>
            <a:r>
              <a:rPr lang="en-GB" dirty="0" smtClean="0">
                <a:hlinkClick r:id="rId3"/>
              </a:rPr>
              <a:t>International licence</a:t>
            </a:r>
            <a:r>
              <a:rPr lang="en-GB" dirty="0" smtClean="0"/>
              <a:t>.</a:t>
            </a:r>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11</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580641"/>
            <a:ext cx="1676400" cy="5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Overview</a:t>
            </a:r>
          </a:p>
        </p:txBody>
      </p:sp>
      <p:sp>
        <p:nvSpPr>
          <p:cNvPr id="4099" name="Rectangle 3"/>
          <p:cNvSpPr>
            <a:spLocks noGrp="1" noChangeArrowheads="1"/>
          </p:cNvSpPr>
          <p:nvPr>
            <p:ph type="body" idx="1"/>
          </p:nvPr>
        </p:nvSpPr>
        <p:spPr/>
        <p:txBody>
          <a:bodyPr/>
          <a:lstStyle/>
          <a:p>
            <a:r>
              <a:rPr lang="en-US" altLang="en-US" dirty="0" smtClean="0"/>
              <a:t>Value of standard structures of articles </a:t>
            </a:r>
          </a:p>
          <a:p>
            <a:r>
              <a:rPr lang="en-US" altLang="en-US" dirty="0" smtClean="0"/>
              <a:t>The IMRAD structure</a:t>
            </a:r>
          </a:p>
          <a:p>
            <a:r>
              <a:rPr lang="en-US" altLang="en-US" dirty="0" smtClean="0"/>
              <a:t>Some other structures</a:t>
            </a:r>
          </a:p>
          <a:p>
            <a:r>
              <a:rPr lang="en-US" altLang="en-US" dirty="0" smtClean="0"/>
              <a:t>Exercise</a:t>
            </a:r>
            <a:endParaRPr lang="en-US" altLang="en-US" dirty="0" smtClean="0"/>
          </a:p>
        </p:txBody>
      </p:sp>
    </p:spTree>
    <p:extLst>
      <p:ext uri="{BB962C8B-B14F-4D97-AF65-F5344CB8AC3E}">
        <p14:creationId xmlns:p14="http://schemas.microsoft.com/office/powerpoint/2010/main" val="1206326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smtClean="0"/>
              <a:t>Standard Structures: The Norm</a:t>
            </a:r>
            <a:endParaRPr lang="en-US" altLang="en-US" dirty="0" smtClean="0"/>
          </a:p>
        </p:txBody>
      </p:sp>
      <p:sp>
        <p:nvSpPr>
          <p:cNvPr id="4099" name="Rectangle 3"/>
          <p:cNvSpPr>
            <a:spLocks noGrp="1" noChangeArrowheads="1"/>
          </p:cNvSpPr>
          <p:nvPr>
            <p:ph type="body" idx="1"/>
          </p:nvPr>
        </p:nvSpPr>
        <p:spPr/>
        <p:txBody>
          <a:bodyPr>
            <a:normAutofit/>
          </a:bodyPr>
          <a:lstStyle/>
          <a:p>
            <a:r>
              <a:rPr lang="en-US" altLang="en-US" dirty="0" smtClean="0"/>
              <a:t>In most fields and journals: a standard structure for journal articles</a:t>
            </a:r>
          </a:p>
          <a:p>
            <a:r>
              <a:rPr lang="en-US" altLang="en-US" dirty="0" smtClean="0"/>
              <a:t>Standard structure = the same main sections in each article reporting new research</a:t>
            </a:r>
          </a:p>
          <a:p>
            <a:r>
              <a:rPr lang="en-US" altLang="en-US" dirty="0" smtClean="0"/>
              <a:t>Why is it useful to have a standard structure?</a:t>
            </a:r>
            <a:endParaRPr lang="en-US" altLang="en-US" dirty="0" smtClean="0"/>
          </a:p>
        </p:txBody>
      </p:sp>
    </p:spTree>
    <p:extLst>
      <p:ext uri="{BB962C8B-B14F-4D97-AF65-F5344CB8AC3E}">
        <p14:creationId xmlns:p14="http://schemas.microsoft.com/office/powerpoint/2010/main" val="1170246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Common Structure: IMRAD</a:t>
            </a:r>
            <a:endParaRPr lang="en-US" dirty="0"/>
          </a:p>
        </p:txBody>
      </p:sp>
      <p:sp>
        <p:nvSpPr>
          <p:cNvPr id="3" name="Content Placeholder 2"/>
          <p:cNvSpPr>
            <a:spLocks noGrp="1"/>
          </p:cNvSpPr>
          <p:nvPr>
            <p:ph idx="1"/>
          </p:nvPr>
        </p:nvSpPr>
        <p:spPr/>
        <p:txBody>
          <a:bodyPr/>
          <a:lstStyle/>
          <a:p>
            <a:r>
              <a:rPr lang="en-US" altLang="en-US" b="1" dirty="0">
                <a:solidFill>
                  <a:srgbClr val="FF0000"/>
                </a:solidFill>
              </a:rPr>
              <a:t>I</a:t>
            </a:r>
            <a:r>
              <a:rPr lang="en-US" altLang="en-US" dirty="0"/>
              <a:t>ntroduction:	What was the question?</a:t>
            </a:r>
          </a:p>
          <a:p>
            <a:r>
              <a:rPr lang="en-US" altLang="en-US" b="1" dirty="0">
                <a:solidFill>
                  <a:srgbClr val="FF0000"/>
                </a:solidFill>
              </a:rPr>
              <a:t>M</a:t>
            </a:r>
            <a:r>
              <a:rPr lang="en-US" altLang="en-US" dirty="0"/>
              <a:t>ethods:	How did you try to answer it?</a:t>
            </a:r>
          </a:p>
          <a:p>
            <a:r>
              <a:rPr lang="en-US" altLang="en-US" b="1" dirty="0">
                <a:solidFill>
                  <a:srgbClr val="FF0000"/>
                </a:solidFill>
              </a:rPr>
              <a:t>R</a:t>
            </a:r>
            <a:r>
              <a:rPr lang="en-US" altLang="en-US" dirty="0"/>
              <a:t>esults:	What did you find?</a:t>
            </a:r>
          </a:p>
          <a:p>
            <a:r>
              <a:rPr lang="en-US" altLang="en-US" dirty="0"/>
              <a:t>(</a:t>
            </a:r>
            <a:r>
              <a:rPr lang="en-US" altLang="en-US" b="1" dirty="0">
                <a:solidFill>
                  <a:srgbClr val="FF0000"/>
                </a:solidFill>
              </a:rPr>
              <a:t>A</a:t>
            </a:r>
            <a:r>
              <a:rPr lang="en-US" altLang="en-US" dirty="0"/>
              <a:t>nd)</a:t>
            </a:r>
          </a:p>
          <a:p>
            <a:r>
              <a:rPr lang="en-US" altLang="en-US" b="1" dirty="0">
                <a:solidFill>
                  <a:srgbClr val="FF0000"/>
                </a:solidFill>
              </a:rPr>
              <a:t>D</a:t>
            </a:r>
            <a:r>
              <a:rPr lang="en-US" altLang="en-US" dirty="0"/>
              <a:t>iscussion:	What does it mean?</a:t>
            </a:r>
          </a:p>
          <a:p>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4</a:t>
            </a:fld>
            <a:endParaRPr lang="en-US"/>
          </a:p>
        </p:txBody>
      </p:sp>
    </p:spTree>
    <p:extLst>
      <p:ext uri="{BB962C8B-B14F-4D97-AF65-F5344CB8AC3E}">
        <p14:creationId xmlns:p14="http://schemas.microsoft.com/office/powerpoint/2010/main" val="98797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More Complete View</a:t>
            </a:r>
            <a:endParaRPr lang="en-US" dirty="0"/>
          </a:p>
        </p:txBody>
      </p:sp>
      <p:sp>
        <p:nvSpPr>
          <p:cNvPr id="3" name="Content Placeholder 2"/>
          <p:cNvSpPr>
            <a:spLocks noGrp="1"/>
          </p:cNvSpPr>
          <p:nvPr>
            <p:ph idx="1"/>
          </p:nvPr>
        </p:nvSpPr>
        <p:spPr/>
        <p:txBody>
          <a:bodyPr>
            <a:normAutofit lnSpcReduction="10000"/>
          </a:bodyPr>
          <a:lstStyle/>
          <a:p>
            <a:pPr lvl="0"/>
            <a:r>
              <a:rPr lang="en-US" altLang="en-US" sz="2400" dirty="0" smtClean="0"/>
              <a:t>(Title)</a:t>
            </a:r>
          </a:p>
          <a:p>
            <a:pPr lvl="0"/>
            <a:r>
              <a:rPr lang="en-US" altLang="en-US" sz="2400" dirty="0" smtClean="0"/>
              <a:t>(Authors)</a:t>
            </a:r>
          </a:p>
          <a:p>
            <a:pPr lvl="0"/>
            <a:r>
              <a:rPr lang="en-US" altLang="en-US" sz="2400" dirty="0" smtClean="0"/>
              <a:t>(Abstract)</a:t>
            </a:r>
          </a:p>
          <a:p>
            <a:pPr lvl="0"/>
            <a:r>
              <a:rPr lang="en-US" altLang="en-US" sz="2400" b="1" dirty="0" smtClean="0">
                <a:solidFill>
                  <a:srgbClr val="FF0000"/>
                </a:solidFill>
              </a:rPr>
              <a:t>I</a:t>
            </a:r>
            <a:r>
              <a:rPr lang="en-US" altLang="en-US" sz="2400" dirty="0" smtClean="0"/>
              <a:t>ntroduction</a:t>
            </a:r>
            <a:r>
              <a:rPr lang="en-US" altLang="en-US" sz="2400" dirty="0"/>
              <a:t>:	What was the question?</a:t>
            </a:r>
          </a:p>
          <a:p>
            <a:pPr lvl="0"/>
            <a:r>
              <a:rPr lang="en-US" altLang="en-US" sz="2400" b="1" dirty="0">
                <a:solidFill>
                  <a:srgbClr val="FF0000"/>
                </a:solidFill>
              </a:rPr>
              <a:t>M</a:t>
            </a:r>
            <a:r>
              <a:rPr lang="en-US" altLang="en-US" sz="2400" dirty="0"/>
              <a:t>ethods:	How did you try to answer it?</a:t>
            </a:r>
          </a:p>
          <a:p>
            <a:pPr lvl="0"/>
            <a:r>
              <a:rPr lang="en-US" altLang="en-US" sz="2400" b="1" dirty="0">
                <a:solidFill>
                  <a:srgbClr val="FF0000"/>
                </a:solidFill>
              </a:rPr>
              <a:t>R</a:t>
            </a:r>
            <a:r>
              <a:rPr lang="en-US" altLang="en-US" sz="2400" dirty="0"/>
              <a:t>esults:	What did you find?</a:t>
            </a:r>
          </a:p>
          <a:p>
            <a:pPr lvl="0"/>
            <a:r>
              <a:rPr lang="en-US" altLang="en-US" sz="2400" dirty="0"/>
              <a:t>(</a:t>
            </a:r>
            <a:r>
              <a:rPr lang="en-US" altLang="en-US" sz="2400" b="1" dirty="0">
                <a:solidFill>
                  <a:srgbClr val="FF0000"/>
                </a:solidFill>
              </a:rPr>
              <a:t>A</a:t>
            </a:r>
            <a:r>
              <a:rPr lang="en-US" altLang="en-US" sz="2400" dirty="0"/>
              <a:t>nd)</a:t>
            </a:r>
          </a:p>
          <a:p>
            <a:pPr lvl="0"/>
            <a:r>
              <a:rPr lang="en-US" altLang="en-US" sz="2400" b="1" dirty="0">
                <a:solidFill>
                  <a:srgbClr val="FF0000"/>
                </a:solidFill>
              </a:rPr>
              <a:t>D</a:t>
            </a:r>
            <a:r>
              <a:rPr lang="en-US" altLang="en-US" sz="2400" dirty="0"/>
              <a:t>iscussion:	What does it mean</a:t>
            </a:r>
            <a:r>
              <a:rPr lang="en-US" altLang="en-US" sz="2400" dirty="0" smtClean="0"/>
              <a:t>?</a:t>
            </a:r>
          </a:p>
          <a:p>
            <a:pPr lvl="0"/>
            <a:r>
              <a:rPr lang="en-US" altLang="en-US" sz="2400" dirty="0" smtClean="0"/>
              <a:t>(Acknowledgments)</a:t>
            </a:r>
          </a:p>
          <a:p>
            <a:pPr lvl="0"/>
            <a:r>
              <a:rPr lang="en-US" altLang="en-US" sz="2400" dirty="0" smtClean="0"/>
              <a:t>(References)</a:t>
            </a:r>
          </a:p>
          <a:p>
            <a:pPr lvl="0"/>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5</a:t>
            </a:fld>
            <a:endParaRPr lang="en-US"/>
          </a:p>
        </p:txBody>
      </p:sp>
    </p:spTree>
    <p:extLst>
      <p:ext uri="{BB962C8B-B14F-4D97-AF65-F5344CB8AC3E}">
        <p14:creationId xmlns:p14="http://schemas.microsoft.com/office/powerpoint/2010/main" val="1329887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Other Article Structures</a:t>
            </a:r>
            <a:endParaRPr lang="en-US" dirty="0"/>
          </a:p>
        </p:txBody>
      </p:sp>
      <p:sp>
        <p:nvSpPr>
          <p:cNvPr id="3" name="Content Placeholder 2"/>
          <p:cNvSpPr>
            <a:spLocks noGrp="1"/>
          </p:cNvSpPr>
          <p:nvPr>
            <p:ph idx="1"/>
          </p:nvPr>
        </p:nvSpPr>
        <p:spPr/>
        <p:txBody>
          <a:bodyPr/>
          <a:lstStyle/>
          <a:p>
            <a:r>
              <a:rPr lang="en-US" altLang="en-US" dirty="0" err="1" smtClean="0"/>
              <a:t>IRDaM</a:t>
            </a:r>
            <a:r>
              <a:rPr lang="en-US" altLang="en-US" dirty="0" smtClean="0"/>
              <a:t> (with methods section at end)</a:t>
            </a:r>
            <a:endParaRPr lang="en-US" altLang="en-US" dirty="0"/>
          </a:p>
          <a:p>
            <a:r>
              <a:rPr lang="en-US" altLang="en-US" dirty="0"/>
              <a:t>IMRDRD . . </a:t>
            </a:r>
            <a:r>
              <a:rPr lang="en-US" altLang="en-US" dirty="0" smtClean="0"/>
              <a:t>. (with a combined results and discussion section)</a:t>
            </a:r>
            <a:endParaRPr lang="en-US" altLang="en-US" dirty="0"/>
          </a:p>
          <a:p>
            <a:r>
              <a:rPr lang="en-US" altLang="en-US" dirty="0"/>
              <a:t>Essay format, with headings </a:t>
            </a:r>
            <a:r>
              <a:rPr lang="en-US" altLang="en-US" dirty="0" smtClean="0"/>
              <a:t>(if any) chosen </a:t>
            </a:r>
            <a:r>
              <a:rPr lang="en-US" altLang="en-US" dirty="0"/>
              <a:t>by author</a:t>
            </a:r>
          </a:p>
          <a:p>
            <a:r>
              <a:rPr lang="en-US" altLang="en-US" dirty="0"/>
              <a:t>Other</a:t>
            </a:r>
          </a:p>
          <a:p>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6</a:t>
            </a:fld>
            <a:endParaRPr lang="en-US"/>
          </a:p>
        </p:txBody>
      </p:sp>
    </p:spTree>
    <p:extLst>
      <p:ext uri="{BB962C8B-B14F-4D97-AF65-F5344CB8AC3E}">
        <p14:creationId xmlns:p14="http://schemas.microsoft.com/office/powerpoint/2010/main" val="3746416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a:t>
            </a:r>
            <a:endParaRPr lang="en-US" dirty="0"/>
          </a:p>
        </p:txBody>
      </p:sp>
      <p:sp>
        <p:nvSpPr>
          <p:cNvPr id="3" name="Content Placeholder 2"/>
          <p:cNvSpPr>
            <a:spLocks noGrp="1"/>
          </p:cNvSpPr>
          <p:nvPr>
            <p:ph idx="1"/>
          </p:nvPr>
        </p:nvSpPr>
        <p:spPr/>
        <p:txBody>
          <a:bodyPr/>
          <a:lstStyle/>
          <a:p>
            <a:pPr marL="0" indent="0">
              <a:buNone/>
            </a:pPr>
            <a:r>
              <a:rPr lang="en-US" dirty="0" smtClean="0"/>
              <a:t>In your field, what is the most common structure of articles reporting research?</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7</a:t>
            </a:fld>
            <a:endParaRPr lang="en-US"/>
          </a:p>
        </p:txBody>
      </p:sp>
    </p:spTree>
    <p:extLst>
      <p:ext uri="{BB962C8B-B14F-4D97-AF65-F5344CB8AC3E}">
        <p14:creationId xmlns:p14="http://schemas.microsoft.com/office/powerpoint/2010/main" val="2858179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mtClean="0"/>
              <a:t>Note</a:t>
            </a:r>
          </a:p>
        </p:txBody>
      </p:sp>
      <p:sp>
        <p:nvSpPr>
          <p:cNvPr id="41987" name="Content Placeholder 2"/>
          <p:cNvSpPr>
            <a:spLocks noGrp="1"/>
          </p:cNvSpPr>
          <p:nvPr>
            <p:ph idx="1"/>
          </p:nvPr>
        </p:nvSpPr>
        <p:spPr>
          <a:xfrm>
            <a:off x="914400" y="2057400"/>
            <a:ext cx="6858000" cy="2514600"/>
          </a:xfrm>
        </p:spPr>
        <p:txBody>
          <a:bodyPr/>
          <a:lstStyle/>
          <a:p>
            <a:pPr marL="0" indent="0">
              <a:buFontTx/>
              <a:buNone/>
              <a:defRPr/>
            </a:pPr>
            <a:r>
              <a:rPr lang="en-US" altLang="en-US" dirty="0" smtClean="0"/>
              <a:t>People read </a:t>
            </a:r>
            <a:r>
              <a:rPr lang="en-US" altLang="en-US" dirty="0" smtClean="0"/>
              <a:t>sections of articles </a:t>
            </a:r>
            <a:r>
              <a:rPr lang="en-US" altLang="en-US" dirty="0" smtClean="0"/>
              <a:t>in various orders.  </a:t>
            </a:r>
            <a:r>
              <a:rPr lang="en-US" altLang="en-US" dirty="0" smtClean="0"/>
              <a:t>Papers should be written accordingly.</a:t>
            </a:r>
            <a:endParaRPr lang="en-US" altLang="en-US" b="1" dirty="0" smtClean="0"/>
          </a:p>
          <a:p>
            <a:pPr>
              <a:defRPr/>
            </a:pPr>
            <a:endParaRPr lang="en-US" altLang="en-US" dirty="0" smtClean="0"/>
          </a:p>
        </p:txBody>
      </p:sp>
    </p:spTree>
    <p:extLst>
      <p:ext uri="{BB962C8B-B14F-4D97-AF65-F5344CB8AC3E}">
        <p14:creationId xmlns:p14="http://schemas.microsoft.com/office/powerpoint/2010/main" val="1827023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smtClean="0"/>
              <a:t>Look at the journal article that you brought or that was provided to you.</a:t>
            </a:r>
          </a:p>
          <a:p>
            <a:r>
              <a:rPr lang="en-US" dirty="0" smtClean="0"/>
              <a:t>Notice how it is structured, and describe its structure to the others in your group.</a:t>
            </a:r>
          </a:p>
          <a:p>
            <a:r>
              <a:rPr lang="en-US" dirty="0" smtClean="0"/>
              <a:t>If you have questions, be ready to ask them.</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25/09/2016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9</a:t>
            </a:fld>
            <a:endParaRPr lang="en-US"/>
          </a:p>
        </p:txBody>
      </p:sp>
    </p:spTree>
    <p:extLst>
      <p:ext uri="{BB962C8B-B14F-4D97-AF65-F5344CB8AC3E}">
        <p14:creationId xmlns:p14="http://schemas.microsoft.com/office/powerpoint/2010/main" val="2593740006"/>
      </p:ext>
    </p:extLst>
  </p:cSld>
  <p:clrMapOvr>
    <a:masterClrMapping/>
  </p:clrMapOvr>
</p:sld>
</file>

<file path=ppt/theme/theme1.xml><?xml version="1.0" encoding="utf-8"?>
<a:theme xmlns:a="http://schemas.openxmlformats.org/drawingml/2006/main" name="INASP 2016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2016 Presentation</Template>
  <TotalTime>609</TotalTime>
  <Words>1209</Words>
  <Application>Microsoft Office PowerPoint</Application>
  <PresentationFormat>On-screen Show (4:3)</PresentationFormat>
  <Paragraphs>104</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INASP 2016 Presentation</vt:lpstr>
      <vt:lpstr>The Structure of Journal Articles</vt:lpstr>
      <vt:lpstr>Overview</vt:lpstr>
      <vt:lpstr>Standard Structures: The Norm</vt:lpstr>
      <vt:lpstr>A Common Structure: IMRAD</vt:lpstr>
      <vt:lpstr>A More Complete View</vt:lpstr>
      <vt:lpstr>Some Other Article Structures</vt:lpstr>
      <vt:lpstr>Discussion Question</vt:lpstr>
      <vt:lpstr>Note</vt:lpstr>
      <vt:lpstr>Exercise</vt:lpstr>
      <vt:lpstr>In Conclusion</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Sian Harris</dc:creator>
  <cp:lastModifiedBy>Barbara Gastel</cp:lastModifiedBy>
  <cp:revision>36</cp:revision>
  <dcterms:created xsi:type="dcterms:W3CDTF">2016-07-21T09:15:55Z</dcterms:created>
  <dcterms:modified xsi:type="dcterms:W3CDTF">2016-09-25T21:02:55Z</dcterms:modified>
</cp:coreProperties>
</file>