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handoutMasterIdLst>
    <p:handoutMasterId r:id="rId15"/>
  </p:handoutMasterIdLst>
  <p:sldIdLst>
    <p:sldId id="256" r:id="rId2"/>
    <p:sldId id="262" r:id="rId3"/>
    <p:sldId id="299" r:id="rId4"/>
    <p:sldId id="304" r:id="rId5"/>
    <p:sldId id="303" r:id="rId6"/>
    <p:sldId id="300" r:id="rId7"/>
    <p:sldId id="301" r:id="rId8"/>
    <p:sldId id="302" r:id="rId9"/>
    <p:sldId id="296" r:id="rId10"/>
    <p:sldId id="298" r:id="rId11"/>
    <p:sldId id="289" r:id="rId12"/>
    <p:sldId id="25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5784CC"/>
    <a:srgbClr val="1AFFFF"/>
    <a:srgbClr val="FFFFFF"/>
    <a:srgbClr val="E5E5E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04" autoAdjust="0"/>
    <p:restoredTop sz="76225" autoAdjust="0"/>
  </p:normalViewPr>
  <p:slideViewPr>
    <p:cSldViewPr snapToGrid="0" snapToObjects="1">
      <p:cViewPr>
        <p:scale>
          <a:sx n="80" d="100"/>
          <a:sy n="80" d="100"/>
        </p:scale>
        <p:origin x="-2202"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30" d="100"/>
          <a:sy n="130" d="100"/>
        </p:scale>
        <p:origin x="-1446" y="33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3B85EE-53BF-8142-88AE-B1ADA6DC59E8}" type="datetimeFigureOut">
              <a:rPr lang="en-US" smtClean="0"/>
              <a:t>10/2/2016</a:t>
            </a:fld>
            <a:endParaRPr lang="en-US"/>
          </a:p>
        </p:txBody>
      </p:sp>
      <p:sp>
        <p:nvSpPr>
          <p:cNvPr id="4" name="Footer Placeholder 3"/>
          <p:cNvSpPr>
            <a:spLocks noGrp="1"/>
          </p:cNvSpPr>
          <p:nvPr>
            <p:ph type="ftr" sz="quarter" idx="2"/>
          </p:nvPr>
        </p:nvSpPr>
        <p:spPr>
          <a:xfrm>
            <a:off x="0" y="8522211"/>
            <a:ext cx="6313018" cy="495847"/>
          </a:xfrm>
          <a:prstGeom prst="rect">
            <a:avLst/>
          </a:prstGeom>
        </p:spPr>
        <p:txBody>
          <a:bodyPr vert="horz" lIns="91440" tIns="45720" rIns="91440" bIns="45720" rtlCol="0" anchor="b"/>
          <a:lstStyle>
            <a:lvl1pPr algn="l">
              <a:defRPr sz="1200"/>
            </a:lvl1pPr>
          </a:lstStyle>
          <a:p>
            <a:r>
              <a:rPr lang="en-GB" sz="1000" dirty="0" smtClean="0"/>
              <a:t>This </a:t>
            </a:r>
            <a:r>
              <a:rPr lang="en-GB" sz="1000" dirty="0"/>
              <a:t>work is licensed under a Creative Commons Attribution-</a:t>
            </a:r>
            <a:r>
              <a:rPr lang="en-GB" sz="1000" dirty="0" err="1"/>
              <a:t>ShareAlike</a:t>
            </a:r>
            <a:r>
              <a:rPr lang="en-GB" sz="1000" dirty="0"/>
              <a:t> 3.0 </a:t>
            </a:r>
            <a:r>
              <a:rPr lang="en-GB" sz="1000" dirty="0" err="1"/>
              <a:t>Unported</a:t>
            </a:r>
            <a:r>
              <a:rPr lang="en-GB" sz="1000" dirty="0"/>
              <a:t> License</a:t>
            </a:r>
            <a:r>
              <a:rPr lang="en-GB" sz="1000" dirty="0" smtClean="0"/>
              <a:t>.</a:t>
            </a:r>
          </a:p>
          <a:p>
            <a:r>
              <a:rPr lang="en-GB" sz="1000" dirty="0"/>
              <a:t>http://creativecommons.org/licenses/by-sa/3.0</a:t>
            </a:r>
            <a:r>
              <a:rPr lang="en-GB" sz="1000" dirty="0" smtClean="0"/>
              <a:t>/</a:t>
            </a:r>
            <a:endParaRPr lang="en-GB" sz="1000" dirty="0"/>
          </a:p>
        </p:txBody>
      </p:sp>
      <p:sp>
        <p:nvSpPr>
          <p:cNvPr id="5" name="Slide Number Placeholder 4"/>
          <p:cNvSpPr>
            <a:spLocks noGrp="1"/>
          </p:cNvSpPr>
          <p:nvPr>
            <p:ph type="sldNum" sz="quarter" idx="3"/>
          </p:nvPr>
        </p:nvSpPr>
        <p:spPr>
          <a:xfrm>
            <a:off x="6313017" y="8524283"/>
            <a:ext cx="543395" cy="457200"/>
          </a:xfrm>
          <a:prstGeom prst="rect">
            <a:avLst/>
          </a:prstGeom>
        </p:spPr>
        <p:txBody>
          <a:bodyPr vert="horz" lIns="91440" tIns="45720" rIns="91440" bIns="45720" rtlCol="0" anchor="b"/>
          <a:lstStyle>
            <a:lvl1pPr algn="r">
              <a:defRPr sz="1200"/>
            </a:lvl1pPr>
          </a:lstStyle>
          <a:p>
            <a:fld id="{043BA4F4-B25B-A641-B63E-5F84226EF5BC}" type="slidenum">
              <a:rPr lang="en-US" smtClean="0"/>
              <a:t>‹#›</a:t>
            </a:fld>
            <a:endParaRPr lang="en-US" dirty="0"/>
          </a:p>
        </p:txBody>
      </p:sp>
    </p:spTree>
    <p:extLst>
      <p:ext uri="{BB962C8B-B14F-4D97-AF65-F5344CB8AC3E}">
        <p14:creationId xmlns:p14="http://schemas.microsoft.com/office/powerpoint/2010/main" val="22226283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FD8533-B7A0-3247-9F7E-05C10199060A}" type="datetimeFigureOut">
              <a:rPr lang="en-US" smtClean="0"/>
              <a:t>10/2/2016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1" y="8634008"/>
            <a:ext cx="6232549" cy="457200"/>
          </a:xfrm>
          <a:prstGeom prst="rect">
            <a:avLst/>
          </a:prstGeom>
        </p:spPr>
        <p:txBody>
          <a:bodyPr vert="horz" lIns="91440" tIns="45720" rIns="91440" bIns="45720" rtlCol="0" anchor="b"/>
          <a:lstStyle>
            <a:lvl1pPr algn="l">
              <a:defRPr sz="1000" baseline="0"/>
            </a:lvl1pPr>
          </a:lstStyle>
          <a:p>
            <a:r>
              <a:rPr lang="en-GB" dirty="0" smtClean="0"/>
              <a:t>This work is licensed under a Creative Commons Attribution-</a:t>
            </a:r>
            <a:r>
              <a:rPr lang="en-GB" dirty="0" err="1" smtClean="0"/>
              <a:t>ShareAlike</a:t>
            </a:r>
            <a:r>
              <a:rPr lang="en-GB" dirty="0" smtClean="0"/>
              <a:t> 3.0 </a:t>
            </a:r>
            <a:r>
              <a:rPr lang="en-GB" dirty="0" err="1" smtClean="0"/>
              <a:t>Unported</a:t>
            </a:r>
            <a:r>
              <a:rPr lang="en-GB" dirty="0" smtClean="0"/>
              <a:t> License.</a:t>
            </a:r>
          </a:p>
          <a:p>
            <a:r>
              <a:rPr lang="en-GB" dirty="0" smtClean="0"/>
              <a:t>http://creativecommons.org/licenses/by-sa/3.0/</a:t>
            </a:r>
          </a:p>
        </p:txBody>
      </p:sp>
      <p:sp>
        <p:nvSpPr>
          <p:cNvPr id="7" name="Slide Number Placeholder 6"/>
          <p:cNvSpPr>
            <a:spLocks noGrp="1"/>
          </p:cNvSpPr>
          <p:nvPr>
            <p:ph type="sldNum" sz="quarter" idx="5"/>
          </p:nvPr>
        </p:nvSpPr>
        <p:spPr>
          <a:xfrm>
            <a:off x="6232549" y="8641323"/>
            <a:ext cx="623863" cy="457200"/>
          </a:xfrm>
          <a:prstGeom prst="rect">
            <a:avLst/>
          </a:prstGeom>
        </p:spPr>
        <p:txBody>
          <a:bodyPr vert="horz" lIns="91440" tIns="45720" rIns="91440" bIns="45720" rtlCol="0" anchor="b"/>
          <a:lstStyle>
            <a:lvl1pPr algn="r">
              <a:defRPr sz="1200"/>
            </a:lvl1pPr>
          </a:lstStyle>
          <a:p>
            <a:fld id="{C623B231-3D70-2A4C-A0C2-A57463CF59EC}" type="slidenum">
              <a:rPr lang="en-US" smtClean="0"/>
              <a:t>‹#›</a:t>
            </a:fld>
            <a:endParaRPr lang="en-US" dirty="0"/>
          </a:p>
        </p:txBody>
      </p:sp>
    </p:spTree>
    <p:extLst>
      <p:ext uri="{BB962C8B-B14F-4D97-AF65-F5344CB8AC3E}">
        <p14:creationId xmlns:p14="http://schemas.microsoft.com/office/powerpoint/2010/main" val="29638227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Suggestions:</a:t>
            </a:r>
          </a:p>
          <a:p>
            <a:r>
              <a:rPr lang="en-US" dirty="0" smtClean="0"/>
              <a:t>- Note the topics that the module will address.</a:t>
            </a:r>
          </a:p>
          <a:p>
            <a:r>
              <a:rPr lang="en-US" dirty="0" smtClean="0"/>
              <a:t>- Note the module’s aim. (Feel free, of course, to frame it in the way that the group is likely to find most relevant.)</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2</a:t>
            </a:fld>
            <a:endParaRPr lang="en-US" dirty="0"/>
          </a:p>
        </p:txBody>
      </p:sp>
    </p:spTree>
    <p:extLst>
      <p:ext uri="{BB962C8B-B14F-4D97-AF65-F5344CB8AC3E}">
        <p14:creationId xmlns:p14="http://schemas.microsoft.com/office/powerpoint/2010/main" val="3573402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After identifying the results section as the core of the paper, perhaps say something like “No results, no paper”.</a:t>
            </a:r>
          </a:p>
          <a:p>
            <a:pPr marL="171450" indent="-171450">
              <a:buFont typeface="Arial" panose="020B0604020202020204" pitchFamily="34" charset="0"/>
              <a:buChar char="•"/>
            </a:pPr>
            <a:r>
              <a:rPr lang="en-US" dirty="0" smtClean="0"/>
              <a:t>Note that although the results section is central, it need not always be long. Indeed, in research with clear, focused findings, the results section may be quite short.</a:t>
            </a:r>
          </a:p>
          <a:p>
            <a:pPr marL="171450" indent="-171450">
              <a:buFont typeface="Arial" panose="020B0604020202020204" pitchFamily="34" charset="0"/>
              <a:buChar char="•"/>
            </a:pPr>
            <a:r>
              <a:rPr lang="en-US" dirty="0" smtClean="0"/>
              <a:t>Note the need to summarize findings (for example, by providing summary statistics) or to present representative findings rather than presenting all the data in detail. Perhaps say that the results section should be part of the story being told about the research, rather than being only a “data dump”. Perhaps note that detailed data sometimes can be presented in online supplements to journal articles or otherwise posted online.</a:t>
            </a:r>
          </a:p>
          <a:p>
            <a:pPr marL="171450" indent="-171450">
              <a:buFont typeface="Arial" panose="020B0604020202020204" pitchFamily="34" charset="0"/>
              <a:buChar char="•"/>
            </a:pPr>
            <a:r>
              <a:rPr lang="en-US" dirty="0" smtClean="0"/>
              <a:t>In presenting the fourth bullet point, ask the group where in a journal article the authors should comment on the results. (Answer: the discussion section.) This point can lead into the last bulleted item on the slide.</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3</a:t>
            </a:fld>
            <a:endParaRPr lang="en-US" dirty="0"/>
          </a:p>
        </p:txBody>
      </p:sp>
    </p:spTree>
    <p:extLst>
      <p:ext uri="{BB962C8B-B14F-4D97-AF65-F5344CB8AC3E}">
        <p14:creationId xmlns:p14="http://schemas.microsoft.com/office/powerpoint/2010/main" val="1372051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Emphasize that although there is no one structure for all results sections, the results section should have a logical, easy-to-follow structure.</a:t>
            </a:r>
          </a:p>
          <a:p>
            <a:pPr marL="171450" indent="-171450">
              <a:buFont typeface="Arial" panose="020B0604020202020204" pitchFamily="34" charset="0"/>
              <a:buChar char="•"/>
            </a:pPr>
            <a:r>
              <a:rPr lang="en-US" dirty="0" smtClean="0"/>
              <a:t>Note that two common structures for results sections are from most important to least important finding and chronological (in the order in which components of the research were done). Note other structures that were mentioned in responses to the question on the previous slide. Some possibilities to consider mentioning if they have not come up include geographic and by age group.</a:t>
            </a:r>
          </a:p>
          <a:p>
            <a:pPr marL="171450" indent="-171450">
              <a:buFont typeface="Arial" panose="020B0604020202020204" pitchFamily="34" charset="0"/>
              <a:buChar char="•"/>
            </a:pPr>
            <a:r>
              <a:rPr lang="en-US" dirty="0" smtClean="0"/>
              <a:t>Note that if experiments or other research components were presented in a given order in the methods section, it generally works well to present the findings in the corresponding order in the results section.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5</a:t>
            </a:fld>
            <a:endParaRPr lang="en-US" dirty="0"/>
          </a:p>
        </p:txBody>
      </p:sp>
    </p:spTree>
    <p:extLst>
      <p:ext uri="{BB962C8B-B14F-4D97-AF65-F5344CB8AC3E}">
        <p14:creationId xmlns:p14="http://schemas.microsoft.com/office/powerpoint/2010/main" val="3958814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that papers reporting research commonly include tables, figures, or both. Perhaps ask participants whether papers commonly do so in their fields.</a:t>
            </a:r>
          </a:p>
          <a:p>
            <a:pPr marL="171450" indent="-171450">
              <a:buFont typeface="Arial" panose="020B0604020202020204" pitchFamily="34" charset="0"/>
              <a:buChar char="•"/>
            </a:pPr>
            <a:r>
              <a:rPr lang="en-US" dirty="0" smtClean="0"/>
              <a:t>Emphasize that the text in the results section should not repeat in detail the information in the figures and tables. Rather, it should present highlights of the figures and tables and the overall message of each.</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7</a:t>
            </a:fld>
            <a:endParaRPr lang="en-US" dirty="0"/>
          </a:p>
        </p:txBody>
      </p:sp>
    </p:spTree>
    <p:extLst>
      <p:ext uri="{BB962C8B-B14F-4D97-AF65-F5344CB8AC3E}">
        <p14:creationId xmlns:p14="http://schemas.microsoft.com/office/powerpoint/2010/main" val="286565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Ask why the second option tends to be preferable. Perhaps have participants discuss this question.</a:t>
            </a:r>
          </a:p>
          <a:p>
            <a:pPr marL="171450" indent="-171450">
              <a:buFont typeface="Arial" panose="020B0604020202020204" pitchFamily="34" charset="0"/>
              <a:buChar char="•"/>
            </a:pPr>
            <a:r>
              <a:rPr lang="en-US" dirty="0" smtClean="0"/>
              <a:t>Some points to bring out: As is appropriate, the second option emphasizes the finding rather than the table. Also, the second option is more concise (briefer).</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8</a:t>
            </a:fld>
            <a:endParaRPr lang="en-US" dirty="0"/>
          </a:p>
        </p:txBody>
      </p:sp>
    </p:spTree>
    <p:extLst>
      <p:ext uri="{BB962C8B-B14F-4D97-AF65-F5344CB8AC3E}">
        <p14:creationId xmlns:p14="http://schemas.microsoft.com/office/powerpoint/2010/main" val="3762791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Have the participants do this exercise in small groups.</a:t>
            </a:r>
          </a:p>
          <a:p>
            <a:pPr marL="171450" indent="-171450">
              <a:buFont typeface="Arial" panose="020B0604020202020204" pitchFamily="34" charset="0"/>
              <a:buChar char="•"/>
            </a:pPr>
            <a:r>
              <a:rPr lang="en-US" dirty="0" smtClean="0"/>
              <a:t>Then bring the full group together for discussion.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9</a:t>
            </a:fld>
            <a:endParaRPr lang="en-US" dirty="0"/>
          </a:p>
        </p:txBody>
      </p:sp>
    </p:spTree>
    <p:extLst>
      <p:ext uri="{BB962C8B-B14F-4D97-AF65-F5344CB8AC3E}">
        <p14:creationId xmlns:p14="http://schemas.microsoft.com/office/powerpoint/2010/main" val="4288486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If most or all of the participants have brought drafts of their results sections, do this exercise. </a:t>
            </a:r>
          </a:p>
          <a:p>
            <a:pPr marL="171450" indent="-171450">
              <a:buFont typeface="Arial" panose="020B0604020202020204" pitchFamily="34" charset="0"/>
              <a:buChar char="•"/>
            </a:pPr>
            <a:r>
              <a:rPr lang="en-US" dirty="0" smtClean="0"/>
              <a:t>Another option is to have participants draft their results sections after this module and then do this exercise at a later session.</a:t>
            </a:r>
          </a:p>
          <a:p>
            <a:pPr marL="171450" indent="-171450">
              <a:buFont typeface="Arial" panose="020B0604020202020204" pitchFamily="34" charset="0"/>
              <a:buChar char="•"/>
            </a:pPr>
            <a:r>
              <a:rPr lang="en-US" dirty="0" smtClean="0"/>
              <a:t>This exercise is well suited for groups of about three or four members.</a:t>
            </a:r>
          </a:p>
          <a:p>
            <a:pPr marL="171450" indent="-171450">
              <a:buFont typeface="Arial" panose="020B0604020202020204" pitchFamily="34" charset="0"/>
              <a:buChar char="•"/>
            </a:pPr>
            <a:r>
              <a:rPr lang="en-US" dirty="0" smtClean="0"/>
              <a:t>If feasible, have the full group come together for discussion at the end of this exercise. One option is to proceed as follows: (1) Have participants note some strengths that they observed in other group members’ results sections. (2) Have participants wishing to do so identify some helpful guidance that they received during the exercise. (3) Answer any questions, either along the way or at the end.</a:t>
            </a:r>
          </a:p>
          <a:p>
            <a:pPr marL="171450" indent="-171450">
              <a:buFont typeface="Arial" panose="020B0604020202020204" pitchFamily="34" charset="0"/>
              <a:buChar char="•"/>
            </a:pPr>
            <a:r>
              <a:rPr lang="en-US" dirty="0" smtClean="0"/>
              <a:t>If this session will be the first one in which participants provide feedback on each other’s drafts, perhaps precede this exercise with some discussion of giving feedback. Suggestions for giving feedback appear at http://www.authoraid.info/en/news/details/1058/, http://www.authoraid.info/en/news/details/649/, and http://www.authoraid.info/en/news/details/302/. Also, suggestions for receiving feedback appear at http://www.authoraid.info/en/news/details/1059/. Of course, some facilitators might need to adapt the advice on giving feedback to the cultural context.</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10</a:t>
            </a:fld>
            <a:endParaRPr lang="en-US" dirty="0"/>
          </a:p>
        </p:txBody>
      </p:sp>
    </p:spTree>
    <p:extLst>
      <p:ext uri="{BB962C8B-B14F-4D97-AF65-F5344CB8AC3E}">
        <p14:creationId xmlns:p14="http://schemas.microsoft.com/office/powerpoint/2010/main" val="3119364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Tx/>
              <a:buNone/>
            </a:pPr>
            <a:endParaRPr lang="en-US" dirty="0" smtClean="0"/>
          </a:p>
          <a:p>
            <a:pPr marL="171450" lvl="0" indent="-171450">
              <a:buFont typeface="Arial" panose="020B0604020202020204" pitchFamily="34" charset="0"/>
              <a:buChar char="•"/>
            </a:pPr>
            <a:r>
              <a:rPr lang="en-US" dirty="0" smtClean="0"/>
              <a:t>If time permits, include a question-and-answer session before ending.</a:t>
            </a:r>
          </a:p>
          <a:p>
            <a:pPr marL="171450" lvl="0" indent="-171450">
              <a:buFont typeface="Arial" panose="020B0604020202020204" pitchFamily="34" charset="0"/>
              <a:buChar char="•"/>
            </a:pPr>
            <a:r>
              <a:rPr lang="en-US" dirty="0" smtClean="0"/>
              <a:t>Perhaps do one or both of the following:</a:t>
            </a:r>
          </a:p>
          <a:p>
            <a:pPr marL="628650" lvl="1" indent="-171450">
              <a:buFont typeface="Arial" panose="020B0604020202020204" pitchFamily="34" charset="0"/>
              <a:buChar char="•"/>
            </a:pPr>
            <a:r>
              <a:rPr lang="en-US" dirty="0" smtClean="0"/>
              <a:t>Have participants note points to remember.</a:t>
            </a:r>
          </a:p>
          <a:p>
            <a:pPr marL="628650" lvl="1" indent="-171450">
              <a:buFont typeface="Arial" panose="020B0604020202020204" pitchFamily="34" charset="0"/>
              <a:buChar char="•"/>
            </a:pPr>
            <a:r>
              <a:rPr lang="en-US" dirty="0" smtClean="0"/>
              <a:t>Summarize the session.</a:t>
            </a:r>
          </a:p>
          <a:p>
            <a:pPr marL="171450" lvl="0" indent="-171450">
              <a:buFont typeface="Arial" panose="020B0604020202020204" pitchFamily="34" charset="0"/>
              <a:buChar char="•"/>
            </a:pPr>
            <a:r>
              <a:rPr lang="en-US" dirty="0" smtClean="0"/>
              <a:t>If the workshop or course will include later modules, note the topic of the next module. Perhaps also note more generally what will follow.</a:t>
            </a:r>
          </a:p>
          <a:p>
            <a:pPr marL="171450" lvl="0" indent="-171450">
              <a:buFont typeface="Arial" panose="020B0604020202020204" pitchFamily="34" charset="0"/>
              <a:buChar char="•"/>
            </a:pPr>
            <a:r>
              <a:rPr lang="en-US" dirty="0" smtClean="0"/>
              <a:t>Perhaps encourage group members to share points from this session with others.</a:t>
            </a:r>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11</a:t>
            </a:fld>
            <a:endParaRPr lang="en-US" dirty="0"/>
          </a:p>
        </p:txBody>
      </p:sp>
    </p:spTree>
    <p:extLst>
      <p:ext uri="{BB962C8B-B14F-4D97-AF65-F5344CB8AC3E}">
        <p14:creationId xmlns:p14="http://schemas.microsoft.com/office/powerpoint/2010/main" val="3541009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You are free to:</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Share</a:t>
            </a:r>
            <a:r>
              <a:rPr lang="en-GB" sz="1200" kern="1200" dirty="0" smtClean="0">
                <a:solidFill>
                  <a:schemeClr val="tx1"/>
                </a:solidFill>
                <a:effectLst/>
                <a:latin typeface="+mn-lt"/>
                <a:ea typeface="+mn-ea"/>
                <a:cs typeface="+mn-cs"/>
              </a:rPr>
              <a:t> — copy and redistribute the material in any medium or format </a:t>
            </a:r>
          </a:p>
          <a:p>
            <a:pPr lvl="0"/>
            <a:r>
              <a:rPr lang="en-GB" sz="1200" b="1" kern="1200" dirty="0" smtClean="0">
                <a:solidFill>
                  <a:schemeClr val="tx1"/>
                </a:solidFill>
                <a:effectLst/>
                <a:latin typeface="+mn-lt"/>
                <a:ea typeface="+mn-ea"/>
                <a:cs typeface="+mn-cs"/>
              </a:rPr>
              <a:t>Adapt</a:t>
            </a:r>
            <a:r>
              <a:rPr lang="en-GB" sz="1200" kern="1200" dirty="0" smtClean="0">
                <a:solidFill>
                  <a:schemeClr val="tx1"/>
                </a:solidFill>
                <a:effectLst/>
                <a:latin typeface="+mn-lt"/>
                <a:ea typeface="+mn-ea"/>
                <a:cs typeface="+mn-cs"/>
              </a:rPr>
              <a:t> — remix, transform, and build upon the material for any purpose, even commercially. </a:t>
            </a:r>
          </a:p>
          <a:p>
            <a:pPr lvl="0"/>
            <a:r>
              <a:rPr lang="en-GB" sz="1200" kern="1200" dirty="0" smtClean="0">
                <a:solidFill>
                  <a:schemeClr val="tx1"/>
                </a:solidFill>
                <a:effectLst/>
                <a:latin typeface="+mn-lt"/>
                <a:ea typeface="+mn-ea"/>
                <a:cs typeface="+mn-cs"/>
              </a:rPr>
              <a:t>The licensor cannot revoke these freedoms as long as you follow the license terms.</a:t>
            </a:r>
          </a:p>
          <a:p>
            <a:r>
              <a:rPr lang="en-GB" sz="1200" b="1" kern="1200" dirty="0" smtClean="0">
                <a:solidFill>
                  <a:schemeClr val="tx1"/>
                </a:solidFill>
                <a:effectLst/>
                <a:latin typeface="+mn-lt"/>
                <a:ea typeface="+mn-ea"/>
                <a:cs typeface="+mn-cs"/>
              </a:rPr>
              <a:t>Under the following terms:</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Attribution</a:t>
            </a:r>
            <a:r>
              <a:rPr lang="en-GB" sz="1200" kern="1200" dirty="0" smtClean="0">
                <a:solidFill>
                  <a:schemeClr val="tx1"/>
                </a:solidFill>
                <a:effectLst/>
                <a:latin typeface="+mn-lt"/>
                <a:ea typeface="+mn-ea"/>
                <a:cs typeface="+mn-cs"/>
              </a:rPr>
              <a:t> — You must give </a:t>
            </a:r>
            <a:r>
              <a:rPr lang="en-GB" sz="1200" kern="1200" dirty="0" smtClean="0">
                <a:solidFill>
                  <a:schemeClr val="tx1"/>
                </a:solidFill>
                <a:effectLst/>
                <a:latin typeface="+mn-lt"/>
                <a:ea typeface="+mn-ea"/>
                <a:cs typeface="+mn-cs"/>
                <a:hlinkClick r:id="rId3"/>
              </a:rPr>
              <a:t>appropriate credit</a:t>
            </a:r>
            <a:r>
              <a:rPr lang="en-GB" sz="1200" kern="1200" dirty="0" smtClean="0">
                <a:solidFill>
                  <a:schemeClr val="tx1"/>
                </a:solidFill>
                <a:effectLst/>
                <a:latin typeface="+mn-lt"/>
                <a:ea typeface="+mn-ea"/>
                <a:cs typeface="+mn-cs"/>
              </a:rPr>
              <a:t>, provide a link to the license, and </a:t>
            </a:r>
            <a:r>
              <a:rPr lang="en-GB" sz="1200" kern="1200" dirty="0" smtClean="0">
                <a:solidFill>
                  <a:schemeClr val="tx1"/>
                </a:solidFill>
                <a:effectLst/>
                <a:latin typeface="+mn-lt"/>
                <a:ea typeface="+mn-ea"/>
                <a:cs typeface="+mn-cs"/>
                <a:hlinkClick r:id="rId3"/>
              </a:rPr>
              <a:t>indicate if changes were made</a:t>
            </a:r>
            <a:r>
              <a:rPr lang="en-GB" sz="1200" kern="1200" dirty="0" smtClean="0">
                <a:solidFill>
                  <a:schemeClr val="tx1"/>
                </a:solidFill>
                <a:effectLst/>
                <a:latin typeface="+mn-lt"/>
                <a:ea typeface="+mn-ea"/>
                <a:cs typeface="+mn-cs"/>
              </a:rPr>
              <a:t>. You may do so in any reasonable manner, but not in any way that suggests the licensor endorses you or your use. </a:t>
            </a:r>
          </a:p>
          <a:p>
            <a:pPr lvl="0"/>
            <a:r>
              <a:rPr lang="en-GB" sz="1200" b="1" kern="1200" dirty="0" err="1" smtClean="0">
                <a:solidFill>
                  <a:schemeClr val="tx1"/>
                </a:solidFill>
                <a:effectLst/>
                <a:latin typeface="+mn-lt"/>
                <a:ea typeface="+mn-ea"/>
                <a:cs typeface="+mn-cs"/>
              </a:rPr>
              <a:t>ShareAlike</a:t>
            </a:r>
            <a:r>
              <a:rPr lang="en-GB" sz="1200" kern="1200" dirty="0" smtClean="0">
                <a:solidFill>
                  <a:schemeClr val="tx1"/>
                </a:solidFill>
                <a:effectLst/>
                <a:latin typeface="+mn-lt"/>
                <a:ea typeface="+mn-ea"/>
                <a:cs typeface="+mn-cs"/>
              </a:rPr>
              <a:t> — If you remix, transform, or build upon the material, you must distribute your contributions under the </a:t>
            </a:r>
            <a:r>
              <a:rPr lang="en-GB" sz="1200" kern="1200" dirty="0" smtClean="0">
                <a:solidFill>
                  <a:schemeClr val="tx1"/>
                </a:solidFill>
                <a:effectLst/>
                <a:latin typeface="+mn-lt"/>
                <a:ea typeface="+mn-ea"/>
                <a:cs typeface="+mn-cs"/>
                <a:hlinkClick r:id="rId3"/>
              </a:rPr>
              <a:t>same license</a:t>
            </a:r>
            <a:r>
              <a:rPr lang="en-GB" sz="1200" kern="1200" dirty="0" smtClean="0">
                <a:solidFill>
                  <a:schemeClr val="tx1"/>
                </a:solidFill>
                <a:effectLst/>
                <a:latin typeface="+mn-lt"/>
                <a:ea typeface="+mn-ea"/>
                <a:cs typeface="+mn-cs"/>
              </a:rPr>
              <a:t> as the original. </a:t>
            </a:r>
          </a:p>
          <a:p>
            <a:pPr lvl="0"/>
            <a:r>
              <a:rPr lang="en-GB" sz="1200" b="1" kern="1200" dirty="0" smtClean="0">
                <a:solidFill>
                  <a:schemeClr val="tx1"/>
                </a:solidFill>
                <a:effectLst/>
                <a:latin typeface="+mn-lt"/>
                <a:ea typeface="+mn-ea"/>
                <a:cs typeface="+mn-cs"/>
              </a:rPr>
              <a:t>No additional restrictions</a:t>
            </a:r>
            <a:r>
              <a:rPr lang="en-GB" sz="1200" kern="1200" dirty="0" smtClean="0">
                <a:solidFill>
                  <a:schemeClr val="tx1"/>
                </a:solidFill>
                <a:effectLst/>
                <a:latin typeface="+mn-lt"/>
                <a:ea typeface="+mn-ea"/>
                <a:cs typeface="+mn-cs"/>
              </a:rPr>
              <a:t> — You may not apply legal terms or </a:t>
            </a:r>
            <a:r>
              <a:rPr lang="en-GB" sz="1200" kern="1200" dirty="0" smtClean="0">
                <a:solidFill>
                  <a:schemeClr val="tx1"/>
                </a:solidFill>
                <a:effectLst/>
                <a:latin typeface="+mn-lt"/>
                <a:ea typeface="+mn-ea"/>
                <a:cs typeface="+mn-cs"/>
                <a:hlinkClick r:id="rId3"/>
              </a:rPr>
              <a:t>technological measures</a:t>
            </a:r>
            <a:r>
              <a:rPr lang="en-GB" sz="1200" kern="1200" dirty="0" smtClean="0">
                <a:solidFill>
                  <a:schemeClr val="tx1"/>
                </a:solidFill>
                <a:effectLst/>
                <a:latin typeface="+mn-lt"/>
                <a:ea typeface="+mn-ea"/>
                <a:cs typeface="+mn-cs"/>
              </a:rPr>
              <a:t> that legally restrict others from doing anything the license permits. </a:t>
            </a:r>
          </a:p>
          <a:p>
            <a:r>
              <a:rPr lang="en-GB" sz="1200" b="1" kern="1200" dirty="0" smtClean="0">
                <a:solidFill>
                  <a:schemeClr val="tx1"/>
                </a:solidFill>
                <a:effectLst/>
                <a:latin typeface="+mn-lt"/>
                <a:ea typeface="+mn-ea"/>
                <a:cs typeface="+mn-cs"/>
              </a:rPr>
              <a:t>Notices: </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You do not have to comply with the license for elements of the material in the public domain or where your use is permitted by an applicable </a:t>
            </a:r>
            <a:r>
              <a:rPr lang="en-GB" sz="1200" kern="1200" dirty="0" smtClean="0">
                <a:solidFill>
                  <a:schemeClr val="tx1"/>
                </a:solidFill>
                <a:effectLst/>
                <a:latin typeface="+mn-lt"/>
                <a:ea typeface="+mn-ea"/>
                <a:cs typeface="+mn-cs"/>
                <a:hlinkClick r:id="rId3"/>
              </a:rPr>
              <a:t>exception or limitation</a:t>
            </a:r>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No warranties are given. The license may not give you all of the permissions necessary for your intended use. For example, other rights such as </a:t>
            </a:r>
            <a:r>
              <a:rPr lang="en-GB" sz="1200" kern="1200" dirty="0" smtClean="0">
                <a:solidFill>
                  <a:schemeClr val="tx1"/>
                </a:solidFill>
                <a:effectLst/>
                <a:latin typeface="+mn-lt"/>
                <a:ea typeface="+mn-ea"/>
                <a:cs typeface="+mn-cs"/>
                <a:hlinkClick r:id="rId3"/>
              </a:rPr>
              <a:t>publicity, privacy, or moral rights</a:t>
            </a:r>
            <a:r>
              <a:rPr lang="en-GB" sz="1200" kern="1200" dirty="0" smtClean="0">
                <a:solidFill>
                  <a:schemeClr val="tx1"/>
                </a:solidFill>
                <a:effectLst/>
                <a:latin typeface="+mn-lt"/>
                <a:ea typeface="+mn-ea"/>
                <a:cs typeface="+mn-cs"/>
              </a:rPr>
              <a:t> may limit how you use the material. </a:t>
            </a:r>
          </a:p>
          <a:p>
            <a:endParaRPr lang="en-GB" dirty="0" smtClean="0"/>
          </a:p>
          <a:p>
            <a:r>
              <a:rPr lang="en-GB" dirty="0" smtClean="0"/>
              <a:t>https://creativecommons.org/licenses/by-sa/4.0/</a:t>
            </a:r>
          </a:p>
        </p:txBody>
      </p:sp>
      <p:sp>
        <p:nvSpPr>
          <p:cNvPr id="4" name="Slide Number Placeholder 3"/>
          <p:cNvSpPr>
            <a:spLocks noGrp="1"/>
          </p:cNvSpPr>
          <p:nvPr>
            <p:ph type="sldNum" sz="quarter" idx="10"/>
          </p:nvPr>
        </p:nvSpPr>
        <p:spPr/>
        <p:txBody>
          <a:bodyPr/>
          <a:lstStyle/>
          <a:p>
            <a:fld id="{C623B231-3D70-2A4C-A0C2-A57463CF59EC}" type="slidenum">
              <a:rPr lang="en-US" smtClean="0"/>
              <a:t>12</a:t>
            </a:fld>
            <a:endParaRPr lang="en-US"/>
          </a:p>
        </p:txBody>
      </p:sp>
    </p:spTree>
    <p:extLst>
      <p:ext uri="{BB962C8B-B14F-4D97-AF65-F5344CB8AC3E}">
        <p14:creationId xmlns:p14="http://schemas.microsoft.com/office/powerpoint/2010/main" val="3472070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www.amamanualofstyle.com/" TargetMode="External"/><Relationship Id="rId2" Type="http://schemas.openxmlformats.org/officeDocument/2006/relationships/hyperlink" Target="http://www.councilscienceeditors.org/publications/scientific-style-and-format/" TargetMode="External"/><Relationship Id="rId1" Type="http://schemas.openxmlformats.org/officeDocument/2006/relationships/slideMaster" Target="../slideMasters/slideMaster1.xml"/><Relationship Id="rId5" Type="http://schemas.openxmlformats.org/officeDocument/2006/relationships/hyperlink" Target="http://pubs.acs.org/page/books/styleguide/index.html" TargetMode="External"/><Relationship Id="rId4" Type="http://schemas.openxmlformats.org/officeDocument/2006/relationships/hyperlink" Target="http://www.apastyle.org/" TargetMode="Externa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nap.edu/catalog.php?record_id=12192"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normAutofit/>
          </a:bodyPr>
          <a:lstStyle>
            <a:lvl1pPr marL="0" indent="0" algn="ctr">
              <a:buNone/>
              <a:defRPr sz="32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en-US" dirty="0" smtClean="0"/>
              <a:t>Barbara Gastel, MD, MPH</a:t>
            </a:r>
          </a:p>
          <a:p>
            <a:pPr>
              <a:defRPr/>
            </a:pPr>
            <a:r>
              <a:rPr lang="en-US" dirty="0" smtClean="0"/>
              <a:t>Professor, Texas A&amp;M University</a:t>
            </a:r>
          </a:p>
          <a:p>
            <a:pPr>
              <a:defRPr/>
            </a:pPr>
            <a:r>
              <a:rPr lang="en-US" dirty="0" smtClean="0"/>
              <a:t>INASP Associate, AuthorAID </a:t>
            </a:r>
            <a:endParaRPr lang="en-US" dirty="0"/>
          </a:p>
        </p:txBody>
      </p:sp>
      <p:sp>
        <p:nvSpPr>
          <p:cNvPr id="4" name="Date Placeholder 3"/>
          <p:cNvSpPr>
            <a:spLocks noGrp="1"/>
          </p:cNvSpPr>
          <p:nvPr>
            <p:ph type="dt" sz="half" idx="10"/>
          </p:nvPr>
        </p:nvSpPr>
        <p:spPr/>
        <p:txBody>
          <a:bodyPr/>
          <a:lstStyle/>
          <a:p>
            <a:fld id="{C5357649-C105-F645-A7D2-78524A18A7C0}"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540257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lnSpc>
                <a:spcPct val="90000"/>
              </a:lnSpc>
              <a:buFont typeface="Arial" panose="020B0604020202020204" pitchFamily="34" charset="0"/>
              <a:buChar char="•"/>
              <a:defRPr sz="2800">
                <a:solidFill>
                  <a:srgbClr val="666666"/>
                </a:solidFill>
              </a:defRPr>
            </a:lvl1pPr>
            <a:lvl2pPr eaLnBrk="1" hangingPunct="1">
              <a:lnSpc>
                <a:spcPct val="90000"/>
              </a:lnSpc>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defRPr/>
            </a:pPr>
            <a:r>
              <a:rPr lang="en-US" dirty="0" smtClean="0"/>
              <a:t>Use published items as models.</a:t>
            </a:r>
          </a:p>
          <a:p>
            <a:pPr eaLnBrk="1" hangingPunct="1">
              <a:lnSpc>
                <a:spcPct val="90000"/>
              </a:lnSpc>
              <a:defRPr/>
            </a:pPr>
            <a:r>
              <a:rPr lang="en-US" dirty="0" smtClean="0"/>
              <a:t>Obtain and review instructions.</a:t>
            </a:r>
          </a:p>
          <a:p>
            <a:pPr eaLnBrk="1" hangingPunct="1">
              <a:lnSpc>
                <a:spcPct val="90000"/>
              </a:lnSpc>
              <a:defRPr/>
            </a:pPr>
            <a:r>
              <a:rPr lang="en-US" dirty="0" smtClean="0"/>
              <a:t>Perhaps consult a style manual—for example:</a:t>
            </a:r>
          </a:p>
          <a:p>
            <a:pPr lvl="1" eaLnBrk="1" hangingPunct="1">
              <a:lnSpc>
                <a:spcPct val="90000"/>
              </a:lnSpc>
              <a:defRPr/>
            </a:pPr>
            <a:r>
              <a:rPr lang="en-US" dirty="0" smtClean="0">
                <a:hlinkClick r:id="rId2"/>
              </a:rPr>
              <a:t>Scientific Style and Format</a:t>
            </a:r>
            <a:endParaRPr lang="en-US" dirty="0" smtClean="0"/>
          </a:p>
          <a:p>
            <a:pPr lvl="1" eaLnBrk="1" hangingPunct="1">
              <a:lnSpc>
                <a:spcPct val="90000"/>
              </a:lnSpc>
              <a:defRPr/>
            </a:pPr>
            <a:r>
              <a:rPr lang="en-US" dirty="0" smtClean="0">
                <a:hlinkClick r:id="rId3"/>
              </a:rPr>
              <a:t>AMA (American Medical Association) Manual of Style</a:t>
            </a:r>
            <a:endParaRPr lang="en-US" dirty="0" smtClean="0"/>
          </a:p>
          <a:p>
            <a:pPr lvl="1" eaLnBrk="1" hangingPunct="1">
              <a:lnSpc>
                <a:spcPct val="90000"/>
              </a:lnSpc>
              <a:defRPr/>
            </a:pPr>
            <a:r>
              <a:rPr lang="en-US" dirty="0" smtClean="0">
                <a:hlinkClick r:id="rId4"/>
              </a:rPr>
              <a:t>Publication Manual of the American Psychological Association</a:t>
            </a:r>
            <a:endParaRPr lang="en-US" dirty="0" smtClean="0"/>
          </a:p>
          <a:p>
            <a:pPr lvl="1" eaLnBrk="1" hangingPunct="1">
              <a:lnSpc>
                <a:spcPct val="90000"/>
              </a:lnSpc>
              <a:defRPr/>
            </a:pPr>
            <a:r>
              <a:rPr lang="en-US" dirty="0" smtClean="0">
                <a:hlinkClick r:id="rId5"/>
              </a:rPr>
              <a:t>The ACS (American Chemical Society) Style Guide</a:t>
            </a:r>
            <a:endParaRPr lang="en-US" dirty="0" smtClean="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2665488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While you are gathering content, write down ideas that occur to you.</a:t>
            </a:r>
          </a:p>
          <a:p>
            <a:pPr eaLnBrk="1" hangingPunct="1"/>
            <a:r>
              <a:rPr lang="en-GB" altLang="en-US" dirty="0" smtClean="0"/>
              <a:t>Do lots of “prewriting”—for example:</a:t>
            </a:r>
          </a:p>
          <a:p>
            <a:pPr lvl="1" eaLnBrk="1" hangingPunct="1"/>
            <a:r>
              <a:rPr lang="en-GB" altLang="en-US" dirty="0" smtClean="0"/>
              <a:t>Stack papers in the order you plan to cite them.</a:t>
            </a:r>
          </a:p>
          <a:p>
            <a:pPr lvl="1" eaLnBrk="1" hangingPunct="1"/>
            <a:r>
              <a:rPr lang="en-GB" altLang="en-US" dirty="0" smtClean="0"/>
              <a:t>List points you want to make.</a:t>
            </a:r>
          </a:p>
          <a:p>
            <a:pPr lvl="1" eaLnBrk="1" hangingPunct="1"/>
            <a:r>
              <a:rPr lang="en-GB" altLang="en-US" dirty="0" smtClean="0"/>
              <a:t>Perhaps make an outline.</a:t>
            </a:r>
          </a:p>
          <a:p>
            <a:pPr eaLnBrk="1" hangingPunct="1"/>
            <a:r>
              <a:rPr lang="en-GB" altLang="en-US" dirty="0" smtClean="0"/>
              <a:t>If you’re having trouble formulating ideas, perhaps do something else for a while.</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6767925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Doing the writing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Schedule specific times to write.</a:t>
            </a:r>
          </a:p>
          <a:p>
            <a:pPr eaLnBrk="1" hangingPunct="1"/>
            <a:r>
              <a:rPr lang="en-US" altLang="en-US" dirty="0" smtClean="0"/>
              <a:t>Start with whatever part you find easiest.</a:t>
            </a:r>
          </a:p>
          <a:p>
            <a:pPr eaLnBrk="1" hangingPunct="1"/>
            <a:r>
              <a:rPr lang="en-US" altLang="en-US" dirty="0" smtClean="0"/>
              <a:t>Don’t interrupt your writing to search for small details.</a:t>
            </a:r>
          </a:p>
          <a:p>
            <a:pPr eaLnBrk="1" hangingPunct="1"/>
            <a:r>
              <a:rPr lang="en-US" altLang="en-US" dirty="0" smtClean="0"/>
              <a:t>Realize that often in writing there is no “one right way” but rather a series of problems with more than one solution.</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656309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Revising your work</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Note: Good writing is largely a matter of good revising.</a:t>
            </a:r>
          </a:p>
          <a:p>
            <a:pPr eaLnBrk="1" hangingPunct="1"/>
            <a:r>
              <a:rPr lang="en-US" altLang="en-US" dirty="0" smtClean="0"/>
              <a:t>First revise your writing yourself.  Then get feedback from others and revise more.</a:t>
            </a:r>
          </a:p>
          <a:p>
            <a:pPr eaLnBrk="1" hangingPunct="1"/>
            <a:r>
              <a:rPr lang="en-US" altLang="en-US" dirty="0" smtClean="0"/>
              <a:t>Consider having an editor help you.</a:t>
            </a:r>
          </a:p>
          <a:p>
            <a:pPr eaLnBrk="1" hangingPunct="1"/>
            <a:r>
              <a:rPr lang="en-US" altLang="en-US" dirty="0" smtClean="0"/>
              <a:t>Avoid the temptation to keep revising your writing forever.</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402827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400">
                <a:solidFill>
                  <a:srgbClr val="5784CC"/>
                </a:solidFill>
              </a:defRPr>
            </a:lvl1pPr>
          </a:lstStyle>
          <a:p>
            <a:r>
              <a:rPr lang="en-US" altLang="en-US" sz="4000" dirty="0" smtClean="0"/>
              <a:t>Questions to consider in revising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Does the manuscript contain everything it should?</a:t>
            </a:r>
          </a:p>
          <a:p>
            <a:pPr eaLnBrk="1" hangingPunct="1"/>
            <a:r>
              <a:rPr lang="en-US" altLang="en-US" dirty="0" smtClean="0"/>
              <a:t>Does it contain anything it shouldn’t?</a:t>
            </a:r>
          </a:p>
          <a:p>
            <a:pPr eaLnBrk="1" hangingPunct="1"/>
            <a:r>
              <a:rPr lang="en-US" altLang="en-US" dirty="0" smtClean="0"/>
              <a:t>Is all the information accurate?</a:t>
            </a:r>
          </a:p>
          <a:p>
            <a:pPr eaLnBrk="1" hangingPunct="1"/>
            <a:r>
              <a:rPr lang="en-US" altLang="en-US" dirty="0" smtClean="0"/>
              <a:t>Is the content consistent throughout?</a:t>
            </a:r>
          </a:p>
          <a:p>
            <a:pPr eaLnBrk="1" hangingPunct="1"/>
            <a:r>
              <a:rPr lang="en-US" altLang="en-US" dirty="0" smtClean="0"/>
              <a:t>Is everything logically organized?</a:t>
            </a:r>
          </a:p>
          <a:p>
            <a:pPr eaLnBrk="1" hangingPunct="1"/>
            <a:r>
              <a:rPr lang="en-US" altLang="en-US" dirty="0" smtClean="0"/>
              <a:t>Is everything clearly worded?</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950876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Questions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Are points stated briefly, simply, and directly?  In other words, is everything concise?</a:t>
            </a:r>
          </a:p>
          <a:p>
            <a:pPr eaLnBrk="1" hangingPunct="1"/>
            <a:r>
              <a:rPr lang="en-US" altLang="en-US" dirty="0" smtClean="0"/>
              <a:t>Are grammar, spelling, punctuation, and word use correct throughout?</a:t>
            </a:r>
          </a:p>
          <a:p>
            <a:pPr eaLnBrk="1" hangingPunct="1"/>
            <a:r>
              <a:rPr lang="en-US" altLang="en-US" dirty="0" smtClean="0"/>
              <a:t>If there are figures and tables, are they well designed?</a:t>
            </a:r>
          </a:p>
          <a:p>
            <a:pPr eaLnBrk="1" hangingPunct="1"/>
            <a:r>
              <a:rPr lang="en-US" altLang="en-US" dirty="0" smtClean="0"/>
              <a:t>Does the manuscript comply with the instructions?</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127928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722313" y="2906713"/>
            <a:ext cx="7772400" cy="1500187"/>
          </a:xfrm>
        </p:spPr>
        <p:txBody>
          <a:bodyPr anchor="b">
            <a:normAutofit/>
          </a:bodyPr>
          <a:lstStyle>
            <a:lvl1pPr marL="0" indent="0">
              <a:buNone/>
              <a:defRPr sz="32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en-US" i="1" dirty="0" smtClean="0"/>
              <a:t>Wishing you much success</a:t>
            </a:r>
            <a:br>
              <a:rPr lang="en-US" altLang="en-US" i="1" dirty="0" smtClean="0"/>
            </a:br>
            <a:r>
              <a:rPr lang="en-US" altLang="en-US" i="1" dirty="0" smtClean="0"/>
              <a:t>with your writing projects!</a:t>
            </a:r>
            <a:endParaRPr lang="en-US" dirty="0" smtClean="0"/>
          </a:p>
        </p:txBody>
      </p:sp>
      <p:sp>
        <p:nvSpPr>
          <p:cNvPr id="4" name="Date Placeholder 3"/>
          <p:cNvSpPr>
            <a:spLocks noGrp="1"/>
          </p:cNvSpPr>
          <p:nvPr>
            <p:ph type="dt" sz="half" idx="10"/>
          </p:nvPr>
        </p:nvSpPr>
        <p:spPr/>
        <p:txBody>
          <a:bodyPr/>
          <a:lstStyle/>
          <a:p>
            <a:fld id="{BE9B232E-74DB-E24B-9EAB-2535BABDB41E}" type="datetime1">
              <a:rPr lang="en-GB" smtClean="0"/>
              <a:t>02/10/2016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438DA0-3256-8447-85C7-9D17E5BDDE40}" type="datetime1">
              <a:rPr lang="en-GB" smtClean="0"/>
              <a:t>02/10/2016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02/10/2016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E9CB5-4D37-9B4B-B96A-BB8701A24712}" type="datetime1">
              <a:rPr lang="en-GB" smtClean="0"/>
              <a:t>02/10/2016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sz="20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10"/>
          </p:nvPr>
        </p:nvSpPr>
        <p:spPr/>
        <p:txBody>
          <a:bodyPr/>
          <a:lstStyle/>
          <a:p>
            <a:fld id="{C5357649-C105-F645-A7D2-78524A18A7C0}"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Overview</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Establishing the </a:t>
            </a:r>
            <a:r>
              <a:rPr lang="en-GB" altLang="en-US" dirty="0" err="1" smtClean="0"/>
              <a:t>mindset</a:t>
            </a:r>
            <a:r>
              <a:rPr lang="en-GB" altLang="en-US" dirty="0" smtClean="0"/>
              <a:t> (attitude)</a:t>
            </a:r>
          </a:p>
          <a:p>
            <a:pPr eaLnBrk="1" hangingPunct="1"/>
            <a:r>
              <a:rPr lang="en-GB" altLang="en-US" dirty="0" smtClean="0"/>
              <a:t>Knowing the ethics</a:t>
            </a:r>
          </a:p>
          <a:p>
            <a:pPr eaLnBrk="1" hangingPunct="1"/>
            <a:r>
              <a:rPr lang="en-GB" altLang="en-US" dirty="0" smtClean="0"/>
              <a:t>Preparing to write</a:t>
            </a:r>
          </a:p>
          <a:p>
            <a:pPr eaLnBrk="1" hangingPunct="1"/>
            <a:r>
              <a:rPr lang="en-GB" altLang="en-US" dirty="0" smtClean="0"/>
              <a:t>Doing the writing</a:t>
            </a:r>
          </a:p>
          <a:p>
            <a:pPr eaLnBrk="1" hangingPunct="1"/>
            <a:r>
              <a:rPr lang="en-GB" altLang="en-US" dirty="0" smtClean="0"/>
              <a:t>Revising your work</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Establishing the mindset</a:t>
            </a:r>
            <a:endParaRPr lang="en-US" dirty="0"/>
          </a:p>
        </p:txBody>
      </p:sp>
      <p:sp>
        <p:nvSpPr>
          <p:cNvPr id="3" name="Content Placeholder 2"/>
          <p:cNvSpPr>
            <a:spLocks noGrp="1"/>
          </p:cNvSpPr>
          <p:nvPr>
            <p:ph idx="1" hasCustomPrompt="1"/>
          </p:nvPr>
        </p:nvSpPr>
        <p:spPr/>
        <p:txBody>
          <a:bodyPr/>
          <a:lstStyle>
            <a:lvl1pPr marL="457200" indent="-457200" eaLnBrk="1" hangingPunct="1">
              <a:lnSpc>
                <a:spcPct val="90000"/>
              </a:lnSpc>
              <a:buFont typeface="Arial" panose="020B0604020202020204" pitchFamily="34" charset="0"/>
              <a:buChar char="•"/>
              <a:defRPr>
                <a:solidFill>
                  <a:srgbClr val="666666"/>
                </a:solidFill>
              </a:defRPr>
            </a:lvl1pPr>
            <a:lvl2pPr marL="914400" indent="-457200" eaLnBrk="1" hangingPunct="1">
              <a:lnSpc>
                <a:spcPct val="90000"/>
              </a:lnSpc>
              <a:buFont typeface="Arial" panose="020B0604020202020204" pitchFamily="34" charset="0"/>
              <a:buChar cha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pPr>
            <a:r>
              <a:rPr lang="en-US" altLang="en-US" dirty="0" smtClean="0"/>
              <a:t>Remember that you are writing to communicate, not to impress.</a:t>
            </a:r>
          </a:p>
          <a:p>
            <a:pPr eaLnBrk="1" hangingPunct="1">
              <a:lnSpc>
                <a:spcPct val="90000"/>
              </a:lnSpc>
            </a:pPr>
            <a:r>
              <a:rPr lang="en-US" altLang="en-US" dirty="0" smtClean="0"/>
              <a:t>Realize that those reading your work want you to do well.</a:t>
            </a:r>
          </a:p>
          <a:p>
            <a:pPr lvl="1" eaLnBrk="1" hangingPunct="1">
              <a:lnSpc>
                <a:spcPct val="90000"/>
              </a:lnSpc>
            </a:pPr>
            <a:r>
              <a:rPr lang="en-US" altLang="en-US" dirty="0" smtClean="0"/>
              <a:t>Journal editors</a:t>
            </a:r>
          </a:p>
          <a:p>
            <a:pPr lvl="1" eaLnBrk="1" hangingPunct="1">
              <a:lnSpc>
                <a:spcPct val="90000"/>
              </a:lnSpc>
            </a:pPr>
            <a:r>
              <a:rPr lang="en-US" altLang="en-US" dirty="0" smtClean="0"/>
              <a:t>Peer reviewers</a:t>
            </a:r>
          </a:p>
          <a:p>
            <a:pPr lvl="1" eaLnBrk="1" hangingPunct="1">
              <a:lnSpc>
                <a:spcPct val="90000"/>
              </a:lnSpc>
            </a:pPr>
            <a:r>
              <a:rPr lang="en-US" altLang="en-US" dirty="0" smtClean="0"/>
              <a:t>Professors</a:t>
            </a:r>
          </a:p>
          <a:p>
            <a:pPr lvl="1" eaLnBrk="1" hangingPunct="1">
              <a:lnSpc>
                <a:spcPct val="90000"/>
              </a:lnSpc>
              <a:buFontTx/>
              <a:buNone/>
            </a:pPr>
            <a:r>
              <a:rPr lang="en-US" altLang="en-US" dirty="0" smtClean="0"/>
              <a:t>	The purpose of their constructive criticism is to help you succeed.</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1570145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Authenticity (not fabrication)</a:t>
            </a:r>
          </a:p>
          <a:p>
            <a:pPr eaLnBrk="1" hangingPunct="1"/>
            <a:r>
              <a:rPr lang="en-US" altLang="en-US" dirty="0" smtClean="0"/>
              <a:t>Accuracy</a:t>
            </a:r>
          </a:p>
          <a:p>
            <a:pPr lvl="1" eaLnBrk="1" hangingPunct="1"/>
            <a:r>
              <a:rPr lang="en-US" altLang="en-US" dirty="0" smtClean="0"/>
              <a:t>Providing complete data (not only those supporting your hypothesis)</a:t>
            </a:r>
          </a:p>
          <a:p>
            <a:pPr lvl="1" eaLnBrk="1" hangingPunct="1"/>
            <a:r>
              <a:rPr lang="en-US" altLang="en-US" dirty="0" smtClean="0"/>
              <a:t>Avoiding inappropriate manipulation of images such as photographs</a:t>
            </a:r>
          </a:p>
          <a:p>
            <a:pPr lvl="1" eaLnBrk="1" hangingPunct="1"/>
            <a:r>
              <a:rPr lang="en-US" altLang="en-US" dirty="0" smtClean="0"/>
              <a:t>Using appropriate statistical procedures</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70489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Originality</a:t>
            </a:r>
          </a:p>
          <a:p>
            <a:pPr lvl="1" eaLnBrk="1" hangingPunct="1"/>
            <a:r>
              <a:rPr lang="en-US" altLang="en-US" dirty="0" smtClean="0"/>
              <a:t>Not republishing the same findings (except under special circumstances, with the original source cited)</a:t>
            </a:r>
          </a:p>
          <a:p>
            <a:pPr lvl="1" eaLnBrk="1" hangingPunct="1"/>
            <a:r>
              <a:rPr lang="en-US" altLang="en-US" dirty="0" smtClean="0"/>
              <a:t>Not submitting the same manuscript to two or more journals at once</a:t>
            </a:r>
          </a:p>
          <a:p>
            <a:pPr lvl="1" eaLnBrk="1" hangingPunct="1"/>
            <a:r>
              <a:rPr lang="en-US" altLang="en-US" dirty="0" smtClean="0"/>
              <a:t>Not dividing one small research project into many tiny papers (“salami science” or “cucumber science”)</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00229377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eaLnBrk="1" hangingPunct="1">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Credit</a:t>
            </a:r>
          </a:p>
          <a:p>
            <a:pPr lvl="1" eaLnBrk="1" hangingPunct="1"/>
            <a:r>
              <a:rPr lang="en-US" altLang="en-US" dirty="0" smtClean="0"/>
              <a:t>Citing sources of information and ideas (also aids credibility, helps in finding out more)</a:t>
            </a:r>
          </a:p>
          <a:p>
            <a:pPr lvl="1" eaLnBrk="1" hangingPunct="1"/>
            <a:r>
              <a:rPr lang="en-US" altLang="en-US" dirty="0" smtClean="0"/>
              <a:t>Avoiding excessive use of others’ words</a:t>
            </a:r>
          </a:p>
          <a:p>
            <a:pPr lvl="2" eaLnBrk="1" hangingPunct="1"/>
            <a:r>
              <a:rPr lang="en-US" altLang="en-US" dirty="0" smtClean="0"/>
              <a:t>Make note of sources when copying items or taking notes</a:t>
            </a:r>
          </a:p>
          <a:p>
            <a:pPr lvl="2" eaLnBrk="1" hangingPunct="1"/>
            <a:r>
              <a:rPr lang="en-US" altLang="en-US" dirty="0" smtClean="0"/>
              <a:t>Placing in quotation marks, or indenting, items used verbatim</a:t>
            </a:r>
          </a:p>
          <a:p>
            <a:pPr lvl="2" eaLnBrk="1" hangingPunct="1"/>
            <a:r>
              <a:rPr lang="en-US" altLang="en-US" dirty="0" smtClean="0"/>
              <a:t>Perhaps drafting some items while not looking at the source materials</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226173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1" eaLnBrk="1" hangingPunct="1"/>
            <a:r>
              <a:rPr lang="en-US" altLang="en-US" dirty="0" smtClean="0"/>
              <a:t>Observing copyright and obtaining needed permissions</a:t>
            </a:r>
          </a:p>
          <a:p>
            <a:pPr eaLnBrk="1" hangingPunct="1"/>
            <a:r>
              <a:rPr lang="en-US" altLang="en-US" dirty="0" smtClean="0"/>
              <a:t>Ethical treatment of humans and animals (and documentation thereof in publications)</a:t>
            </a:r>
          </a:p>
          <a:p>
            <a:pPr eaLnBrk="1" hangingPunct="1"/>
            <a:r>
              <a:rPr lang="en-US" altLang="en-US" dirty="0" smtClean="0"/>
              <a:t>Disclosure of conflicts of interest</a:t>
            </a:r>
          </a:p>
          <a:p>
            <a:pPr lvl="1" eaLnBrk="1" hangingPunct="1"/>
            <a:r>
              <a:rPr lang="en-US" altLang="en-US" dirty="0" smtClean="0"/>
              <a:t>Financial</a:t>
            </a:r>
          </a:p>
          <a:p>
            <a:pPr lvl="1" eaLnBrk="1" hangingPunct="1"/>
            <a:r>
              <a:rPr lang="en-US" altLang="en-US" dirty="0" smtClean="0"/>
              <a:t>Other</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6302434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A resource on ethics</a:t>
            </a:r>
            <a:endParaRPr lang="en-US" dirty="0"/>
          </a:p>
        </p:txBody>
      </p:sp>
      <p:sp>
        <p:nvSpPr>
          <p:cNvPr id="3" name="Content Placeholder 2"/>
          <p:cNvSpPr>
            <a:spLocks noGrp="1"/>
          </p:cNvSpPr>
          <p:nvPr>
            <p:ph idx="1" hasCustomPrompt="1"/>
          </p:nvPr>
        </p:nvSpPr>
        <p:spPr/>
        <p:txBody>
          <a:bodyPr/>
          <a:lstStyle>
            <a:lvl1pPr marL="182880" indent="0" eaLnBrk="1" hangingPunct="1">
              <a:buFontTx/>
              <a:buNone/>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marL="182880" indent="0" eaLnBrk="1" hangingPunct="1">
              <a:buFontTx/>
              <a:buNone/>
              <a:defRPr/>
            </a:pPr>
            <a:r>
              <a:rPr lang="en-US" i="1" dirty="0" smtClean="0"/>
              <a:t>On Being a Scientist: A Guide to Responsible Conduct in Research, </a:t>
            </a:r>
            <a:r>
              <a:rPr lang="en-US" dirty="0" smtClean="0"/>
              <a:t>3rd edition (2009)</a:t>
            </a:r>
          </a:p>
          <a:p>
            <a:pPr lvl="1" eaLnBrk="1" hangingPunct="1">
              <a:defRPr/>
            </a:pPr>
            <a:r>
              <a:rPr lang="en-US" dirty="0" smtClean="0"/>
              <a:t>From the US National Academies</a:t>
            </a:r>
          </a:p>
          <a:p>
            <a:pPr lvl="1" eaLnBrk="1" hangingPunct="1">
              <a:defRPr/>
            </a:pPr>
            <a:r>
              <a:rPr lang="en-US" dirty="0" smtClean="0"/>
              <a:t>Largely for graduate students</a:t>
            </a:r>
          </a:p>
          <a:p>
            <a:pPr lvl="1" eaLnBrk="1" hangingPunct="1">
              <a:defRPr/>
            </a:pPr>
            <a:r>
              <a:rPr lang="en-US" dirty="0" smtClean="0"/>
              <a:t>Available at </a:t>
            </a:r>
            <a:r>
              <a:rPr lang="en-US" sz="2400" dirty="0" smtClean="0">
                <a:hlinkClick r:id="rId2"/>
              </a:rPr>
              <a:t>www.nap.edu/catalog.php?record_id=12192</a:t>
            </a:r>
            <a:endParaRPr lang="en-US" sz="2400" dirty="0" smtClean="0"/>
          </a:p>
          <a:p>
            <a:pPr lvl="1" eaLnBrk="1" hangingPunct="1">
              <a:defRPr/>
            </a:pPr>
            <a:r>
              <a:rPr lang="en-US" dirty="0" smtClean="0"/>
              <a:t>Video available at the same website</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199321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s://creativecommons.org/licenses/by-sa/4.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348093" y="147187"/>
            <a:ext cx="6697137" cy="904737"/>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r>
              <a:rPr lang="en-US" dirty="0" smtClean="0"/>
              <a:t>Approaching a Writing Project</a:t>
            </a:r>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20CB5577-C91D-3E47-9087-B82B92BEEFC7}" type="datetime1">
              <a:rPr lang="en-GB" smtClean="0"/>
              <a:pPr/>
              <a:t>02/10/2016</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61D33979-82CC-6440-B758-3F4758057F14}" type="slidenum">
              <a:rPr lang="en-US" smtClean="0"/>
              <a:pPr/>
              <a:t>‹#›</a:t>
            </a:fld>
            <a:endParaRPr lang="en-US" dirty="0"/>
          </a:p>
        </p:txBody>
      </p:sp>
      <p:pic>
        <p:nvPicPr>
          <p:cNvPr id="8" name="Picture 2">
            <a:hlinkClick r:id="rId22"/>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descr="C:\Users\bgastel\Desktop\AAlogo%20v2[2].JPG"/>
          <p:cNvPicPr>
            <a:picLocks noChangeAspect="1" noChangeArrowheads="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5394166" y="5614670"/>
            <a:ext cx="3151188"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72" r:id="rId1"/>
    <p:sldLayoutId id="2147483649" r:id="rId2"/>
    <p:sldLayoutId id="2147483650" r:id="rId3"/>
    <p:sldLayoutId id="2147483673" r:id="rId4"/>
    <p:sldLayoutId id="2147483674" r:id="rId5"/>
    <p:sldLayoutId id="2147483675" r:id="rId6"/>
    <p:sldLayoutId id="2147483676" r:id="rId7"/>
    <p:sldLayoutId id="2147483680" r:id="rId8"/>
    <p:sldLayoutId id="2147483679" r:id="rId9"/>
    <p:sldLayoutId id="2147483678" r:id="rId10"/>
    <p:sldLayoutId id="2147483677" r:id="rId11"/>
    <p:sldLayoutId id="2147483681" r:id="rId12"/>
    <p:sldLayoutId id="2147483684" r:id="rId13"/>
    <p:sldLayoutId id="2147483683" r:id="rId14"/>
    <p:sldLayoutId id="2147483682" r:id="rId15"/>
    <p:sldLayoutId id="2147483651" r:id="rId16"/>
    <p:sldLayoutId id="2147483654" r:id="rId17"/>
    <p:sldLayoutId id="2147483655" r:id="rId18"/>
    <p:sldLayoutId id="2147483656" r:id="rId19"/>
  </p:sldLayoutIdLst>
  <p:timing>
    <p:tnLst>
      <p:par>
        <p:cTn id="1" dur="indefinite" restart="never" nodeType="tmRoot"/>
      </p:par>
    </p:tnLst>
  </p:timing>
  <p:hf hd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0" indent="0" algn="l" defTabSz="457200" rtl="0" eaLnBrk="1" latinLnBrk="0" hangingPunct="1">
        <a:spcBef>
          <a:spcPct val="20000"/>
        </a:spcBef>
        <a:buFont typeface="Arial"/>
        <a:buNone/>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creativecommons.org/licenses/by-sa/4.0/" TargetMode="External"/><Relationship Id="rId2" Type="http://schemas.openxmlformats.org/officeDocument/2006/relationships/notesSlide" Target="../notesSlides/notesSlide9.xml"/><Relationship Id="rId1" Type="http://schemas.openxmlformats.org/officeDocument/2006/relationships/slideLayout" Target="../slideLayouts/slideLayout16.xml"/><Relationship Id="rId5" Type="http://schemas.openxmlformats.org/officeDocument/2006/relationships/image" Target="../media/image2.png"/><Relationship Id="rId4" Type="http://schemas.openxmlformats.org/officeDocument/2006/relationships/hyperlink" Target="https://creativecommons.org/licenses/by-sa/4.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685800" y="1599196"/>
            <a:ext cx="7772400" cy="1164324"/>
          </a:xfrm>
        </p:spPr>
        <p:txBody>
          <a:bodyPr>
            <a:normAutofit fontScale="90000"/>
          </a:bodyPr>
          <a:lstStyle/>
          <a:p>
            <a:pPr algn="l"/>
            <a:r>
              <a:rPr lang="en-US" b="1" dirty="0" smtClean="0">
                <a:solidFill>
                  <a:srgbClr val="5784CC"/>
                </a:solidFill>
              </a:rPr>
              <a:t>Writing the </a:t>
            </a:r>
            <a:r>
              <a:rPr lang="en-US" b="1" dirty="0" smtClean="0">
                <a:solidFill>
                  <a:srgbClr val="5784CC"/>
                </a:solidFill>
              </a:rPr>
              <a:t>Results Section</a:t>
            </a:r>
            <a:endParaRPr lang="en-US" b="1" dirty="0">
              <a:solidFill>
                <a:srgbClr val="5784CC"/>
              </a:solidFill>
            </a:endParaRPr>
          </a:p>
        </p:txBody>
      </p:sp>
      <p:sp>
        <p:nvSpPr>
          <p:cNvPr id="22" name="Subtitle 21"/>
          <p:cNvSpPr>
            <a:spLocks noGrp="1"/>
          </p:cNvSpPr>
          <p:nvPr>
            <p:ph type="subTitle" idx="1"/>
          </p:nvPr>
        </p:nvSpPr>
        <p:spPr>
          <a:xfrm>
            <a:off x="685800" y="2949027"/>
            <a:ext cx="7772400" cy="789522"/>
          </a:xfrm>
        </p:spPr>
        <p:txBody>
          <a:bodyPr>
            <a:normAutofit/>
          </a:bodyPr>
          <a:lstStyle/>
          <a:p>
            <a:pPr algn="l"/>
            <a:r>
              <a:rPr lang="en-US" i="1" dirty="0" smtClean="0">
                <a:solidFill>
                  <a:srgbClr val="5784CC"/>
                </a:solidFill>
              </a:rPr>
              <a:t>Barbara Gastel</a:t>
            </a:r>
          </a:p>
          <a:p>
            <a:pPr algn="l"/>
            <a:r>
              <a:rPr lang="en-US" i="1" dirty="0" smtClean="0">
                <a:solidFill>
                  <a:srgbClr val="5784CC"/>
                </a:solidFill>
              </a:rPr>
              <a:t>INASP Associate</a:t>
            </a:r>
            <a:endParaRPr lang="en-US" i="1" dirty="0">
              <a:solidFill>
                <a:srgbClr val="5784CC"/>
              </a:solidFill>
            </a:endParaRPr>
          </a:p>
        </p:txBody>
      </p:sp>
      <p:pic>
        <p:nvPicPr>
          <p:cNvPr id="4"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3130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exercise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Share the draft of your introduction with the rest of your small group. </a:t>
            </a:r>
          </a:p>
          <a:p>
            <a:r>
              <a:rPr lang="en-US" dirty="0" smtClean="0"/>
              <a:t>Write comments on each other’s drafts. Both identify strengths and suggest improvements.</a:t>
            </a:r>
          </a:p>
          <a:p>
            <a:r>
              <a:rPr lang="en-US" dirty="0" smtClean="0"/>
              <a:t>Discuss each member’s draft, first noting strengths and then suggesting potential improvements. If parts of the writing seem to need clarification, identify them.</a:t>
            </a:r>
          </a:p>
          <a:p>
            <a:r>
              <a:rPr lang="en-US" dirty="0" smtClean="0"/>
              <a:t>Share the commented-on copies with the authors.</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10</a:t>
            </a:fld>
            <a:endParaRPr lang="en-US"/>
          </a:p>
        </p:txBody>
      </p:sp>
    </p:spTree>
    <p:extLst>
      <p:ext uri="{BB962C8B-B14F-4D97-AF65-F5344CB8AC3E}">
        <p14:creationId xmlns:p14="http://schemas.microsoft.com/office/powerpoint/2010/main" val="3847306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US" dirty="0"/>
          </a:p>
        </p:txBody>
      </p:sp>
      <p:sp>
        <p:nvSpPr>
          <p:cNvPr id="3" name="Content Placeholder 2"/>
          <p:cNvSpPr>
            <a:spLocks noGrp="1"/>
          </p:cNvSpPr>
          <p:nvPr>
            <p:ph idx="1"/>
          </p:nvPr>
        </p:nvSpPr>
        <p:spPr/>
        <p:txBody>
          <a:bodyPr/>
          <a:lstStyle/>
          <a:p>
            <a:r>
              <a:rPr lang="en-US" dirty="0" smtClean="0"/>
              <a:t>Questions and answers</a:t>
            </a:r>
          </a:p>
          <a:p>
            <a:r>
              <a:rPr lang="en-US" dirty="0" smtClean="0"/>
              <a:t>Wrap-up</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11</a:t>
            </a:fld>
            <a:endParaRPr lang="en-US"/>
          </a:p>
        </p:txBody>
      </p:sp>
    </p:spTree>
    <p:extLst>
      <p:ext uri="{BB962C8B-B14F-4D97-AF65-F5344CB8AC3E}">
        <p14:creationId xmlns:p14="http://schemas.microsoft.com/office/powerpoint/2010/main" val="110535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894079" y="3424873"/>
            <a:ext cx="7772400" cy="1500187"/>
          </a:xfrm>
        </p:spPr>
        <p:txBody>
          <a:bodyPr>
            <a:normAutofit fontScale="85000" lnSpcReduction="10000"/>
          </a:bodyPr>
          <a:lstStyle/>
          <a:p>
            <a:pPr algn="ctr"/>
            <a:r>
              <a:rPr lang="en-GB" dirty="0"/>
              <a:t/>
            </a:r>
            <a:br>
              <a:rPr lang="en-GB" dirty="0"/>
            </a:br>
            <a:r>
              <a:rPr lang="en-GB" dirty="0"/>
              <a:t>This work is licensed under a </a:t>
            </a:r>
            <a:r>
              <a:rPr lang="en-GB" dirty="0">
                <a:hlinkClick r:id="rId3"/>
              </a:rPr>
              <a:t>Creative Commons Attribution </a:t>
            </a:r>
            <a:r>
              <a:rPr lang="en-GB" dirty="0" err="1">
                <a:hlinkClick r:id="rId3"/>
              </a:rPr>
              <a:t>ShareAlike</a:t>
            </a:r>
            <a:r>
              <a:rPr lang="en-GB" dirty="0">
                <a:hlinkClick r:id="rId3"/>
              </a:rPr>
              <a:t> 4.0 </a:t>
            </a:r>
            <a:r>
              <a:rPr lang="en-GB" dirty="0" smtClean="0">
                <a:hlinkClick r:id="rId3"/>
              </a:rPr>
              <a:t>International licence</a:t>
            </a:r>
            <a:r>
              <a:rPr lang="en-GB" dirty="0" smtClean="0"/>
              <a:t>.</a:t>
            </a:r>
            <a:endParaRPr lang="en-GB"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12</a:t>
            </a:fld>
            <a:endParaRPr lang="en-US"/>
          </a:p>
        </p:txBody>
      </p:sp>
      <p:pic>
        <p:nvPicPr>
          <p:cNvPr id="1026"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580641"/>
            <a:ext cx="1676400" cy="59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5759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dirty="0" smtClean="0"/>
              <a:t>Overview</a:t>
            </a:r>
          </a:p>
        </p:txBody>
      </p:sp>
      <p:sp>
        <p:nvSpPr>
          <p:cNvPr id="4099" name="Rectangle 3"/>
          <p:cNvSpPr>
            <a:spLocks noGrp="1" noChangeArrowheads="1"/>
          </p:cNvSpPr>
          <p:nvPr>
            <p:ph type="body" idx="1"/>
          </p:nvPr>
        </p:nvSpPr>
        <p:spPr/>
        <p:txBody>
          <a:bodyPr/>
          <a:lstStyle/>
          <a:p>
            <a:pPr eaLnBrk="1" hangingPunct="1"/>
            <a:r>
              <a:rPr lang="en-US" altLang="en-US" dirty="0" smtClean="0"/>
              <a:t>Results: the core of the paper</a:t>
            </a:r>
          </a:p>
          <a:p>
            <a:pPr eaLnBrk="1" hangingPunct="1"/>
            <a:r>
              <a:rPr lang="en-US" altLang="en-US" dirty="0" smtClean="0"/>
              <a:t>Organizing the results section</a:t>
            </a:r>
          </a:p>
          <a:p>
            <a:pPr eaLnBrk="1" hangingPunct="1"/>
            <a:r>
              <a:rPr lang="en-US" altLang="en-US" dirty="0" smtClean="0"/>
              <a:t>Verb tense in the results section</a:t>
            </a:r>
          </a:p>
          <a:p>
            <a:pPr eaLnBrk="1" hangingPunct="1"/>
            <a:r>
              <a:rPr lang="en-US" altLang="en-US" dirty="0" smtClean="0"/>
              <a:t>Including tables and figures</a:t>
            </a:r>
            <a:endParaRPr lang="en-US" altLang="en-US" dirty="0" smtClean="0"/>
          </a:p>
        </p:txBody>
      </p:sp>
      <p:sp>
        <p:nvSpPr>
          <p:cNvPr id="2" name="Rectangle 1"/>
          <p:cNvSpPr/>
          <p:nvPr/>
        </p:nvSpPr>
        <p:spPr>
          <a:xfrm>
            <a:off x="2286000" y="2967335"/>
            <a:ext cx="4572000" cy="369332"/>
          </a:xfrm>
          <a:prstGeom prst="rect">
            <a:avLst/>
          </a:prstGeom>
        </p:spPr>
        <p:txBody>
          <a:bodyPr>
            <a:spAutoFit/>
          </a:bodyPr>
          <a:lstStyle/>
          <a:p>
            <a:endParaRPr lang="en-US" dirty="0"/>
          </a:p>
        </p:txBody>
      </p:sp>
    </p:spTree>
    <p:extLst>
      <p:ext uri="{BB962C8B-B14F-4D97-AF65-F5344CB8AC3E}">
        <p14:creationId xmlns:p14="http://schemas.microsoft.com/office/powerpoint/2010/main" val="1206326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dirty="0" smtClean="0">
                <a:latin typeface="Georgia" panose="02040502050405020303" pitchFamily="18" charset="0"/>
              </a:rPr>
              <a:t>The Results Section</a:t>
            </a:r>
            <a:r>
              <a:rPr lang="en-US" altLang="en-US" dirty="0" smtClean="0"/>
              <a:t>	</a:t>
            </a:r>
          </a:p>
        </p:txBody>
      </p:sp>
      <p:sp>
        <p:nvSpPr>
          <p:cNvPr id="26627" name="Rectangle 3"/>
          <p:cNvSpPr>
            <a:spLocks noGrp="1" noChangeArrowheads="1"/>
          </p:cNvSpPr>
          <p:nvPr>
            <p:ph type="body" idx="1"/>
          </p:nvPr>
        </p:nvSpPr>
        <p:spPr/>
        <p:txBody>
          <a:bodyPr>
            <a:normAutofit lnSpcReduction="10000"/>
          </a:bodyPr>
          <a:lstStyle/>
          <a:p>
            <a:pPr eaLnBrk="1" hangingPunct="1"/>
            <a:r>
              <a:rPr lang="en-US" altLang="en-US" dirty="0" smtClean="0"/>
              <a:t>The core of the paper</a:t>
            </a:r>
          </a:p>
          <a:p>
            <a:pPr eaLnBrk="1" hangingPunct="1"/>
            <a:r>
              <a:rPr lang="en-US" altLang="en-US" dirty="0" smtClean="0"/>
              <a:t>Often includes tables, figures, or both</a:t>
            </a:r>
          </a:p>
          <a:p>
            <a:pPr eaLnBrk="1" hangingPunct="1"/>
            <a:r>
              <a:rPr lang="en-US" altLang="en-US" dirty="0" smtClean="0"/>
              <a:t>Should summarize findings rather than providing data in great detail</a:t>
            </a:r>
          </a:p>
          <a:p>
            <a:pPr eaLnBrk="1" hangingPunct="1"/>
            <a:r>
              <a:rPr lang="en-US" altLang="en-US" dirty="0" smtClean="0"/>
              <a:t>Should present results but not comment on them</a:t>
            </a:r>
          </a:p>
          <a:p>
            <a:pPr eaLnBrk="1" hangingPunct="1"/>
            <a:r>
              <a:rPr lang="en-US" altLang="en-US" dirty="0" smtClean="0"/>
              <a:t>(Note: Some journals, however, combine the Results and the Discussion.)</a:t>
            </a:r>
          </a:p>
        </p:txBody>
      </p:sp>
    </p:spTree>
    <p:extLst>
      <p:ext uri="{BB962C8B-B14F-4D97-AF65-F5344CB8AC3E}">
        <p14:creationId xmlns:p14="http://schemas.microsoft.com/office/powerpoint/2010/main" val="1727312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916669"/>
            <a:ext cx="7772400" cy="2334697"/>
          </a:xfrm>
        </p:spPr>
        <p:txBody>
          <a:bodyPr>
            <a:normAutofit/>
          </a:bodyPr>
          <a:lstStyle/>
          <a:p>
            <a:r>
              <a:rPr lang="en-US" dirty="0" smtClean="0"/>
              <a:t>What are some ways to structure or organize the results section?</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4</a:t>
            </a:fld>
            <a:endParaRPr lang="en-US"/>
          </a:p>
        </p:txBody>
      </p:sp>
    </p:spTree>
    <p:extLst>
      <p:ext uri="{BB962C8B-B14F-4D97-AF65-F5344CB8AC3E}">
        <p14:creationId xmlns:p14="http://schemas.microsoft.com/office/powerpoint/2010/main" val="3147683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225171"/>
            <a:ext cx="8229600" cy="849501"/>
          </a:xfrm>
        </p:spPr>
        <p:txBody>
          <a:bodyPr>
            <a:normAutofit/>
          </a:bodyPr>
          <a:lstStyle/>
          <a:p>
            <a:r>
              <a:rPr lang="en-US" dirty="0" smtClean="0"/>
              <a:t>Organizing the Results Section</a:t>
            </a:r>
            <a:endParaRPr lang="en-US" dirty="0"/>
          </a:p>
        </p:txBody>
      </p:sp>
      <p:sp>
        <p:nvSpPr>
          <p:cNvPr id="3" name="Content Placeholder 2"/>
          <p:cNvSpPr>
            <a:spLocks noGrp="1"/>
          </p:cNvSpPr>
          <p:nvPr>
            <p:ph idx="1"/>
          </p:nvPr>
        </p:nvSpPr>
        <p:spPr>
          <a:xfrm>
            <a:off x="459608" y="2074672"/>
            <a:ext cx="8229600" cy="4143247"/>
          </a:xfrm>
        </p:spPr>
        <p:txBody>
          <a:bodyPr/>
          <a:lstStyle/>
          <a:p>
            <a:r>
              <a:rPr lang="en-US" dirty="0" smtClean="0"/>
              <a:t>The results section should have a logical structure.</a:t>
            </a:r>
          </a:p>
          <a:p>
            <a:r>
              <a:rPr lang="en-US" dirty="0" smtClean="0"/>
              <a:t>Some options for organization</a:t>
            </a:r>
          </a:p>
          <a:p>
            <a:pPr lvl="1"/>
            <a:r>
              <a:rPr lang="en-US" dirty="0" smtClean="0"/>
              <a:t>From most important to least important finding</a:t>
            </a:r>
          </a:p>
          <a:p>
            <a:pPr lvl="1"/>
            <a:r>
              <a:rPr lang="en-US" dirty="0" smtClean="0"/>
              <a:t>Chronological</a:t>
            </a:r>
          </a:p>
          <a:p>
            <a:pPr lvl="1"/>
            <a:r>
              <a:rPr lang="en-US" dirty="0" smtClean="0"/>
              <a:t>Other </a:t>
            </a:r>
          </a:p>
          <a:p>
            <a:r>
              <a:rPr lang="en-US" dirty="0" smtClean="0"/>
              <a:t>Often useful: parallelism with methods</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5</a:t>
            </a:fld>
            <a:endParaRPr lang="en-US"/>
          </a:p>
        </p:txBody>
      </p:sp>
    </p:spTree>
    <p:extLst>
      <p:ext uri="{BB962C8B-B14F-4D97-AF65-F5344CB8AC3E}">
        <p14:creationId xmlns:p14="http://schemas.microsoft.com/office/powerpoint/2010/main" val="2497621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1106419"/>
            <a:ext cx="8229600" cy="849501"/>
          </a:xfrm>
        </p:spPr>
        <p:txBody>
          <a:bodyPr>
            <a:normAutofit fontScale="90000"/>
          </a:bodyPr>
          <a:lstStyle/>
          <a:p>
            <a:pPr eaLnBrk="1" hangingPunct="1"/>
            <a:r>
              <a:rPr lang="en-US" altLang="en-US" sz="4000" dirty="0" smtClean="0">
                <a:latin typeface="Georgia" panose="02040502050405020303" pitchFamily="18" charset="0"/>
              </a:rPr>
              <a:t>Verb Tense for the Results Section:</a:t>
            </a:r>
            <a:br>
              <a:rPr lang="en-US" altLang="en-US" sz="4000" dirty="0" smtClean="0">
                <a:latin typeface="Georgia" panose="02040502050405020303" pitchFamily="18" charset="0"/>
              </a:rPr>
            </a:br>
            <a:r>
              <a:rPr lang="en-US" altLang="en-US" sz="4000" dirty="0" smtClean="0">
                <a:latin typeface="Georgia" panose="02040502050405020303" pitchFamily="18" charset="0"/>
              </a:rPr>
              <a:t>Past Tense</a:t>
            </a:r>
          </a:p>
        </p:txBody>
      </p:sp>
      <p:sp>
        <p:nvSpPr>
          <p:cNvPr id="173059" name="Rectangle 3"/>
          <p:cNvSpPr>
            <a:spLocks noGrp="1" noChangeArrowheads="1"/>
          </p:cNvSpPr>
          <p:nvPr>
            <p:ph type="body" idx="1"/>
          </p:nvPr>
        </p:nvSpPr>
        <p:spPr>
          <a:xfrm>
            <a:off x="459608" y="2126144"/>
            <a:ext cx="8229600" cy="4305532"/>
          </a:xfrm>
        </p:spPr>
        <p:txBody>
          <a:bodyPr>
            <a:normAutofit lnSpcReduction="10000"/>
          </a:bodyPr>
          <a:lstStyle/>
          <a:p>
            <a:pPr marL="0" indent="0" eaLnBrk="1" hangingPunct="1">
              <a:buFontTx/>
              <a:buNone/>
              <a:defRPr/>
            </a:pPr>
            <a:r>
              <a:rPr lang="en-US" sz="2800" dirty="0" smtClean="0"/>
              <a:t>Examples from “</a:t>
            </a:r>
            <a:r>
              <a:rPr lang="en-US" sz="2800" dirty="0"/>
              <a:t>Seven-Year Efficacy of RTS,S/AS01 Malaria Vaccine among Young African Children</a:t>
            </a:r>
            <a:r>
              <a:rPr lang="en-US" sz="2800" dirty="0" smtClean="0"/>
              <a:t>” </a:t>
            </a:r>
            <a:r>
              <a:rPr lang="en-US" sz="2800" dirty="0" smtClean="0"/>
              <a:t>(</a:t>
            </a:r>
            <a:r>
              <a:rPr lang="en-US" sz="2800" i="1" dirty="0" smtClean="0"/>
              <a:t>New </a:t>
            </a:r>
            <a:r>
              <a:rPr lang="en-US" sz="2800" i="1" dirty="0" smtClean="0"/>
              <a:t>England Journal of Medicine</a:t>
            </a:r>
            <a:r>
              <a:rPr lang="en-US" sz="2800" dirty="0" smtClean="0"/>
              <a:t>):</a:t>
            </a:r>
          </a:p>
          <a:p>
            <a:pPr eaLnBrk="1" hangingPunct="1">
              <a:defRPr/>
            </a:pPr>
            <a:r>
              <a:rPr lang="en-US" sz="2400" dirty="0" smtClean="0"/>
              <a:t>“</a:t>
            </a:r>
            <a:r>
              <a:rPr lang="en-US" sz="2400" dirty="0"/>
              <a:t>Of the 447 children enrolled in the original trial, 312 </a:t>
            </a:r>
            <a:r>
              <a:rPr lang="en-US" sz="2400" b="1" dirty="0"/>
              <a:t>completed</a:t>
            </a:r>
            <a:r>
              <a:rPr lang="en-US" sz="2400" dirty="0"/>
              <a:t> all three extensions of </a:t>
            </a:r>
            <a:r>
              <a:rPr lang="en-US" sz="2400" dirty="0" smtClean="0"/>
              <a:t>follow-up . . . ”</a:t>
            </a:r>
          </a:p>
          <a:p>
            <a:pPr eaLnBrk="1" hangingPunct="1">
              <a:defRPr/>
            </a:pPr>
            <a:r>
              <a:rPr lang="en-US" sz="2400" dirty="0" smtClean="0"/>
              <a:t>“</a:t>
            </a:r>
            <a:r>
              <a:rPr lang="en-US" sz="2400" dirty="0"/>
              <a:t>Efficacy </a:t>
            </a:r>
            <a:r>
              <a:rPr lang="en-US" sz="2400" b="1" dirty="0"/>
              <a:t>was</a:t>
            </a:r>
            <a:r>
              <a:rPr lang="en-US" sz="2400" dirty="0"/>
              <a:t> consistently lower in the cohort with high exposure to malaria parasites than in the cohort with low exposure (</a:t>
            </a:r>
            <a:r>
              <a:rPr lang="en-US" sz="2400" dirty="0" smtClean="0"/>
              <a:t>Table 2).”</a:t>
            </a:r>
          </a:p>
          <a:p>
            <a:pPr eaLnBrk="1" hangingPunct="1">
              <a:defRPr/>
            </a:pPr>
            <a:r>
              <a:rPr lang="en-US" sz="2400" dirty="0" smtClean="0"/>
              <a:t>“</a:t>
            </a:r>
            <a:r>
              <a:rPr lang="en-US" sz="2400" dirty="0"/>
              <a:t>All cases of severe malaria </a:t>
            </a:r>
            <a:r>
              <a:rPr lang="en-US" sz="2400" b="1" dirty="0"/>
              <a:t>resolved</a:t>
            </a:r>
            <a:r>
              <a:rPr lang="en-US" sz="2400" dirty="0"/>
              <a:t> without long-term sequelae</a:t>
            </a:r>
            <a:r>
              <a:rPr lang="en-US" sz="2400" dirty="0" smtClean="0"/>
              <a:t>.”</a:t>
            </a:r>
          </a:p>
        </p:txBody>
      </p:sp>
    </p:spTree>
    <p:extLst>
      <p:ext uri="{BB962C8B-B14F-4D97-AF65-F5344CB8AC3E}">
        <p14:creationId xmlns:p14="http://schemas.microsoft.com/office/powerpoint/2010/main" val="552763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pPr eaLnBrk="1" hangingPunct="1"/>
            <a:r>
              <a:rPr lang="en-US" altLang="en-US" sz="4000" dirty="0" smtClean="0">
                <a:latin typeface="Georgia" panose="02040502050405020303" pitchFamily="18" charset="0"/>
              </a:rPr>
              <a:t>Results Sections of Papers</a:t>
            </a:r>
            <a:br>
              <a:rPr lang="en-US" altLang="en-US" sz="4000" dirty="0" smtClean="0">
                <a:latin typeface="Georgia" panose="02040502050405020303" pitchFamily="18" charset="0"/>
              </a:rPr>
            </a:br>
            <a:r>
              <a:rPr lang="en-US" altLang="en-US" sz="4000" dirty="0" smtClean="0">
                <a:latin typeface="Georgia" panose="02040502050405020303" pitchFamily="18" charset="0"/>
              </a:rPr>
              <a:t>with Tables or Figures</a:t>
            </a:r>
          </a:p>
        </p:txBody>
      </p:sp>
      <p:sp>
        <p:nvSpPr>
          <p:cNvPr id="28675" name="Rectangle 3"/>
          <p:cNvSpPr>
            <a:spLocks noGrp="1" noChangeArrowheads="1"/>
          </p:cNvSpPr>
          <p:nvPr>
            <p:ph type="body" idx="1"/>
          </p:nvPr>
        </p:nvSpPr>
        <p:spPr/>
        <p:txBody>
          <a:bodyPr>
            <a:normAutofit lnSpcReduction="10000"/>
          </a:bodyPr>
          <a:lstStyle/>
          <a:p>
            <a:pPr eaLnBrk="1" hangingPunct="1">
              <a:lnSpc>
                <a:spcPct val="90000"/>
              </a:lnSpc>
            </a:pPr>
            <a:r>
              <a:rPr lang="en-US" altLang="en-US" dirty="0" smtClean="0"/>
              <a:t>How much should the information in the text overlap that in the tables and figures?</a:t>
            </a:r>
          </a:p>
          <a:p>
            <a:pPr lvl="1" eaLnBrk="1" hangingPunct="1">
              <a:lnSpc>
                <a:spcPct val="90000"/>
              </a:lnSpc>
            </a:pPr>
            <a:r>
              <a:rPr lang="en-US" altLang="en-US" dirty="0" smtClean="0"/>
              <a:t>Not extensive overlap</a:t>
            </a:r>
          </a:p>
          <a:p>
            <a:pPr lvl="1" eaLnBrk="1" hangingPunct="1">
              <a:lnSpc>
                <a:spcPct val="90000"/>
              </a:lnSpc>
            </a:pPr>
            <a:r>
              <a:rPr lang="en-US" altLang="en-US" dirty="0" smtClean="0"/>
              <a:t>In general, text should present only the main points from the tables and figures</a:t>
            </a:r>
          </a:p>
          <a:p>
            <a:pPr lvl="1" eaLnBrk="1" hangingPunct="1">
              <a:lnSpc>
                <a:spcPct val="90000"/>
              </a:lnSpc>
            </a:pPr>
            <a:r>
              <a:rPr lang="en-US" altLang="en-US" dirty="0" smtClean="0"/>
              <a:t>Perhaps also include a few of the most important data</a:t>
            </a:r>
          </a:p>
          <a:p>
            <a:pPr eaLnBrk="1" hangingPunct="1">
              <a:lnSpc>
                <a:spcPct val="90000"/>
              </a:lnSpc>
            </a:pPr>
            <a:r>
              <a:rPr lang="en-US" altLang="en-US" dirty="0" smtClean="0"/>
              <a:t>Remember to mention each table or figure.  Do so as soon as readers might want to see it.</a:t>
            </a:r>
          </a:p>
          <a:p>
            <a:pPr eaLnBrk="1" hangingPunct="1">
              <a:lnSpc>
                <a:spcPct val="90000"/>
              </a:lnSpc>
            </a:pPr>
            <a:endParaRPr lang="en-US" altLang="en-US" dirty="0" smtClean="0"/>
          </a:p>
        </p:txBody>
      </p:sp>
    </p:spTree>
    <p:extLst>
      <p:ext uri="{BB962C8B-B14F-4D97-AF65-F5344CB8AC3E}">
        <p14:creationId xmlns:p14="http://schemas.microsoft.com/office/powerpoint/2010/main" val="3622633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1260798"/>
            <a:ext cx="8229600" cy="849501"/>
          </a:xfrm>
        </p:spPr>
        <p:txBody>
          <a:bodyPr>
            <a:normAutofit fontScale="90000"/>
          </a:bodyPr>
          <a:lstStyle/>
          <a:p>
            <a:pPr eaLnBrk="1" hangingPunct="1"/>
            <a:r>
              <a:rPr lang="en-US" altLang="en-US" sz="4000" dirty="0" smtClean="0">
                <a:latin typeface="Georgia" panose="02040502050405020303" pitchFamily="18" charset="0"/>
              </a:rPr>
              <a:t>Mentioning Tables and Figures:</a:t>
            </a:r>
            <a:br>
              <a:rPr lang="en-US" altLang="en-US" sz="4000" dirty="0" smtClean="0">
                <a:latin typeface="Georgia" panose="02040502050405020303" pitchFamily="18" charset="0"/>
              </a:rPr>
            </a:br>
            <a:r>
              <a:rPr lang="en-US" altLang="en-US" sz="4000" dirty="0" smtClean="0">
                <a:latin typeface="Georgia" panose="02040502050405020303" pitchFamily="18" charset="0"/>
              </a:rPr>
              <a:t>Some Writing Advice</a:t>
            </a:r>
          </a:p>
        </p:txBody>
      </p:sp>
      <p:sp>
        <p:nvSpPr>
          <p:cNvPr id="29699" name="Rectangle 3"/>
          <p:cNvSpPr>
            <a:spLocks noGrp="1" noChangeArrowheads="1"/>
          </p:cNvSpPr>
          <p:nvPr>
            <p:ph type="body" idx="1"/>
          </p:nvPr>
        </p:nvSpPr>
        <p:spPr>
          <a:xfrm>
            <a:off x="457200" y="2353295"/>
            <a:ext cx="8382000" cy="4095007"/>
          </a:xfrm>
        </p:spPr>
        <p:txBody>
          <a:bodyPr/>
          <a:lstStyle/>
          <a:p>
            <a:pPr eaLnBrk="1" hangingPunct="1"/>
            <a:r>
              <a:rPr lang="en-US" altLang="en-US" dirty="0" smtClean="0"/>
              <a:t>In citing tables and figures, emphasize the finding, not the table or figure.</a:t>
            </a:r>
          </a:p>
          <a:p>
            <a:pPr lvl="1" eaLnBrk="1" hangingPunct="1"/>
            <a:r>
              <a:rPr lang="en-US" altLang="en-US" i="1" dirty="0" smtClean="0"/>
              <a:t>Not so good</a:t>
            </a:r>
            <a:r>
              <a:rPr lang="en-US" altLang="en-US" dirty="0" smtClean="0"/>
              <a:t>: Table 3 shows that researchers who took this course published twice as many papers per year.</a:t>
            </a:r>
          </a:p>
          <a:p>
            <a:pPr lvl="1" eaLnBrk="1" hangingPunct="1"/>
            <a:r>
              <a:rPr lang="en-US" altLang="en-US" i="1" dirty="0" smtClean="0"/>
              <a:t>Better</a:t>
            </a:r>
            <a:r>
              <a:rPr lang="en-US" altLang="en-US" dirty="0" smtClean="0"/>
              <a:t>: Researchers who took this course published twice as many papers per year (Table 3).</a:t>
            </a:r>
          </a:p>
        </p:txBody>
      </p:sp>
    </p:spTree>
    <p:extLst>
      <p:ext uri="{BB962C8B-B14F-4D97-AF65-F5344CB8AC3E}">
        <p14:creationId xmlns:p14="http://schemas.microsoft.com/office/powerpoint/2010/main" val="30624476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dirty="0" smtClean="0"/>
              <a:t>Exercise</a:t>
            </a:r>
          </a:p>
        </p:txBody>
      </p:sp>
      <p:sp>
        <p:nvSpPr>
          <p:cNvPr id="63491" name="Rectangle 3"/>
          <p:cNvSpPr>
            <a:spLocks noGrp="1" noChangeArrowheads="1"/>
          </p:cNvSpPr>
          <p:nvPr>
            <p:ph type="body" idx="1"/>
          </p:nvPr>
        </p:nvSpPr>
        <p:spPr/>
        <p:txBody>
          <a:bodyPr>
            <a:normAutofit/>
          </a:bodyPr>
          <a:lstStyle/>
          <a:p>
            <a:pPr eaLnBrk="1" hangingPunct="1"/>
            <a:r>
              <a:rPr lang="en-US" altLang="en-US" sz="2800" dirty="0" smtClean="0"/>
              <a:t>Look at the instructions to authors from your target journal.  Notice what, if anything, it says about writing the </a:t>
            </a:r>
            <a:r>
              <a:rPr lang="en-US" altLang="en-US" sz="2800" dirty="0" smtClean="0"/>
              <a:t>results section.</a:t>
            </a:r>
            <a:endParaRPr lang="en-US" altLang="en-US" sz="2800" dirty="0" smtClean="0"/>
          </a:p>
          <a:p>
            <a:pPr eaLnBrk="1" hangingPunct="1"/>
            <a:r>
              <a:rPr lang="en-US" altLang="en-US" sz="2800" dirty="0" smtClean="0"/>
              <a:t>Look at the </a:t>
            </a:r>
            <a:r>
              <a:rPr lang="en-US" altLang="en-US" sz="2800" dirty="0" smtClean="0"/>
              <a:t>results section of </a:t>
            </a:r>
            <a:r>
              <a:rPr lang="en-US" altLang="en-US" sz="2800" dirty="0" smtClean="0"/>
              <a:t>your model paper.  Notice items such as the following:</a:t>
            </a:r>
          </a:p>
          <a:p>
            <a:pPr lvl="1" eaLnBrk="1" hangingPunct="1"/>
            <a:r>
              <a:rPr lang="en-US" altLang="en-US" sz="2400" dirty="0" smtClean="0"/>
              <a:t>Length					‒ Verb tense</a:t>
            </a:r>
          </a:p>
          <a:p>
            <a:pPr lvl="1" eaLnBrk="1" hangingPunct="1"/>
            <a:r>
              <a:rPr lang="en-US" altLang="en-US" sz="2400" dirty="0" smtClean="0"/>
              <a:t>Organization      		‒ Discussion of tables/figures     </a:t>
            </a:r>
          </a:p>
          <a:p>
            <a:pPr lvl="1" eaLnBrk="1" hangingPunct="1"/>
            <a:r>
              <a:rPr lang="en-US" altLang="en-US" sz="2400" dirty="0" smtClean="0"/>
              <a:t>Amount of detail</a:t>
            </a:r>
            <a:endParaRPr lang="en-US" altLang="en-US" sz="2400" dirty="0" smtClean="0"/>
          </a:p>
          <a:p>
            <a:pPr eaLnBrk="1" hangingPunct="1"/>
            <a:r>
              <a:rPr lang="en-US" altLang="en-US" sz="2800" dirty="0" smtClean="0"/>
              <a:t>Be </a:t>
            </a:r>
            <a:r>
              <a:rPr lang="en-US" altLang="en-US" sz="2800" dirty="0" smtClean="0"/>
              <a:t>ready to report to the full group.</a:t>
            </a:r>
          </a:p>
        </p:txBody>
      </p:sp>
    </p:spTree>
    <p:extLst>
      <p:ext uri="{BB962C8B-B14F-4D97-AF65-F5344CB8AC3E}">
        <p14:creationId xmlns:p14="http://schemas.microsoft.com/office/powerpoint/2010/main" val="832232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NASP 2016 Presentation">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INASP 2016 Presentation</Template>
  <TotalTime>710</TotalTime>
  <Words>1465</Words>
  <Application>Microsoft Office PowerPoint</Application>
  <PresentationFormat>On-screen Show (4:3)</PresentationFormat>
  <Paragraphs>113</Paragraphs>
  <Slides>12</Slides>
  <Notes>9</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INASP 2016 Presentation</vt:lpstr>
      <vt:lpstr>Writing the Results Section</vt:lpstr>
      <vt:lpstr>Overview</vt:lpstr>
      <vt:lpstr>The Results Section </vt:lpstr>
      <vt:lpstr>What are some ways to structure or organize the results section?</vt:lpstr>
      <vt:lpstr>Organizing the Results Section</vt:lpstr>
      <vt:lpstr>Verb Tense for the Results Section: Past Tense</vt:lpstr>
      <vt:lpstr>Results Sections of Papers with Tables or Figures</vt:lpstr>
      <vt:lpstr>Mentioning Tables and Figures: Some Writing Advice</vt:lpstr>
      <vt:lpstr>Exercise</vt:lpstr>
      <vt:lpstr>Another exercise</vt:lpstr>
      <vt:lpstr>In Conclusion</vt:lpstr>
      <vt:lpstr>PowerPoint Presentation</vt:lpstr>
    </vt:vector>
  </TitlesOfParts>
  <Company>INASP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Sian Harris</dc:creator>
  <cp:lastModifiedBy>Barbara Gastel</cp:lastModifiedBy>
  <cp:revision>42</cp:revision>
  <dcterms:created xsi:type="dcterms:W3CDTF">2016-07-21T09:15:55Z</dcterms:created>
  <dcterms:modified xsi:type="dcterms:W3CDTF">2016-10-02T17:59:22Z</dcterms:modified>
</cp:coreProperties>
</file>