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62" r:id="rId3"/>
    <p:sldId id="312" r:id="rId4"/>
    <p:sldId id="305" r:id="rId5"/>
    <p:sldId id="306" r:id="rId6"/>
    <p:sldId id="307" r:id="rId7"/>
    <p:sldId id="308" r:id="rId8"/>
    <p:sldId id="296" r:id="rId9"/>
    <p:sldId id="298" r:id="rId10"/>
    <p:sldId id="289" r:id="rId11"/>
    <p:sldId id="25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76941" autoAdjust="0"/>
  </p:normalViewPr>
  <p:slideViewPr>
    <p:cSldViewPr snapToGrid="0" snapToObjects="1">
      <p:cViewPr>
        <p:scale>
          <a:sx n="80" d="100"/>
          <a:sy n="80" d="100"/>
        </p:scale>
        <p:origin x="-2202"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10/2/2016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10/2/2016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pPr marL="171450" indent="-171450">
              <a:buFont typeface="Arial" panose="020B0604020202020204" pitchFamily="34" charset="0"/>
              <a:buChar char="•"/>
            </a:pPr>
            <a:r>
              <a:rPr lang="en-US" dirty="0" smtClean="0"/>
              <a:t>Note </a:t>
            </a:r>
            <a:r>
              <a:rPr lang="en-US" dirty="0" smtClean="0"/>
              <a:t>the topics that the module will address.</a:t>
            </a:r>
          </a:p>
          <a:p>
            <a:pPr marL="171450" indent="-171450">
              <a:buFont typeface="Arial" panose="020B0604020202020204" pitchFamily="34" charset="0"/>
              <a:buChar char="•"/>
            </a:pPr>
            <a:r>
              <a:rPr lang="en-US" dirty="0" smtClean="0"/>
              <a:t>Note </a:t>
            </a:r>
            <a:r>
              <a:rPr lang="en-US" dirty="0" smtClean="0"/>
              <a:t>the module’s aim. (Feel free, of course, to frame it in the way that the group is likely to find most relevant.)</a:t>
            </a:r>
          </a:p>
          <a:p>
            <a:pPr marL="171450" indent="-171450">
              <a:buFont typeface="Arial" panose="020B0604020202020204" pitchFamily="34" charset="0"/>
              <a:buChar char="•"/>
            </a:pPr>
            <a:r>
              <a:rPr lang="en-US" dirty="0" smtClean="0"/>
              <a:t>Perhaps also note that even in journals without separate methods sections, information of the type to be discussed in this module may well appear.</a:t>
            </a:r>
          </a:p>
          <a:p>
            <a:pPr marL="171450" indent="-171450">
              <a:buFont typeface="Arial" panose="020B0604020202020204" pitchFamily="34" charset="0"/>
              <a:buChar char="•"/>
            </a:pPr>
            <a:r>
              <a:rPr lang="en-US" dirty="0" smtClean="0"/>
              <a:t>Perhaps note that in some journals, some of the information about methods appears in figure captions rather than in the methods section.</a:t>
            </a:r>
          </a:p>
          <a:p>
            <a:pPr marL="171450" indent="-171450">
              <a:buFont typeface="Arial" panose="020B0604020202020204" pitchFamily="34" charset="0"/>
              <a:buChar char="•"/>
            </a:pPr>
            <a:r>
              <a:rPr lang="en-US" dirty="0" smtClean="0"/>
              <a:t>Perhaps remind participants that in some journals, the methods section comes at the end of the article rather than immediately after the introduction.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groups of two or three students identify purposes of the methods section.</a:t>
            </a:r>
          </a:p>
          <a:p>
            <a:pPr marL="171450" indent="-171450">
              <a:buFont typeface="Arial" panose="020B0604020202020204" pitchFamily="34" charset="0"/>
              <a:buChar char="•"/>
            </a:pPr>
            <a:r>
              <a:rPr lang="en-US" dirty="0" smtClean="0"/>
              <a:t>Then reconvene the full group and have people report back.</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Tree>
    <p:extLst>
      <p:ext uri="{BB962C8B-B14F-4D97-AF65-F5344CB8AC3E}">
        <p14:creationId xmlns:p14="http://schemas.microsoft.com/office/powerpoint/2010/main" val="2024431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After presenting the points on this slide, note that the methods section must contain the information needed to achieve these purposes.</a:t>
            </a:r>
          </a:p>
          <a:p>
            <a:pPr marL="171450" indent="-171450">
              <a:buFont typeface="Arial" panose="020B0604020202020204" pitchFamily="34" charset="0"/>
              <a:buChar char="•"/>
            </a:pPr>
            <a:r>
              <a:rPr lang="en-US" dirty="0" smtClean="0"/>
              <a:t>Perhaps ask participants for examples of readers who wouldn’t replicate research themselves but would want to evaluate it. Examples could include physicians, policy makers, and others interested in applying research findings.</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127335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methods sections generally must state the manufacturers of equipment and products used in the research.</a:t>
            </a:r>
          </a:p>
          <a:p>
            <a:pPr marL="171450" indent="-171450">
              <a:buFont typeface="Arial" panose="020B0604020202020204" pitchFamily="34" charset="0"/>
              <a:buChar char="•"/>
            </a:pPr>
            <a:r>
              <a:rPr lang="en-US" dirty="0" smtClean="0"/>
              <a:t>Note that many journals refuse to publish research on humans or animals if the research has not been approved by a committee designed to ensure that ethical standards for research conduct are followed.</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2947503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subheadings in methods sections can help guide readers.</a:t>
            </a:r>
          </a:p>
          <a:p>
            <a:pPr marL="171450" indent="-171450">
              <a:buFont typeface="Arial" panose="020B0604020202020204" pitchFamily="34" charset="0"/>
              <a:buChar char="•"/>
            </a:pPr>
            <a:r>
              <a:rPr lang="en-US" dirty="0" smtClean="0"/>
              <a:t>Ask participants to identify some purposes for which tables and figures can be used in methods sections. (Before addressing this item with the full group, it can be helpful to have pairs or small groups come up with some examples and report them.) Some possibilities to consider mentioning if they don’t come up are the following: A flow chart may be used to show the steps in the research. A map may be used to show the location of the research. A diagram may be used to show apparatus used in the research. A table may be used to list experimental conditions.</a:t>
            </a:r>
          </a:p>
          <a:p>
            <a:pPr marL="171450" indent="-171450">
              <a:buFont typeface="Arial" panose="020B0604020202020204" pitchFamily="34" charset="0"/>
              <a:buChar char="•"/>
            </a:pPr>
            <a:r>
              <a:rPr lang="en-US" dirty="0" smtClean="0"/>
              <a:t>After going through the points in this slide, it is advisable to show some examples of methods sections and to point out features such as those noted in this slide and the previous one—for example, presence (or absence) of subheads, presence (or absence) of tables and figures, verb tense used, and types of information included.</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2686980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Perhaps begin by having small groups discuss this question.</a:t>
            </a:r>
          </a:p>
          <a:p>
            <a:pPr marL="171450" indent="-171450">
              <a:buFont typeface="Arial" panose="020B0604020202020204" pitchFamily="34" charset="0"/>
              <a:buChar char="•"/>
            </a:pPr>
            <a:r>
              <a:rPr lang="en-US" dirty="0" smtClean="0"/>
              <a:t>The take-away message should be the following: If a method already is familiar to readers, just mention it by name and cite the reference for it. If a method was described in the literature but most readers aren’t familiar with it, cite the reference and briefly summarize the method so readers can get an idea of what was done without consulting the reference. And if the method was newly devised for the current research, describe it in enough detail for others to replicate the work.</a:t>
            </a:r>
          </a:p>
          <a:p>
            <a:pPr marL="171450" indent="-171450">
              <a:buFont typeface="Arial" panose="020B0604020202020204" pitchFamily="34" charset="0"/>
              <a:buChar char="•"/>
            </a:pPr>
            <a:r>
              <a:rPr lang="en-US" dirty="0" smtClean="0"/>
              <a:t>Note that if researchers modify a published method, the methods section must state the modification(s).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196872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do this exercise in small groups.</a:t>
            </a:r>
          </a:p>
          <a:p>
            <a:pPr marL="171450" indent="-171450">
              <a:buFont typeface="Arial" panose="020B0604020202020204" pitchFamily="34" charset="0"/>
              <a:buChar char="•"/>
            </a:pPr>
            <a:r>
              <a:rPr lang="en-US" dirty="0" smtClean="0"/>
              <a:t>Then bring the full group together for discussion.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4288486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If most or all of the participants have brought drafts of their methods sections, do this exercise. </a:t>
            </a:r>
          </a:p>
          <a:p>
            <a:pPr marL="171450" indent="-171450">
              <a:buFont typeface="Arial" panose="020B0604020202020204" pitchFamily="34" charset="0"/>
              <a:buChar char="•"/>
            </a:pPr>
            <a:r>
              <a:rPr lang="en-US" dirty="0" smtClean="0"/>
              <a:t>Another option is to have participants draft their methods sections after this module and then do this exercise at a later session.</a:t>
            </a:r>
          </a:p>
          <a:p>
            <a:pPr marL="171450" indent="-171450">
              <a:buFont typeface="Arial" panose="020B0604020202020204" pitchFamily="34" charset="0"/>
              <a:buChar char="•"/>
            </a:pPr>
            <a:r>
              <a:rPr lang="en-US" dirty="0" smtClean="0"/>
              <a:t>This exercise is well suited for groups of about three or four members.</a:t>
            </a:r>
          </a:p>
          <a:p>
            <a:pPr marL="171450" indent="-171450">
              <a:buFont typeface="Arial" panose="020B0604020202020204" pitchFamily="34" charset="0"/>
              <a:buChar char="•"/>
            </a:pPr>
            <a:r>
              <a:rPr lang="en-US" dirty="0" smtClean="0"/>
              <a:t>If feasible, have the full group come together for discussion at the end of this exercise. One option is to proceed as follows: (1) Have participants note some strengths that they observed in other group members’ methods sections. (2) Have participants wishing to do so identify some helpful guidance that they received during the exercise.  (3) Answer questions, either along the way or at the end.</a:t>
            </a:r>
          </a:p>
          <a:p>
            <a:pPr marL="171450" indent="-171450">
              <a:buFont typeface="Arial" panose="020B0604020202020204" pitchFamily="34" charset="0"/>
              <a:buChar char="•"/>
            </a:pPr>
            <a:r>
              <a:rPr lang="en-US" dirty="0" smtClean="0"/>
              <a:t>If this session will be the first one in which participants provide feedback on each other’s drafts, perhaps precede this exercise with some discussion of giving feedback. Suggestions for giving feedback appear at http://www.authoraid.info/en/news/details/1058/, http://www.authoraid.info/en/news/details/649/, and http://www.authoraid.info/en/news/details/302/. Also, suggestions for receiving feedback appear at http://www.authoraid.info/en/news/details/1059/. Of course, some facilitators might need to adapt the advice on giving feedback to the cultural context.</a:t>
            </a: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3119364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endParaRPr lang="en-US" dirty="0" smtClean="0"/>
          </a:p>
          <a:p>
            <a:pPr marL="171450" lvl="0" indent="-171450">
              <a:buFont typeface="Arial" panose="020B0604020202020204" pitchFamily="34" charset="0"/>
              <a:buChar char="•"/>
            </a:pPr>
            <a:r>
              <a:rPr lang="en-US" dirty="0" smtClean="0"/>
              <a:t>If time permits, include a question-and-answer session before ending.</a:t>
            </a:r>
          </a:p>
          <a:p>
            <a:pPr marL="171450" lvl="0" indent="-171450">
              <a:buFont typeface="Arial" panose="020B0604020202020204" pitchFamily="34" charset="0"/>
              <a:buChar char="•"/>
            </a:pPr>
            <a:r>
              <a:rPr lang="en-US" dirty="0" smtClean="0"/>
              <a:t>Perhaps do one or both of the following:</a:t>
            </a:r>
          </a:p>
          <a:p>
            <a:pPr marL="628650" lvl="1" indent="-171450">
              <a:buFont typeface="Arial" panose="020B0604020202020204" pitchFamily="34" charset="0"/>
              <a:buChar char="•"/>
            </a:pPr>
            <a:r>
              <a:rPr lang="en-US" dirty="0" smtClean="0"/>
              <a:t>Have participants note points to remember.</a:t>
            </a:r>
          </a:p>
          <a:p>
            <a:pPr marL="628650" lvl="1" indent="-171450">
              <a:buFont typeface="Arial" panose="020B0604020202020204" pitchFamily="34" charset="0"/>
              <a:buChar char="•"/>
            </a:pPr>
            <a:r>
              <a:rPr lang="en-US" dirty="0" smtClean="0"/>
              <a:t>Summarize the session.</a:t>
            </a:r>
          </a:p>
          <a:p>
            <a:pPr marL="171450" lvl="0" indent="-171450">
              <a:buFont typeface="Arial" panose="020B0604020202020204" pitchFamily="34" charset="0"/>
              <a:buChar char="•"/>
            </a:pPr>
            <a:r>
              <a:rPr lang="en-US" dirty="0" smtClean="0"/>
              <a:t>If the workshop or course will include later modules, note the topic of the next module. Perhaps also note more generally what will follow.</a:t>
            </a:r>
          </a:p>
          <a:p>
            <a:pPr marL="171450" lvl="0" indent="-171450">
              <a:buFont typeface="Arial" panose="020B0604020202020204" pitchFamily="34" charset="0"/>
              <a:buChar char="•"/>
            </a:pPr>
            <a:r>
              <a:rPr lang="en-US" dirty="0" smtClean="0"/>
              <a:t>Perhaps encourage group members to share points from this session with others.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3541009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02/10/2016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02/10/2016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02/10/2016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02/10/2016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02/10/2016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0.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fontScale="90000"/>
          </a:bodyPr>
          <a:lstStyle/>
          <a:p>
            <a:pPr algn="l"/>
            <a:r>
              <a:rPr lang="en-US" b="1" dirty="0" smtClean="0">
                <a:solidFill>
                  <a:srgbClr val="5784CC"/>
                </a:solidFill>
              </a:rPr>
              <a:t>Writing the </a:t>
            </a:r>
            <a:r>
              <a:rPr lang="en-US" b="1" dirty="0" smtClean="0">
                <a:solidFill>
                  <a:srgbClr val="5784CC"/>
                </a:solidFill>
              </a:rPr>
              <a:t>Methods Section</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11053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Purposes of the </a:t>
            </a:r>
            <a:r>
              <a:rPr lang="en-US" altLang="en-US" dirty="0" smtClean="0"/>
              <a:t>methods section</a:t>
            </a:r>
            <a:endParaRPr lang="en-US" altLang="en-US" dirty="0" smtClean="0"/>
          </a:p>
          <a:p>
            <a:pPr eaLnBrk="1" hangingPunct="1"/>
            <a:r>
              <a:rPr lang="en-US" altLang="en-US" dirty="0" smtClean="0"/>
              <a:t>Information to include</a:t>
            </a:r>
          </a:p>
          <a:p>
            <a:pPr eaLnBrk="1" hangingPunct="1"/>
            <a:r>
              <a:rPr lang="en-US" altLang="en-US" dirty="0" smtClean="0"/>
              <a:t>Other guidance</a:t>
            </a:r>
            <a:endParaRPr lang="en-US" altLang="en-US" dirty="0" smtClean="0"/>
          </a:p>
        </p:txBody>
      </p:sp>
      <p:sp>
        <p:nvSpPr>
          <p:cNvPr id="2" name="Rectangle 1"/>
          <p:cNvSpPr/>
          <p:nvPr/>
        </p:nvSpPr>
        <p:spPr>
          <a:xfrm>
            <a:off x="2286000" y="29673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Why have a methods section?</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3</a:t>
            </a:fld>
            <a:endParaRPr lang="en-US"/>
          </a:p>
        </p:txBody>
      </p:sp>
    </p:spTree>
    <p:extLst>
      <p:ext uri="{BB962C8B-B14F-4D97-AF65-F5344CB8AC3E}">
        <p14:creationId xmlns:p14="http://schemas.microsoft.com/office/powerpoint/2010/main" val="427129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4000" smtClean="0"/>
              <a:t>Purposes of the Methods Section</a:t>
            </a:r>
          </a:p>
        </p:txBody>
      </p:sp>
      <p:sp>
        <p:nvSpPr>
          <p:cNvPr id="35843" name="Rectangle 3"/>
          <p:cNvSpPr>
            <a:spLocks noGrp="1" noChangeArrowheads="1"/>
          </p:cNvSpPr>
          <p:nvPr>
            <p:ph type="body" idx="1"/>
          </p:nvPr>
        </p:nvSpPr>
        <p:spPr/>
        <p:txBody>
          <a:bodyPr/>
          <a:lstStyle/>
          <a:p>
            <a:pPr eaLnBrk="1" hangingPunct="1"/>
            <a:r>
              <a:rPr lang="en-US" altLang="en-US" smtClean="0"/>
              <a:t>To allow others to replicate what you did</a:t>
            </a:r>
          </a:p>
          <a:p>
            <a:pPr lvl="1" eaLnBrk="1" hangingPunct="1"/>
            <a:r>
              <a:rPr lang="en-US" altLang="en-US" smtClean="0"/>
              <a:t>In order to test it</a:t>
            </a:r>
          </a:p>
          <a:p>
            <a:pPr lvl="1" eaLnBrk="1" hangingPunct="1"/>
            <a:r>
              <a:rPr lang="en-US" altLang="en-US" smtClean="0"/>
              <a:t>In order to do further research</a:t>
            </a:r>
          </a:p>
          <a:p>
            <a:pPr eaLnBrk="1" hangingPunct="1"/>
            <a:r>
              <a:rPr lang="en-US" altLang="en-US" smtClean="0"/>
              <a:t>To allow others to evaluate what you did</a:t>
            </a:r>
          </a:p>
          <a:p>
            <a:pPr lvl="1" eaLnBrk="1" hangingPunct="1"/>
            <a:r>
              <a:rPr lang="en-US" altLang="en-US" smtClean="0"/>
              <a:t>To determine whether the conclusions seem valid</a:t>
            </a:r>
          </a:p>
          <a:p>
            <a:pPr lvl="1" eaLnBrk="1" hangingPunct="1"/>
            <a:r>
              <a:rPr lang="en-US" altLang="en-US" smtClean="0"/>
              <a:t>To determine whether the findings seem applicable to other situations</a:t>
            </a:r>
          </a:p>
        </p:txBody>
      </p:sp>
    </p:spTree>
    <p:extLst>
      <p:ext uri="{BB962C8B-B14F-4D97-AF65-F5344CB8AC3E}">
        <p14:creationId xmlns:p14="http://schemas.microsoft.com/office/powerpoint/2010/main" val="1589800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130169"/>
            <a:ext cx="8229600" cy="849501"/>
          </a:xfrm>
        </p:spPr>
        <p:txBody>
          <a:bodyPr>
            <a:normAutofit fontScale="90000"/>
          </a:bodyPr>
          <a:lstStyle/>
          <a:p>
            <a:pPr eaLnBrk="1" hangingPunct="1"/>
            <a:r>
              <a:rPr lang="en-US" altLang="en-US" dirty="0" smtClean="0"/>
              <a:t>Methods: Basic Information</a:t>
            </a:r>
            <a:br>
              <a:rPr lang="en-US" altLang="en-US" dirty="0" smtClean="0"/>
            </a:br>
            <a:r>
              <a:rPr lang="en-US" altLang="en-US" dirty="0" smtClean="0"/>
              <a:t>to Include</a:t>
            </a:r>
          </a:p>
        </p:txBody>
      </p:sp>
      <p:sp>
        <p:nvSpPr>
          <p:cNvPr id="36867" name="Rectangle 3"/>
          <p:cNvSpPr>
            <a:spLocks noGrp="1" noChangeArrowheads="1"/>
          </p:cNvSpPr>
          <p:nvPr>
            <p:ph type="body" idx="1"/>
          </p:nvPr>
        </p:nvSpPr>
        <p:spPr>
          <a:xfrm>
            <a:off x="457200" y="2339900"/>
            <a:ext cx="8229600" cy="3965897"/>
          </a:xfrm>
        </p:spPr>
        <p:txBody>
          <a:bodyPr/>
          <a:lstStyle/>
          <a:p>
            <a:pPr eaLnBrk="1" hangingPunct="1"/>
            <a:r>
              <a:rPr lang="en-US" altLang="en-US" dirty="0" smtClean="0"/>
              <a:t>In most cases, overview of study design</a:t>
            </a:r>
          </a:p>
          <a:p>
            <a:pPr eaLnBrk="1" hangingPunct="1"/>
            <a:r>
              <a:rPr lang="en-US" altLang="en-US" dirty="0" smtClean="0"/>
              <a:t>Identification of (if applicable)</a:t>
            </a:r>
          </a:p>
          <a:p>
            <a:pPr lvl="1" eaLnBrk="1" hangingPunct="1"/>
            <a:r>
              <a:rPr lang="en-US" altLang="en-US" dirty="0" smtClean="0"/>
              <a:t>Equipment, organisms, reagents, </a:t>
            </a:r>
            <a:r>
              <a:rPr lang="en-US" altLang="en-US" dirty="0" err="1" smtClean="0"/>
              <a:t>etc</a:t>
            </a:r>
            <a:r>
              <a:rPr lang="en-US" altLang="en-US" dirty="0" smtClean="0"/>
              <a:t> used (and sources thereof)</a:t>
            </a:r>
          </a:p>
          <a:p>
            <a:pPr lvl="1" eaLnBrk="1" hangingPunct="1"/>
            <a:r>
              <a:rPr lang="en-US" altLang="en-US" dirty="0" smtClean="0"/>
              <a:t>Approval of human or animal research by an appropriate committee</a:t>
            </a:r>
          </a:p>
          <a:p>
            <a:pPr lvl="1" eaLnBrk="1" hangingPunct="1"/>
            <a:r>
              <a:rPr lang="en-US" altLang="en-US" dirty="0" smtClean="0"/>
              <a:t>Statistical methods</a:t>
            </a:r>
          </a:p>
        </p:txBody>
      </p:sp>
    </p:spTree>
    <p:extLst>
      <p:ext uri="{BB962C8B-B14F-4D97-AF65-F5344CB8AC3E}">
        <p14:creationId xmlns:p14="http://schemas.microsoft.com/office/powerpoint/2010/main" val="2130193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Methods (cont)</a:t>
            </a:r>
          </a:p>
        </p:txBody>
      </p:sp>
      <p:sp>
        <p:nvSpPr>
          <p:cNvPr id="37891" name="Rectangle 3"/>
          <p:cNvSpPr>
            <a:spLocks noGrp="1" noChangeArrowheads="1"/>
          </p:cNvSpPr>
          <p:nvPr>
            <p:ph type="body" idx="1"/>
          </p:nvPr>
        </p:nvSpPr>
        <p:spPr/>
        <p:txBody>
          <a:bodyPr/>
          <a:lstStyle/>
          <a:p>
            <a:pPr eaLnBrk="1" hangingPunct="1">
              <a:lnSpc>
                <a:spcPct val="90000"/>
              </a:lnSpc>
            </a:pPr>
            <a:r>
              <a:rPr lang="en-US" altLang="en-US" smtClean="0"/>
              <a:t>In some journals, may include subheads</a:t>
            </a:r>
          </a:p>
          <a:p>
            <a:pPr eaLnBrk="1" hangingPunct="1">
              <a:lnSpc>
                <a:spcPct val="90000"/>
              </a:lnSpc>
            </a:pPr>
            <a:r>
              <a:rPr lang="en-US" altLang="en-US" smtClean="0"/>
              <a:t>May include tables and figures</a:t>
            </a:r>
          </a:p>
          <a:p>
            <a:pPr lvl="1" eaLnBrk="1" hangingPunct="1">
              <a:lnSpc>
                <a:spcPct val="90000"/>
              </a:lnSpc>
            </a:pPr>
            <a:r>
              <a:rPr lang="en-US" altLang="en-US" smtClean="0"/>
              <a:t>What are some purposes for which tables and figures can be used in methods sections?</a:t>
            </a:r>
          </a:p>
          <a:p>
            <a:pPr eaLnBrk="1" hangingPunct="1">
              <a:lnSpc>
                <a:spcPct val="90000"/>
              </a:lnSpc>
            </a:pPr>
            <a:r>
              <a:rPr lang="en-US" altLang="en-US" smtClean="0"/>
              <a:t>Should be written in past tense</a:t>
            </a:r>
          </a:p>
          <a:p>
            <a:pPr eaLnBrk="1" hangingPunct="1">
              <a:lnSpc>
                <a:spcPct val="90000"/>
              </a:lnSpc>
            </a:pPr>
            <a:r>
              <a:rPr lang="en-US" altLang="en-US" smtClean="0"/>
              <a:t>Helpful to use papers published in the same journal as models</a:t>
            </a:r>
          </a:p>
        </p:txBody>
      </p:sp>
    </p:spTree>
    <p:extLst>
      <p:ext uri="{BB962C8B-B14F-4D97-AF65-F5344CB8AC3E}">
        <p14:creationId xmlns:p14="http://schemas.microsoft.com/office/powerpoint/2010/main" val="1366046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9608" y="1453647"/>
            <a:ext cx="8229600" cy="849501"/>
          </a:xfrm>
        </p:spPr>
        <p:txBody>
          <a:bodyPr>
            <a:normAutofit fontScale="90000"/>
          </a:bodyPr>
          <a:lstStyle/>
          <a:p>
            <a:r>
              <a:rPr lang="en-US" altLang="en-US" sz="4000" dirty="0" smtClean="0"/>
              <a:t>Methods: An Issue—</a:t>
            </a:r>
            <a:br>
              <a:rPr lang="en-US" altLang="en-US" sz="4000" dirty="0" smtClean="0"/>
            </a:br>
            <a:r>
              <a:rPr lang="en-US" altLang="en-US" sz="4000" dirty="0" smtClean="0"/>
              <a:t>How Much Detail to Provide About</a:t>
            </a:r>
          </a:p>
        </p:txBody>
      </p:sp>
      <p:sp>
        <p:nvSpPr>
          <p:cNvPr id="38915" name="Content Placeholder 2"/>
          <p:cNvSpPr>
            <a:spLocks noGrp="1"/>
          </p:cNvSpPr>
          <p:nvPr>
            <p:ph idx="1"/>
          </p:nvPr>
        </p:nvSpPr>
        <p:spPr>
          <a:xfrm>
            <a:off x="459608" y="2684284"/>
            <a:ext cx="8229600" cy="3692765"/>
          </a:xfrm>
        </p:spPr>
        <p:txBody>
          <a:bodyPr/>
          <a:lstStyle/>
          <a:p>
            <a:pPr eaLnBrk="1" hangingPunct="1">
              <a:lnSpc>
                <a:spcPct val="90000"/>
              </a:lnSpc>
            </a:pPr>
            <a:r>
              <a:rPr lang="en-US" altLang="en-US" dirty="0" smtClean="0"/>
              <a:t>Well-known methods</a:t>
            </a:r>
          </a:p>
          <a:p>
            <a:pPr eaLnBrk="1" hangingPunct="1">
              <a:lnSpc>
                <a:spcPct val="90000"/>
              </a:lnSpc>
            </a:pPr>
            <a:r>
              <a:rPr lang="en-US" altLang="en-US" dirty="0" smtClean="0"/>
              <a:t>Methods previously described but not well known</a:t>
            </a:r>
          </a:p>
          <a:p>
            <a:pPr eaLnBrk="1" hangingPunct="1">
              <a:lnSpc>
                <a:spcPct val="90000"/>
              </a:lnSpc>
            </a:pPr>
            <a:r>
              <a:rPr lang="en-US" altLang="en-US" dirty="0" smtClean="0"/>
              <a:t>Methods that you yourself devised</a:t>
            </a:r>
          </a:p>
          <a:p>
            <a:endParaRPr lang="en-US" altLang="en-US" dirty="0" smtClean="0"/>
          </a:p>
        </p:txBody>
      </p:sp>
    </p:spTree>
    <p:extLst>
      <p:ext uri="{BB962C8B-B14F-4D97-AF65-F5344CB8AC3E}">
        <p14:creationId xmlns:p14="http://schemas.microsoft.com/office/powerpoint/2010/main" val="2999101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dirty="0" smtClean="0"/>
              <a:t>Exercise</a:t>
            </a:r>
          </a:p>
        </p:txBody>
      </p:sp>
      <p:sp>
        <p:nvSpPr>
          <p:cNvPr id="63491" name="Rectangle 3"/>
          <p:cNvSpPr>
            <a:spLocks noGrp="1" noChangeArrowheads="1"/>
          </p:cNvSpPr>
          <p:nvPr>
            <p:ph type="body" idx="1"/>
          </p:nvPr>
        </p:nvSpPr>
        <p:spPr/>
        <p:txBody>
          <a:bodyPr>
            <a:normAutofit lnSpcReduction="10000"/>
          </a:bodyPr>
          <a:lstStyle/>
          <a:p>
            <a:pPr eaLnBrk="1" hangingPunct="1"/>
            <a:r>
              <a:rPr lang="en-US" altLang="en-US" sz="2800" dirty="0" smtClean="0"/>
              <a:t>Look at the instructions to authors from your target journal.  Notice what, if anything, it says about writing the </a:t>
            </a:r>
            <a:r>
              <a:rPr lang="en-US" altLang="en-US" sz="2800" dirty="0" smtClean="0"/>
              <a:t>methods section.</a:t>
            </a:r>
            <a:endParaRPr lang="en-US" altLang="en-US" sz="2800" dirty="0" smtClean="0"/>
          </a:p>
          <a:p>
            <a:pPr eaLnBrk="1" hangingPunct="1"/>
            <a:r>
              <a:rPr lang="en-US" altLang="en-US" sz="2800" dirty="0" smtClean="0"/>
              <a:t>Look at the </a:t>
            </a:r>
            <a:r>
              <a:rPr lang="en-US" altLang="en-US" sz="2800" dirty="0" smtClean="0"/>
              <a:t>methods section of </a:t>
            </a:r>
            <a:r>
              <a:rPr lang="en-US" altLang="en-US" sz="2800" dirty="0" smtClean="0"/>
              <a:t>your model paper.  Notice items such as the following:</a:t>
            </a:r>
          </a:p>
          <a:p>
            <a:pPr lvl="1" eaLnBrk="1" hangingPunct="1"/>
            <a:r>
              <a:rPr lang="en-US" altLang="en-US" sz="2400" dirty="0" smtClean="0"/>
              <a:t>Length						‒ Subheads (if any)</a:t>
            </a:r>
            <a:endParaRPr lang="en-US" altLang="en-US" sz="2400" dirty="0" smtClean="0"/>
          </a:p>
          <a:p>
            <a:pPr lvl="1" eaLnBrk="1" hangingPunct="1"/>
            <a:r>
              <a:rPr lang="en-US" altLang="en-US" sz="2400" dirty="0" smtClean="0"/>
              <a:t>Types of </a:t>
            </a:r>
            <a:r>
              <a:rPr lang="en-US" altLang="en-US" sz="2400" dirty="0" smtClean="0"/>
              <a:t>content			‒ Verb tense</a:t>
            </a:r>
            <a:endParaRPr lang="en-US" altLang="en-US" sz="2400" dirty="0" smtClean="0"/>
          </a:p>
          <a:p>
            <a:pPr lvl="1" eaLnBrk="1" hangingPunct="1"/>
            <a:r>
              <a:rPr lang="en-US" altLang="en-US" sz="2400" dirty="0" smtClean="0"/>
              <a:t>Organization				‒ Tables/figures (if any)</a:t>
            </a:r>
            <a:endParaRPr lang="en-US" altLang="en-US" sz="2400" dirty="0" smtClean="0"/>
          </a:p>
          <a:p>
            <a:pPr lvl="1" eaLnBrk="1" hangingPunct="1"/>
            <a:r>
              <a:rPr lang="en-US" altLang="en-US" sz="2400" dirty="0" smtClean="0"/>
              <a:t>Citation of </a:t>
            </a:r>
            <a:r>
              <a:rPr lang="en-US" altLang="en-US" sz="2400" dirty="0" smtClean="0"/>
              <a:t>references		‒  Amount of detail</a:t>
            </a:r>
            <a:endParaRPr lang="en-US" altLang="en-US" sz="2400" dirty="0" smtClean="0"/>
          </a:p>
          <a:p>
            <a:pPr eaLnBrk="1" hangingPunct="1"/>
            <a:r>
              <a:rPr lang="en-US" altLang="en-US" sz="2800" dirty="0" smtClean="0"/>
              <a:t>Be ready to report to the full group.</a:t>
            </a:r>
          </a:p>
        </p:txBody>
      </p:sp>
    </p:spTree>
    <p:extLst>
      <p:ext uri="{BB962C8B-B14F-4D97-AF65-F5344CB8AC3E}">
        <p14:creationId xmlns:p14="http://schemas.microsoft.com/office/powerpoint/2010/main" val="832232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exercise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Share the draft of your introduction with the rest of your small group. </a:t>
            </a:r>
          </a:p>
          <a:p>
            <a:r>
              <a:rPr lang="en-US" dirty="0" smtClean="0"/>
              <a:t>Write comments on each other’s drafts. Both identify strengths and suggest improvements.</a:t>
            </a:r>
          </a:p>
          <a:p>
            <a:r>
              <a:rPr lang="en-US" dirty="0" smtClean="0"/>
              <a:t>Discuss each member’s draft, first noting strengths and then suggesting potential improvements. If parts of the writing seem to need clarification, identify them.</a:t>
            </a:r>
          </a:p>
          <a:p>
            <a:r>
              <a:rPr lang="en-US" dirty="0" smtClean="0"/>
              <a:t>Share the commented-on copies with the authors.</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02/10/2016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9</a:t>
            </a:fld>
            <a:endParaRPr lang="en-US"/>
          </a:p>
        </p:txBody>
      </p:sp>
    </p:spTree>
    <p:extLst>
      <p:ext uri="{BB962C8B-B14F-4D97-AF65-F5344CB8AC3E}">
        <p14:creationId xmlns:p14="http://schemas.microsoft.com/office/powerpoint/2010/main" val="3847306896"/>
      </p:ext>
    </p:extLst>
  </p:cSld>
  <p:clrMapOvr>
    <a:masterClrMapping/>
  </p:clrMapOvr>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715</TotalTime>
  <Words>1410</Words>
  <Application>Microsoft Office PowerPoint</Application>
  <PresentationFormat>On-screen Show (4:3)</PresentationFormat>
  <Paragraphs>111</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INASP 2016 Presentation</vt:lpstr>
      <vt:lpstr>Writing the Methods Section</vt:lpstr>
      <vt:lpstr>Overview</vt:lpstr>
      <vt:lpstr>Why have a methods section?</vt:lpstr>
      <vt:lpstr>Purposes of the Methods Section</vt:lpstr>
      <vt:lpstr>Methods: Basic Information to Include</vt:lpstr>
      <vt:lpstr>Methods (cont)</vt:lpstr>
      <vt:lpstr>Methods: An Issue— How Much Detail to Provide About</vt:lpstr>
      <vt:lpstr>Exercise</vt:lpstr>
      <vt:lpstr>Another exercise</vt:lpstr>
      <vt:lpstr>In Conclusion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42</cp:revision>
  <dcterms:created xsi:type="dcterms:W3CDTF">2016-07-21T09:15:55Z</dcterms:created>
  <dcterms:modified xsi:type="dcterms:W3CDTF">2016-10-02T16:21:29Z</dcterms:modified>
</cp:coreProperties>
</file>