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handoutMasterIdLst>
    <p:handoutMasterId r:id="rId14"/>
  </p:handoutMasterIdLst>
  <p:sldIdLst>
    <p:sldId id="256" r:id="rId2"/>
    <p:sldId id="262" r:id="rId3"/>
    <p:sldId id="312" r:id="rId4"/>
    <p:sldId id="305" r:id="rId5"/>
    <p:sldId id="306" r:id="rId6"/>
    <p:sldId id="307" r:id="rId7"/>
    <p:sldId id="308" r:id="rId8"/>
    <p:sldId id="296" r:id="rId9"/>
    <p:sldId id="298" r:id="rId10"/>
    <p:sldId id="289" r:id="rId11"/>
    <p:sldId id="25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5784CC"/>
    <a:srgbClr val="1AFFFF"/>
    <a:srgbClr val="FFFFFF"/>
    <a:srgbClr val="E5E5E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04" autoAdjust="0"/>
    <p:restoredTop sz="76941" autoAdjust="0"/>
  </p:normalViewPr>
  <p:slideViewPr>
    <p:cSldViewPr snapToGrid="0" snapToObjects="1">
      <p:cViewPr>
        <p:scale>
          <a:sx n="80" d="100"/>
          <a:sy n="80" d="100"/>
        </p:scale>
        <p:origin x="-2202" y="-2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30" d="100"/>
          <a:sy n="130" d="100"/>
        </p:scale>
        <p:origin x="-1446" y="33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3B85EE-53BF-8142-88AE-B1ADA6DC59E8}" type="datetimeFigureOut">
              <a:rPr lang="en-US" smtClean="0"/>
              <a:t>10/2/2016</a:t>
            </a:fld>
            <a:endParaRPr lang="en-US"/>
          </a:p>
        </p:txBody>
      </p:sp>
      <p:sp>
        <p:nvSpPr>
          <p:cNvPr id="4" name="Footer Placeholder 3"/>
          <p:cNvSpPr>
            <a:spLocks noGrp="1"/>
          </p:cNvSpPr>
          <p:nvPr>
            <p:ph type="ftr" sz="quarter" idx="2"/>
          </p:nvPr>
        </p:nvSpPr>
        <p:spPr>
          <a:xfrm>
            <a:off x="0" y="8522211"/>
            <a:ext cx="6313018" cy="495847"/>
          </a:xfrm>
          <a:prstGeom prst="rect">
            <a:avLst/>
          </a:prstGeom>
        </p:spPr>
        <p:txBody>
          <a:bodyPr vert="horz" lIns="91440" tIns="45720" rIns="91440" bIns="45720" rtlCol="0" anchor="b"/>
          <a:lstStyle>
            <a:lvl1pPr algn="l">
              <a:defRPr sz="1200"/>
            </a:lvl1pPr>
          </a:lstStyle>
          <a:p>
            <a:r>
              <a:rPr lang="en-GB" sz="1000" dirty="0" smtClean="0"/>
              <a:t>This </a:t>
            </a:r>
            <a:r>
              <a:rPr lang="en-GB" sz="1000" dirty="0"/>
              <a:t>work is licensed under a Creative Commons Attribution-</a:t>
            </a:r>
            <a:r>
              <a:rPr lang="en-GB" sz="1000" dirty="0" err="1"/>
              <a:t>ShareAlike</a:t>
            </a:r>
            <a:r>
              <a:rPr lang="en-GB" sz="1000" dirty="0"/>
              <a:t> 3.0 </a:t>
            </a:r>
            <a:r>
              <a:rPr lang="en-GB" sz="1000" dirty="0" err="1"/>
              <a:t>Unported</a:t>
            </a:r>
            <a:r>
              <a:rPr lang="en-GB" sz="1000" dirty="0"/>
              <a:t> License</a:t>
            </a:r>
            <a:r>
              <a:rPr lang="en-GB" sz="1000" dirty="0" smtClean="0"/>
              <a:t>.</a:t>
            </a:r>
          </a:p>
          <a:p>
            <a:r>
              <a:rPr lang="en-GB" sz="1000" dirty="0"/>
              <a:t>http://creativecommons.org/licenses/by-sa/3.0</a:t>
            </a:r>
            <a:r>
              <a:rPr lang="en-GB" sz="1000" dirty="0" smtClean="0"/>
              <a:t>/</a:t>
            </a:r>
            <a:endParaRPr lang="en-GB" sz="1000" dirty="0"/>
          </a:p>
        </p:txBody>
      </p:sp>
      <p:sp>
        <p:nvSpPr>
          <p:cNvPr id="5" name="Slide Number Placeholder 4"/>
          <p:cNvSpPr>
            <a:spLocks noGrp="1"/>
          </p:cNvSpPr>
          <p:nvPr>
            <p:ph type="sldNum" sz="quarter" idx="3"/>
          </p:nvPr>
        </p:nvSpPr>
        <p:spPr>
          <a:xfrm>
            <a:off x="6313017" y="8524283"/>
            <a:ext cx="543395" cy="457200"/>
          </a:xfrm>
          <a:prstGeom prst="rect">
            <a:avLst/>
          </a:prstGeom>
        </p:spPr>
        <p:txBody>
          <a:bodyPr vert="horz" lIns="91440" tIns="45720" rIns="91440" bIns="45720" rtlCol="0" anchor="b"/>
          <a:lstStyle>
            <a:lvl1pPr algn="r">
              <a:defRPr sz="1200"/>
            </a:lvl1pPr>
          </a:lstStyle>
          <a:p>
            <a:fld id="{043BA4F4-B25B-A641-B63E-5F84226EF5BC}" type="slidenum">
              <a:rPr lang="en-US" smtClean="0"/>
              <a:t>‹#›</a:t>
            </a:fld>
            <a:endParaRPr lang="en-US" dirty="0"/>
          </a:p>
        </p:txBody>
      </p:sp>
    </p:spTree>
    <p:extLst>
      <p:ext uri="{BB962C8B-B14F-4D97-AF65-F5344CB8AC3E}">
        <p14:creationId xmlns:p14="http://schemas.microsoft.com/office/powerpoint/2010/main" val="22226283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FD8533-B7A0-3247-9F7E-05C10199060A}" type="datetimeFigureOut">
              <a:rPr lang="en-US" smtClean="0"/>
              <a:t>10/2/2016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1" y="8634008"/>
            <a:ext cx="6232549" cy="457200"/>
          </a:xfrm>
          <a:prstGeom prst="rect">
            <a:avLst/>
          </a:prstGeom>
        </p:spPr>
        <p:txBody>
          <a:bodyPr vert="horz" lIns="91440" tIns="45720" rIns="91440" bIns="45720" rtlCol="0" anchor="b"/>
          <a:lstStyle>
            <a:lvl1pPr algn="l">
              <a:defRPr sz="1000" baseline="0"/>
            </a:lvl1pPr>
          </a:lstStyle>
          <a:p>
            <a:r>
              <a:rPr lang="en-GB" dirty="0" smtClean="0"/>
              <a:t>This work is licensed under a Creative Commons Attribution-</a:t>
            </a:r>
            <a:r>
              <a:rPr lang="en-GB" dirty="0" err="1" smtClean="0"/>
              <a:t>ShareAlike</a:t>
            </a:r>
            <a:r>
              <a:rPr lang="en-GB" dirty="0" smtClean="0"/>
              <a:t> 3.0 </a:t>
            </a:r>
            <a:r>
              <a:rPr lang="en-GB" dirty="0" err="1" smtClean="0"/>
              <a:t>Unported</a:t>
            </a:r>
            <a:r>
              <a:rPr lang="en-GB" dirty="0" smtClean="0"/>
              <a:t> License.</a:t>
            </a:r>
          </a:p>
          <a:p>
            <a:r>
              <a:rPr lang="en-GB" dirty="0" smtClean="0"/>
              <a:t>http://creativecommons.org/licenses/by-sa/3.0/</a:t>
            </a:r>
          </a:p>
        </p:txBody>
      </p:sp>
      <p:sp>
        <p:nvSpPr>
          <p:cNvPr id="7" name="Slide Number Placeholder 6"/>
          <p:cNvSpPr>
            <a:spLocks noGrp="1"/>
          </p:cNvSpPr>
          <p:nvPr>
            <p:ph type="sldNum" sz="quarter" idx="5"/>
          </p:nvPr>
        </p:nvSpPr>
        <p:spPr>
          <a:xfrm>
            <a:off x="6232549" y="8641323"/>
            <a:ext cx="623863" cy="457200"/>
          </a:xfrm>
          <a:prstGeom prst="rect">
            <a:avLst/>
          </a:prstGeom>
        </p:spPr>
        <p:txBody>
          <a:bodyPr vert="horz" lIns="91440" tIns="45720" rIns="91440" bIns="45720" rtlCol="0" anchor="b"/>
          <a:lstStyle>
            <a:lvl1pPr algn="r">
              <a:defRPr sz="1200"/>
            </a:lvl1pPr>
          </a:lstStyle>
          <a:p>
            <a:fld id="{C623B231-3D70-2A4C-A0C2-A57463CF59EC}" type="slidenum">
              <a:rPr lang="en-US" smtClean="0"/>
              <a:t>‹#›</a:t>
            </a:fld>
            <a:endParaRPr lang="en-US" dirty="0"/>
          </a:p>
        </p:txBody>
      </p:sp>
    </p:spTree>
    <p:extLst>
      <p:ext uri="{BB962C8B-B14F-4D97-AF65-F5344CB8AC3E}">
        <p14:creationId xmlns:p14="http://schemas.microsoft.com/office/powerpoint/2010/main" val="29638227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Suggestions:</a:t>
            </a:r>
          </a:p>
          <a:p>
            <a:pPr marL="171450" indent="-171450">
              <a:buFont typeface="Arial" panose="020B0604020202020204" pitchFamily="34" charset="0"/>
              <a:buChar char="•"/>
            </a:pPr>
            <a:r>
              <a:rPr lang="en-US" dirty="0" smtClean="0"/>
              <a:t>Note </a:t>
            </a:r>
            <a:r>
              <a:rPr lang="en-US" dirty="0" smtClean="0"/>
              <a:t>the topics that the module will address.</a:t>
            </a:r>
          </a:p>
          <a:p>
            <a:pPr marL="171450" indent="-171450">
              <a:buFont typeface="Arial" panose="020B0604020202020204" pitchFamily="34" charset="0"/>
              <a:buChar char="•"/>
            </a:pPr>
            <a:r>
              <a:rPr lang="en-US" dirty="0" smtClean="0"/>
              <a:t>Note </a:t>
            </a:r>
            <a:r>
              <a:rPr lang="en-US" dirty="0" smtClean="0"/>
              <a:t>the module’s aim. (Feel free, of course, to frame it in the way that the group is likely to find most relevant.)</a:t>
            </a:r>
          </a:p>
          <a:p>
            <a:pPr marL="171450" indent="-171450">
              <a:buFont typeface="Arial" panose="020B0604020202020204" pitchFamily="34" charset="0"/>
              <a:buChar char="•"/>
            </a:pPr>
            <a:r>
              <a:rPr lang="en-US" dirty="0" smtClean="0"/>
              <a:t>Perhaps also note that even in journals without separate methods sections, information of the type to be discussed in this module may well appear.</a:t>
            </a:r>
          </a:p>
          <a:p>
            <a:pPr marL="171450" indent="-171450">
              <a:buFont typeface="Arial" panose="020B0604020202020204" pitchFamily="34" charset="0"/>
              <a:buChar char="•"/>
            </a:pPr>
            <a:r>
              <a:rPr lang="en-US" dirty="0" smtClean="0"/>
              <a:t>Perhaps note that in some journals, some of the information about methods appears in figure captions rather than in the methods section.</a:t>
            </a:r>
          </a:p>
          <a:p>
            <a:pPr marL="171450" indent="-171450">
              <a:buFont typeface="Arial" panose="020B0604020202020204" pitchFamily="34" charset="0"/>
              <a:buChar char="•"/>
            </a:pPr>
            <a:r>
              <a:rPr lang="en-US" dirty="0" smtClean="0"/>
              <a:t>Perhaps remind participants that in some journals, the methods section comes at the end of the article rather than immediately after the introduction.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2</a:t>
            </a:fld>
            <a:endParaRPr lang="en-US" dirty="0"/>
          </a:p>
        </p:txBody>
      </p:sp>
    </p:spTree>
    <p:extLst>
      <p:ext uri="{BB962C8B-B14F-4D97-AF65-F5344CB8AC3E}">
        <p14:creationId xmlns:p14="http://schemas.microsoft.com/office/powerpoint/2010/main" val="3573402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You are free to:</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Share</a:t>
            </a:r>
            <a:r>
              <a:rPr lang="en-GB" sz="1200" kern="1200" dirty="0" smtClean="0">
                <a:solidFill>
                  <a:schemeClr val="tx1"/>
                </a:solidFill>
                <a:effectLst/>
                <a:latin typeface="+mn-lt"/>
                <a:ea typeface="+mn-ea"/>
                <a:cs typeface="+mn-cs"/>
              </a:rPr>
              <a:t> — copy and redistribute the material in any medium or format </a:t>
            </a:r>
          </a:p>
          <a:p>
            <a:pPr lvl="0"/>
            <a:r>
              <a:rPr lang="en-GB" sz="1200" b="1" kern="1200" dirty="0" smtClean="0">
                <a:solidFill>
                  <a:schemeClr val="tx1"/>
                </a:solidFill>
                <a:effectLst/>
                <a:latin typeface="+mn-lt"/>
                <a:ea typeface="+mn-ea"/>
                <a:cs typeface="+mn-cs"/>
              </a:rPr>
              <a:t>Adapt</a:t>
            </a:r>
            <a:r>
              <a:rPr lang="en-GB" sz="1200" kern="1200" dirty="0" smtClean="0">
                <a:solidFill>
                  <a:schemeClr val="tx1"/>
                </a:solidFill>
                <a:effectLst/>
                <a:latin typeface="+mn-lt"/>
                <a:ea typeface="+mn-ea"/>
                <a:cs typeface="+mn-cs"/>
              </a:rPr>
              <a:t> — remix, transform, and build upon the material for any purpose, even commercially. </a:t>
            </a:r>
          </a:p>
          <a:p>
            <a:pPr lvl="0"/>
            <a:r>
              <a:rPr lang="en-GB" sz="1200" kern="1200" dirty="0" smtClean="0">
                <a:solidFill>
                  <a:schemeClr val="tx1"/>
                </a:solidFill>
                <a:effectLst/>
                <a:latin typeface="+mn-lt"/>
                <a:ea typeface="+mn-ea"/>
                <a:cs typeface="+mn-cs"/>
              </a:rPr>
              <a:t>The licensor cannot revoke these freedoms as long as you follow the license terms.</a:t>
            </a:r>
          </a:p>
          <a:p>
            <a:r>
              <a:rPr lang="en-GB" sz="1200" b="1" kern="1200" dirty="0" smtClean="0">
                <a:solidFill>
                  <a:schemeClr val="tx1"/>
                </a:solidFill>
                <a:effectLst/>
                <a:latin typeface="+mn-lt"/>
                <a:ea typeface="+mn-ea"/>
                <a:cs typeface="+mn-cs"/>
              </a:rPr>
              <a:t>Under the following terms:</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Attribution</a:t>
            </a:r>
            <a:r>
              <a:rPr lang="en-GB" sz="1200" kern="1200" dirty="0" smtClean="0">
                <a:solidFill>
                  <a:schemeClr val="tx1"/>
                </a:solidFill>
                <a:effectLst/>
                <a:latin typeface="+mn-lt"/>
                <a:ea typeface="+mn-ea"/>
                <a:cs typeface="+mn-cs"/>
              </a:rPr>
              <a:t> — You must give </a:t>
            </a:r>
            <a:r>
              <a:rPr lang="en-GB" sz="1200" kern="1200" dirty="0" smtClean="0">
                <a:solidFill>
                  <a:schemeClr val="tx1"/>
                </a:solidFill>
                <a:effectLst/>
                <a:latin typeface="+mn-lt"/>
                <a:ea typeface="+mn-ea"/>
                <a:cs typeface="+mn-cs"/>
                <a:hlinkClick r:id="rId3"/>
              </a:rPr>
              <a:t>appropriate credit</a:t>
            </a:r>
            <a:r>
              <a:rPr lang="en-GB" sz="1200" kern="1200" dirty="0" smtClean="0">
                <a:solidFill>
                  <a:schemeClr val="tx1"/>
                </a:solidFill>
                <a:effectLst/>
                <a:latin typeface="+mn-lt"/>
                <a:ea typeface="+mn-ea"/>
                <a:cs typeface="+mn-cs"/>
              </a:rPr>
              <a:t>, provide a link to the license, and </a:t>
            </a:r>
            <a:r>
              <a:rPr lang="en-GB" sz="1200" kern="1200" dirty="0" smtClean="0">
                <a:solidFill>
                  <a:schemeClr val="tx1"/>
                </a:solidFill>
                <a:effectLst/>
                <a:latin typeface="+mn-lt"/>
                <a:ea typeface="+mn-ea"/>
                <a:cs typeface="+mn-cs"/>
                <a:hlinkClick r:id="rId3"/>
              </a:rPr>
              <a:t>indicate if changes were made</a:t>
            </a:r>
            <a:r>
              <a:rPr lang="en-GB" sz="1200" kern="1200" dirty="0" smtClean="0">
                <a:solidFill>
                  <a:schemeClr val="tx1"/>
                </a:solidFill>
                <a:effectLst/>
                <a:latin typeface="+mn-lt"/>
                <a:ea typeface="+mn-ea"/>
                <a:cs typeface="+mn-cs"/>
              </a:rPr>
              <a:t>. You may do so in any reasonable manner, but not in any way that suggests the licensor endorses you or your use. </a:t>
            </a:r>
          </a:p>
          <a:p>
            <a:pPr lvl="0"/>
            <a:r>
              <a:rPr lang="en-GB" sz="1200" b="1" kern="1200" dirty="0" err="1" smtClean="0">
                <a:solidFill>
                  <a:schemeClr val="tx1"/>
                </a:solidFill>
                <a:effectLst/>
                <a:latin typeface="+mn-lt"/>
                <a:ea typeface="+mn-ea"/>
                <a:cs typeface="+mn-cs"/>
              </a:rPr>
              <a:t>ShareAlike</a:t>
            </a:r>
            <a:r>
              <a:rPr lang="en-GB" sz="1200" kern="1200" dirty="0" smtClean="0">
                <a:solidFill>
                  <a:schemeClr val="tx1"/>
                </a:solidFill>
                <a:effectLst/>
                <a:latin typeface="+mn-lt"/>
                <a:ea typeface="+mn-ea"/>
                <a:cs typeface="+mn-cs"/>
              </a:rPr>
              <a:t> — If you remix, transform, or build upon the material, you must distribute your contributions under the </a:t>
            </a:r>
            <a:r>
              <a:rPr lang="en-GB" sz="1200" kern="1200" dirty="0" smtClean="0">
                <a:solidFill>
                  <a:schemeClr val="tx1"/>
                </a:solidFill>
                <a:effectLst/>
                <a:latin typeface="+mn-lt"/>
                <a:ea typeface="+mn-ea"/>
                <a:cs typeface="+mn-cs"/>
                <a:hlinkClick r:id="rId3"/>
              </a:rPr>
              <a:t>same license</a:t>
            </a:r>
            <a:r>
              <a:rPr lang="en-GB" sz="1200" kern="1200" dirty="0" smtClean="0">
                <a:solidFill>
                  <a:schemeClr val="tx1"/>
                </a:solidFill>
                <a:effectLst/>
                <a:latin typeface="+mn-lt"/>
                <a:ea typeface="+mn-ea"/>
                <a:cs typeface="+mn-cs"/>
              </a:rPr>
              <a:t> as the original. </a:t>
            </a:r>
          </a:p>
          <a:p>
            <a:pPr lvl="0"/>
            <a:r>
              <a:rPr lang="en-GB" sz="1200" b="1" kern="1200" dirty="0" smtClean="0">
                <a:solidFill>
                  <a:schemeClr val="tx1"/>
                </a:solidFill>
                <a:effectLst/>
                <a:latin typeface="+mn-lt"/>
                <a:ea typeface="+mn-ea"/>
                <a:cs typeface="+mn-cs"/>
              </a:rPr>
              <a:t>No additional restrictions</a:t>
            </a:r>
            <a:r>
              <a:rPr lang="en-GB" sz="1200" kern="1200" dirty="0" smtClean="0">
                <a:solidFill>
                  <a:schemeClr val="tx1"/>
                </a:solidFill>
                <a:effectLst/>
                <a:latin typeface="+mn-lt"/>
                <a:ea typeface="+mn-ea"/>
                <a:cs typeface="+mn-cs"/>
              </a:rPr>
              <a:t> — You may not apply legal terms or </a:t>
            </a:r>
            <a:r>
              <a:rPr lang="en-GB" sz="1200" kern="1200" dirty="0" smtClean="0">
                <a:solidFill>
                  <a:schemeClr val="tx1"/>
                </a:solidFill>
                <a:effectLst/>
                <a:latin typeface="+mn-lt"/>
                <a:ea typeface="+mn-ea"/>
                <a:cs typeface="+mn-cs"/>
                <a:hlinkClick r:id="rId3"/>
              </a:rPr>
              <a:t>technological measures</a:t>
            </a:r>
            <a:r>
              <a:rPr lang="en-GB" sz="1200" kern="1200" dirty="0" smtClean="0">
                <a:solidFill>
                  <a:schemeClr val="tx1"/>
                </a:solidFill>
                <a:effectLst/>
                <a:latin typeface="+mn-lt"/>
                <a:ea typeface="+mn-ea"/>
                <a:cs typeface="+mn-cs"/>
              </a:rPr>
              <a:t> that legally restrict others from doing anything the license permits. </a:t>
            </a:r>
          </a:p>
          <a:p>
            <a:r>
              <a:rPr lang="en-GB" sz="1200" b="1" kern="1200" dirty="0" smtClean="0">
                <a:solidFill>
                  <a:schemeClr val="tx1"/>
                </a:solidFill>
                <a:effectLst/>
                <a:latin typeface="+mn-lt"/>
                <a:ea typeface="+mn-ea"/>
                <a:cs typeface="+mn-cs"/>
              </a:rPr>
              <a:t>Notices: </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You do not have to comply with the license for elements of the material in the public domain or where your use is permitted by an applicable </a:t>
            </a:r>
            <a:r>
              <a:rPr lang="en-GB" sz="1200" kern="1200" dirty="0" smtClean="0">
                <a:solidFill>
                  <a:schemeClr val="tx1"/>
                </a:solidFill>
                <a:effectLst/>
                <a:latin typeface="+mn-lt"/>
                <a:ea typeface="+mn-ea"/>
                <a:cs typeface="+mn-cs"/>
                <a:hlinkClick r:id="rId3"/>
              </a:rPr>
              <a:t>exception or limitation</a:t>
            </a:r>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No warranties are given. The license may not give you all of the permissions necessary for your intended use. For example, other rights such as </a:t>
            </a:r>
            <a:r>
              <a:rPr lang="en-GB" sz="1200" kern="1200" dirty="0" smtClean="0">
                <a:solidFill>
                  <a:schemeClr val="tx1"/>
                </a:solidFill>
                <a:effectLst/>
                <a:latin typeface="+mn-lt"/>
                <a:ea typeface="+mn-ea"/>
                <a:cs typeface="+mn-cs"/>
                <a:hlinkClick r:id="rId3"/>
              </a:rPr>
              <a:t>publicity, privacy, or moral rights</a:t>
            </a:r>
            <a:r>
              <a:rPr lang="en-GB" sz="1200" kern="1200" dirty="0" smtClean="0">
                <a:solidFill>
                  <a:schemeClr val="tx1"/>
                </a:solidFill>
                <a:effectLst/>
                <a:latin typeface="+mn-lt"/>
                <a:ea typeface="+mn-ea"/>
                <a:cs typeface="+mn-cs"/>
              </a:rPr>
              <a:t> may limit how you use the material. </a:t>
            </a:r>
          </a:p>
          <a:p>
            <a:endParaRPr lang="en-GB" dirty="0" smtClean="0"/>
          </a:p>
          <a:p>
            <a:r>
              <a:rPr lang="en-GB" dirty="0" smtClean="0"/>
              <a:t>https://creativecommons.org/licenses/by-sa/4.0/</a:t>
            </a:r>
          </a:p>
        </p:txBody>
      </p:sp>
      <p:sp>
        <p:nvSpPr>
          <p:cNvPr id="4" name="Slide Number Placeholder 3"/>
          <p:cNvSpPr>
            <a:spLocks noGrp="1"/>
          </p:cNvSpPr>
          <p:nvPr>
            <p:ph type="sldNum" sz="quarter" idx="10"/>
          </p:nvPr>
        </p:nvSpPr>
        <p:spPr/>
        <p:txBody>
          <a:bodyPr/>
          <a:lstStyle/>
          <a:p>
            <a:fld id="{C623B231-3D70-2A4C-A0C2-A57463CF59EC}" type="slidenum">
              <a:rPr lang="en-US" smtClean="0"/>
              <a:t>11</a:t>
            </a:fld>
            <a:endParaRPr lang="en-US"/>
          </a:p>
        </p:txBody>
      </p:sp>
    </p:spTree>
    <p:extLst>
      <p:ext uri="{BB962C8B-B14F-4D97-AF65-F5344CB8AC3E}">
        <p14:creationId xmlns:p14="http://schemas.microsoft.com/office/powerpoint/2010/main" val="3472070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Have groups of two or three students identify purposes of the methods section.</a:t>
            </a:r>
          </a:p>
          <a:p>
            <a:pPr marL="171450" indent="-171450">
              <a:buFont typeface="Arial" panose="020B0604020202020204" pitchFamily="34" charset="0"/>
              <a:buChar char="•"/>
            </a:pPr>
            <a:r>
              <a:rPr lang="en-US" dirty="0" smtClean="0"/>
              <a:t>Then reconvene the full group and have people report back.</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3</a:t>
            </a:fld>
            <a:endParaRPr lang="en-US" dirty="0"/>
          </a:p>
        </p:txBody>
      </p:sp>
    </p:spTree>
    <p:extLst>
      <p:ext uri="{BB962C8B-B14F-4D97-AF65-F5344CB8AC3E}">
        <p14:creationId xmlns:p14="http://schemas.microsoft.com/office/powerpoint/2010/main" val="2024431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After presenting the points on this slide, note that the methods section must contain the information needed to achieve these purposes.</a:t>
            </a:r>
          </a:p>
          <a:p>
            <a:pPr marL="171450" indent="-171450">
              <a:buFont typeface="Arial" panose="020B0604020202020204" pitchFamily="34" charset="0"/>
              <a:buChar char="•"/>
            </a:pPr>
            <a:r>
              <a:rPr lang="en-US" dirty="0" smtClean="0"/>
              <a:t>Perhaps ask participants for examples of readers who wouldn’t replicate research themselves but would want to evaluate it. Examples could include physicians, policy makers, and others interested in applying research findings.</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4</a:t>
            </a:fld>
            <a:endParaRPr lang="en-US" dirty="0"/>
          </a:p>
        </p:txBody>
      </p:sp>
    </p:spTree>
    <p:extLst>
      <p:ext uri="{BB962C8B-B14F-4D97-AF65-F5344CB8AC3E}">
        <p14:creationId xmlns:p14="http://schemas.microsoft.com/office/powerpoint/2010/main" val="127335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that methods sections generally must state the manufacturers of equipment and products used in the research.</a:t>
            </a:r>
          </a:p>
          <a:p>
            <a:pPr marL="171450" indent="-171450">
              <a:buFont typeface="Arial" panose="020B0604020202020204" pitchFamily="34" charset="0"/>
              <a:buChar char="•"/>
            </a:pPr>
            <a:r>
              <a:rPr lang="en-US" dirty="0" smtClean="0"/>
              <a:t>Note that many journals refuse to publish research on humans or animals if the research has not been approved by a committee designed to ensure that ethical standards for research conduct are followed.</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5</a:t>
            </a:fld>
            <a:endParaRPr lang="en-US" dirty="0"/>
          </a:p>
        </p:txBody>
      </p:sp>
    </p:spTree>
    <p:extLst>
      <p:ext uri="{BB962C8B-B14F-4D97-AF65-F5344CB8AC3E}">
        <p14:creationId xmlns:p14="http://schemas.microsoft.com/office/powerpoint/2010/main" val="2947503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that subheadings in methods sections can help guide readers.</a:t>
            </a:r>
          </a:p>
          <a:p>
            <a:pPr marL="171450" indent="-171450">
              <a:buFont typeface="Arial" panose="020B0604020202020204" pitchFamily="34" charset="0"/>
              <a:buChar char="•"/>
            </a:pPr>
            <a:r>
              <a:rPr lang="en-US" dirty="0" smtClean="0"/>
              <a:t>Ask participants to identify some purposes for which tables and figures can be used in methods sections. (Before addressing this item with the full group, it can be helpful to have pairs or small groups come up with some examples and report them.) Some possibilities to consider mentioning if they don’t come up are the following: A flow chart may be used to show the steps in the research. A map may be used to show the location of the research. A diagram may be used to show apparatus used in the research. A table may be used to list experimental conditions.</a:t>
            </a:r>
          </a:p>
          <a:p>
            <a:pPr marL="171450" indent="-171450">
              <a:buFont typeface="Arial" panose="020B0604020202020204" pitchFamily="34" charset="0"/>
              <a:buChar char="•"/>
            </a:pPr>
            <a:r>
              <a:rPr lang="en-US" dirty="0" smtClean="0"/>
              <a:t>After going through the points in this slide, it is advisable to show some examples of methods sections and to point out features such as those noted in this slide and the previous one—for example, presence (or absence) of subheads, presence (or absence) of tables and figures, verb tense used, and types of information included.</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6</a:t>
            </a:fld>
            <a:endParaRPr lang="en-US" dirty="0"/>
          </a:p>
        </p:txBody>
      </p:sp>
    </p:spTree>
    <p:extLst>
      <p:ext uri="{BB962C8B-B14F-4D97-AF65-F5344CB8AC3E}">
        <p14:creationId xmlns:p14="http://schemas.microsoft.com/office/powerpoint/2010/main" val="2686980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Perhaps begin by having small groups discuss this question.</a:t>
            </a:r>
          </a:p>
          <a:p>
            <a:pPr marL="171450" indent="-171450">
              <a:buFont typeface="Arial" panose="020B0604020202020204" pitchFamily="34" charset="0"/>
              <a:buChar char="•"/>
            </a:pPr>
            <a:r>
              <a:rPr lang="en-US" dirty="0" smtClean="0"/>
              <a:t>The take-away message should be the following: If a method already is familiar to readers, just mention it by name and cite the reference for it. If a method was described in the literature but most readers aren’t familiar with it, cite the reference and briefly summarize the method so readers can get an idea of what was done without consulting the reference. And if the method was newly devised for the current research, describe it in enough detail for others to replicate the work.</a:t>
            </a:r>
          </a:p>
          <a:p>
            <a:pPr marL="171450" indent="-171450">
              <a:buFont typeface="Arial" panose="020B0604020202020204" pitchFamily="34" charset="0"/>
              <a:buChar char="•"/>
            </a:pPr>
            <a:r>
              <a:rPr lang="en-US" dirty="0" smtClean="0"/>
              <a:t>Note that if researchers modify a published method, the methods section must state the modification(s).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7</a:t>
            </a:fld>
            <a:endParaRPr lang="en-US" dirty="0"/>
          </a:p>
        </p:txBody>
      </p:sp>
    </p:spTree>
    <p:extLst>
      <p:ext uri="{BB962C8B-B14F-4D97-AF65-F5344CB8AC3E}">
        <p14:creationId xmlns:p14="http://schemas.microsoft.com/office/powerpoint/2010/main" val="1968722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Have the participants do this exercise in small groups.</a:t>
            </a:r>
          </a:p>
          <a:p>
            <a:pPr marL="171450" indent="-171450">
              <a:buFont typeface="Arial" panose="020B0604020202020204" pitchFamily="34" charset="0"/>
              <a:buChar char="•"/>
            </a:pPr>
            <a:r>
              <a:rPr lang="en-US" dirty="0" smtClean="0"/>
              <a:t>Then bring the full group together for discussion.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8</a:t>
            </a:fld>
            <a:endParaRPr lang="en-US" dirty="0"/>
          </a:p>
        </p:txBody>
      </p:sp>
    </p:spTree>
    <p:extLst>
      <p:ext uri="{BB962C8B-B14F-4D97-AF65-F5344CB8AC3E}">
        <p14:creationId xmlns:p14="http://schemas.microsoft.com/office/powerpoint/2010/main" val="4288486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If most or all of the participants have brought drafts of their methods sections, do this exercise. </a:t>
            </a:r>
          </a:p>
          <a:p>
            <a:pPr marL="171450" indent="-171450">
              <a:buFont typeface="Arial" panose="020B0604020202020204" pitchFamily="34" charset="0"/>
              <a:buChar char="•"/>
            </a:pPr>
            <a:r>
              <a:rPr lang="en-US" dirty="0" smtClean="0"/>
              <a:t>Another option is to have participants draft their methods sections after this module and then do this exercise at a later session.</a:t>
            </a:r>
          </a:p>
          <a:p>
            <a:pPr marL="171450" indent="-171450">
              <a:buFont typeface="Arial" panose="020B0604020202020204" pitchFamily="34" charset="0"/>
              <a:buChar char="•"/>
            </a:pPr>
            <a:r>
              <a:rPr lang="en-US" dirty="0" smtClean="0"/>
              <a:t>This exercise is well suited for groups of about three or four members.</a:t>
            </a:r>
          </a:p>
          <a:p>
            <a:pPr marL="171450" indent="-171450">
              <a:buFont typeface="Arial" panose="020B0604020202020204" pitchFamily="34" charset="0"/>
              <a:buChar char="•"/>
            </a:pPr>
            <a:r>
              <a:rPr lang="en-US" dirty="0" smtClean="0"/>
              <a:t>If feasible, have the full group come together for discussion at the end of this exercise. One option is to proceed as follows: (1) Have participants note some strengths that they observed in other group members’ methods sections. (2) Have participants wishing to do so identify some helpful guidance that they received during the exercise.  (3) Answer questions, either along the way or at the end.</a:t>
            </a:r>
          </a:p>
          <a:p>
            <a:pPr marL="171450" indent="-171450">
              <a:buFont typeface="Arial" panose="020B0604020202020204" pitchFamily="34" charset="0"/>
              <a:buChar char="•"/>
            </a:pPr>
            <a:r>
              <a:rPr lang="en-US" dirty="0" smtClean="0"/>
              <a:t>If this session will be the first one in which participants provide feedback on each other’s drafts, perhaps precede this exercise with some discussion of giving feedback. Suggestions for giving feedback appear at http://www.authoraid.info/en/news/details/1058/, http://www.authoraid.info/en/news/details/649/, and http://www.authoraid.info/en/news/details/302/. Also, suggestions for receiving feedback appear at http://www.authoraid.info/en/news/details/1059/. Of course, some facilitators might need to adapt the advice on giving feedback to the cultural context.</a:t>
            </a: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9</a:t>
            </a:fld>
            <a:endParaRPr lang="en-US" dirty="0"/>
          </a:p>
        </p:txBody>
      </p:sp>
    </p:spTree>
    <p:extLst>
      <p:ext uri="{BB962C8B-B14F-4D97-AF65-F5344CB8AC3E}">
        <p14:creationId xmlns:p14="http://schemas.microsoft.com/office/powerpoint/2010/main" val="31193647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Tx/>
              <a:buNone/>
            </a:pPr>
            <a:endParaRPr lang="en-US" dirty="0" smtClean="0"/>
          </a:p>
          <a:p>
            <a:pPr marL="171450" lvl="0" indent="-171450">
              <a:buFont typeface="Arial" panose="020B0604020202020204" pitchFamily="34" charset="0"/>
              <a:buChar char="•"/>
            </a:pPr>
            <a:r>
              <a:rPr lang="en-US" dirty="0" smtClean="0"/>
              <a:t>If time permits, include a question-and-answer session before ending.</a:t>
            </a:r>
          </a:p>
          <a:p>
            <a:pPr marL="171450" lvl="0" indent="-171450">
              <a:buFont typeface="Arial" panose="020B0604020202020204" pitchFamily="34" charset="0"/>
              <a:buChar char="•"/>
            </a:pPr>
            <a:r>
              <a:rPr lang="en-US" dirty="0" smtClean="0"/>
              <a:t>Perhaps do one or both of the following:</a:t>
            </a:r>
          </a:p>
          <a:p>
            <a:pPr marL="628650" lvl="1" indent="-171450">
              <a:buFont typeface="Arial" panose="020B0604020202020204" pitchFamily="34" charset="0"/>
              <a:buChar char="•"/>
            </a:pPr>
            <a:r>
              <a:rPr lang="en-US" dirty="0" smtClean="0"/>
              <a:t>Have participants note points to remember.</a:t>
            </a:r>
          </a:p>
          <a:p>
            <a:pPr marL="628650" lvl="1" indent="-171450">
              <a:buFont typeface="Arial" panose="020B0604020202020204" pitchFamily="34" charset="0"/>
              <a:buChar char="•"/>
            </a:pPr>
            <a:r>
              <a:rPr lang="en-US" dirty="0" smtClean="0"/>
              <a:t>Summarize the session.</a:t>
            </a:r>
          </a:p>
          <a:p>
            <a:pPr marL="171450" lvl="0" indent="-171450">
              <a:buFont typeface="Arial" panose="020B0604020202020204" pitchFamily="34" charset="0"/>
              <a:buChar char="•"/>
            </a:pPr>
            <a:r>
              <a:rPr lang="en-US" dirty="0" smtClean="0"/>
              <a:t>If the workshop or course will include later modules, note the topic of the next module. Perhaps also note more generally what will follow.</a:t>
            </a:r>
          </a:p>
          <a:p>
            <a:pPr marL="171450" lvl="0" indent="-171450">
              <a:buFont typeface="Arial" panose="020B0604020202020204" pitchFamily="34" charset="0"/>
              <a:buChar char="•"/>
            </a:pPr>
            <a:r>
              <a:rPr lang="en-US" dirty="0" smtClean="0"/>
              <a:t>Perhaps encourage group members to share points from this session with others.</a:t>
            </a:r>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10</a:t>
            </a:fld>
            <a:endParaRPr lang="en-US" dirty="0"/>
          </a:p>
        </p:txBody>
      </p:sp>
    </p:spTree>
    <p:extLst>
      <p:ext uri="{BB962C8B-B14F-4D97-AF65-F5344CB8AC3E}">
        <p14:creationId xmlns:p14="http://schemas.microsoft.com/office/powerpoint/2010/main" val="3541009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www.amamanualofstyle.com/" TargetMode="External"/><Relationship Id="rId2" Type="http://schemas.openxmlformats.org/officeDocument/2006/relationships/hyperlink" Target="http://www.councilscienceeditors.org/publications/scientific-style-and-format/" TargetMode="External"/><Relationship Id="rId1" Type="http://schemas.openxmlformats.org/officeDocument/2006/relationships/slideMaster" Target="../slideMasters/slideMaster1.xml"/><Relationship Id="rId5" Type="http://schemas.openxmlformats.org/officeDocument/2006/relationships/hyperlink" Target="http://pubs.acs.org/page/books/styleguide/index.html" TargetMode="External"/><Relationship Id="rId4" Type="http://schemas.openxmlformats.org/officeDocument/2006/relationships/hyperlink" Target="http://www.apastyle.org/" TargetMode="Externa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nap.edu/catalog.php?record_id=12192"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normAutofit/>
          </a:bodyPr>
          <a:lstStyle>
            <a:lvl1pPr marL="0" indent="0" algn="ctr">
              <a:buNone/>
              <a:defRPr sz="32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en-US" dirty="0" smtClean="0"/>
              <a:t>Barbara Gastel, MD, MPH</a:t>
            </a:r>
          </a:p>
          <a:p>
            <a:pPr>
              <a:defRPr/>
            </a:pPr>
            <a:r>
              <a:rPr lang="en-US" dirty="0" smtClean="0"/>
              <a:t>Professor, Texas A&amp;M University</a:t>
            </a:r>
          </a:p>
          <a:p>
            <a:pPr>
              <a:defRPr/>
            </a:pPr>
            <a:r>
              <a:rPr lang="en-US" dirty="0" smtClean="0"/>
              <a:t>INASP Associate, AuthorAID </a:t>
            </a:r>
            <a:endParaRPr lang="en-US" dirty="0"/>
          </a:p>
        </p:txBody>
      </p:sp>
      <p:sp>
        <p:nvSpPr>
          <p:cNvPr id="4" name="Date Placeholder 3"/>
          <p:cNvSpPr>
            <a:spLocks noGrp="1"/>
          </p:cNvSpPr>
          <p:nvPr>
            <p:ph type="dt" sz="half" idx="10"/>
          </p:nvPr>
        </p:nvSpPr>
        <p:spPr/>
        <p:txBody>
          <a:bodyPr/>
          <a:lstStyle/>
          <a:p>
            <a:fld id="{C5357649-C105-F645-A7D2-78524A18A7C0}"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540257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lnSpc>
                <a:spcPct val="90000"/>
              </a:lnSpc>
              <a:buFont typeface="Arial" panose="020B0604020202020204" pitchFamily="34" charset="0"/>
              <a:buChar char="•"/>
              <a:defRPr sz="2800">
                <a:solidFill>
                  <a:srgbClr val="666666"/>
                </a:solidFill>
              </a:defRPr>
            </a:lvl1pPr>
            <a:lvl2pPr eaLnBrk="1" hangingPunct="1">
              <a:lnSpc>
                <a:spcPct val="90000"/>
              </a:lnSpc>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defRPr/>
            </a:pPr>
            <a:r>
              <a:rPr lang="en-US" dirty="0" smtClean="0"/>
              <a:t>Use published items as models.</a:t>
            </a:r>
          </a:p>
          <a:p>
            <a:pPr eaLnBrk="1" hangingPunct="1">
              <a:lnSpc>
                <a:spcPct val="90000"/>
              </a:lnSpc>
              <a:defRPr/>
            </a:pPr>
            <a:r>
              <a:rPr lang="en-US" dirty="0" smtClean="0"/>
              <a:t>Obtain and review instructions.</a:t>
            </a:r>
          </a:p>
          <a:p>
            <a:pPr eaLnBrk="1" hangingPunct="1">
              <a:lnSpc>
                <a:spcPct val="90000"/>
              </a:lnSpc>
              <a:defRPr/>
            </a:pPr>
            <a:r>
              <a:rPr lang="en-US" dirty="0" smtClean="0"/>
              <a:t>Perhaps consult a style manual—for example:</a:t>
            </a:r>
          </a:p>
          <a:p>
            <a:pPr lvl="1" eaLnBrk="1" hangingPunct="1">
              <a:lnSpc>
                <a:spcPct val="90000"/>
              </a:lnSpc>
              <a:defRPr/>
            </a:pPr>
            <a:r>
              <a:rPr lang="en-US" dirty="0" smtClean="0">
                <a:hlinkClick r:id="rId2"/>
              </a:rPr>
              <a:t>Scientific Style and Format</a:t>
            </a:r>
            <a:endParaRPr lang="en-US" dirty="0" smtClean="0"/>
          </a:p>
          <a:p>
            <a:pPr lvl="1" eaLnBrk="1" hangingPunct="1">
              <a:lnSpc>
                <a:spcPct val="90000"/>
              </a:lnSpc>
              <a:defRPr/>
            </a:pPr>
            <a:r>
              <a:rPr lang="en-US" dirty="0" smtClean="0">
                <a:hlinkClick r:id="rId3"/>
              </a:rPr>
              <a:t>AMA (American Medical Association) Manual of Style</a:t>
            </a:r>
            <a:endParaRPr lang="en-US" dirty="0" smtClean="0"/>
          </a:p>
          <a:p>
            <a:pPr lvl="1" eaLnBrk="1" hangingPunct="1">
              <a:lnSpc>
                <a:spcPct val="90000"/>
              </a:lnSpc>
              <a:defRPr/>
            </a:pPr>
            <a:r>
              <a:rPr lang="en-US" dirty="0" smtClean="0">
                <a:hlinkClick r:id="rId4"/>
              </a:rPr>
              <a:t>Publication Manual of the American Psychological Association</a:t>
            </a:r>
            <a:endParaRPr lang="en-US" dirty="0" smtClean="0"/>
          </a:p>
          <a:p>
            <a:pPr lvl="1" eaLnBrk="1" hangingPunct="1">
              <a:lnSpc>
                <a:spcPct val="90000"/>
              </a:lnSpc>
              <a:defRPr/>
            </a:pPr>
            <a:r>
              <a:rPr lang="en-US" dirty="0" smtClean="0">
                <a:hlinkClick r:id="rId5"/>
              </a:rPr>
              <a:t>The ACS (American Chemical Society) Style Guide</a:t>
            </a:r>
            <a:endParaRPr lang="en-US" dirty="0" smtClean="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2665488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While you are gathering content, write down ideas that occur to you.</a:t>
            </a:r>
          </a:p>
          <a:p>
            <a:pPr eaLnBrk="1" hangingPunct="1"/>
            <a:r>
              <a:rPr lang="en-GB" altLang="en-US" dirty="0" smtClean="0"/>
              <a:t>Do lots of “prewriting”—for example:</a:t>
            </a:r>
          </a:p>
          <a:p>
            <a:pPr lvl="1" eaLnBrk="1" hangingPunct="1"/>
            <a:r>
              <a:rPr lang="en-GB" altLang="en-US" dirty="0" smtClean="0"/>
              <a:t>Stack papers in the order you plan to cite them.</a:t>
            </a:r>
          </a:p>
          <a:p>
            <a:pPr lvl="1" eaLnBrk="1" hangingPunct="1"/>
            <a:r>
              <a:rPr lang="en-GB" altLang="en-US" dirty="0" smtClean="0"/>
              <a:t>List points you want to make.</a:t>
            </a:r>
          </a:p>
          <a:p>
            <a:pPr lvl="1" eaLnBrk="1" hangingPunct="1"/>
            <a:r>
              <a:rPr lang="en-GB" altLang="en-US" dirty="0" smtClean="0"/>
              <a:t>Perhaps make an outline.</a:t>
            </a:r>
          </a:p>
          <a:p>
            <a:pPr eaLnBrk="1" hangingPunct="1"/>
            <a:r>
              <a:rPr lang="en-GB" altLang="en-US" dirty="0" smtClean="0"/>
              <a:t>If you’re having trouble formulating ideas, perhaps do something else for a while.</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6767925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Doing the writing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Schedule specific times to write.</a:t>
            </a:r>
          </a:p>
          <a:p>
            <a:pPr eaLnBrk="1" hangingPunct="1"/>
            <a:r>
              <a:rPr lang="en-US" altLang="en-US" dirty="0" smtClean="0"/>
              <a:t>Start with whatever part you find easiest.</a:t>
            </a:r>
          </a:p>
          <a:p>
            <a:pPr eaLnBrk="1" hangingPunct="1"/>
            <a:r>
              <a:rPr lang="en-US" altLang="en-US" dirty="0" smtClean="0"/>
              <a:t>Don’t interrupt your writing to search for small details.</a:t>
            </a:r>
          </a:p>
          <a:p>
            <a:pPr eaLnBrk="1" hangingPunct="1"/>
            <a:r>
              <a:rPr lang="en-US" altLang="en-US" dirty="0" smtClean="0"/>
              <a:t>Realize that often in writing there is no “one right way” but rather a series of problems with more than one solution.</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656309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Revising your work</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Note: Good writing is largely a matter of good revising.</a:t>
            </a:r>
          </a:p>
          <a:p>
            <a:pPr eaLnBrk="1" hangingPunct="1"/>
            <a:r>
              <a:rPr lang="en-US" altLang="en-US" dirty="0" smtClean="0"/>
              <a:t>First revise your writing yourself.  Then get feedback from others and revise more.</a:t>
            </a:r>
          </a:p>
          <a:p>
            <a:pPr eaLnBrk="1" hangingPunct="1"/>
            <a:r>
              <a:rPr lang="en-US" altLang="en-US" dirty="0" smtClean="0"/>
              <a:t>Consider having an editor help you.</a:t>
            </a:r>
          </a:p>
          <a:p>
            <a:pPr eaLnBrk="1" hangingPunct="1"/>
            <a:r>
              <a:rPr lang="en-US" altLang="en-US" dirty="0" smtClean="0"/>
              <a:t>Avoid the temptation to keep revising your writing forever.</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402827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400">
                <a:solidFill>
                  <a:srgbClr val="5784CC"/>
                </a:solidFill>
              </a:defRPr>
            </a:lvl1pPr>
          </a:lstStyle>
          <a:p>
            <a:r>
              <a:rPr lang="en-US" altLang="en-US" sz="4000" dirty="0" smtClean="0"/>
              <a:t>Questions to consider in revising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Does the manuscript contain everything it should?</a:t>
            </a:r>
          </a:p>
          <a:p>
            <a:pPr eaLnBrk="1" hangingPunct="1"/>
            <a:r>
              <a:rPr lang="en-US" altLang="en-US" dirty="0" smtClean="0"/>
              <a:t>Does it contain anything it shouldn’t?</a:t>
            </a:r>
          </a:p>
          <a:p>
            <a:pPr eaLnBrk="1" hangingPunct="1"/>
            <a:r>
              <a:rPr lang="en-US" altLang="en-US" dirty="0" smtClean="0"/>
              <a:t>Is all the information accurate?</a:t>
            </a:r>
          </a:p>
          <a:p>
            <a:pPr eaLnBrk="1" hangingPunct="1"/>
            <a:r>
              <a:rPr lang="en-US" altLang="en-US" dirty="0" smtClean="0"/>
              <a:t>Is the content consistent throughout?</a:t>
            </a:r>
          </a:p>
          <a:p>
            <a:pPr eaLnBrk="1" hangingPunct="1"/>
            <a:r>
              <a:rPr lang="en-US" altLang="en-US" dirty="0" smtClean="0"/>
              <a:t>Is everything logically organized?</a:t>
            </a:r>
          </a:p>
          <a:p>
            <a:pPr eaLnBrk="1" hangingPunct="1"/>
            <a:r>
              <a:rPr lang="en-US" altLang="en-US" dirty="0" smtClean="0"/>
              <a:t>Is everything clearly worded?</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9508760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Questions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Are points stated briefly, simply, and directly?  In other words, is everything concise?</a:t>
            </a:r>
          </a:p>
          <a:p>
            <a:pPr eaLnBrk="1" hangingPunct="1"/>
            <a:r>
              <a:rPr lang="en-US" altLang="en-US" dirty="0" smtClean="0"/>
              <a:t>Are grammar, spelling, punctuation, and word use correct throughout?</a:t>
            </a:r>
          </a:p>
          <a:p>
            <a:pPr eaLnBrk="1" hangingPunct="1"/>
            <a:r>
              <a:rPr lang="en-US" altLang="en-US" dirty="0" smtClean="0"/>
              <a:t>If there are figures and tables, are they well designed?</a:t>
            </a:r>
          </a:p>
          <a:p>
            <a:pPr eaLnBrk="1" hangingPunct="1"/>
            <a:r>
              <a:rPr lang="en-US" altLang="en-US" dirty="0" smtClean="0"/>
              <a:t>Does the manuscript comply with the instructions?</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127928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dirty="0" smtClean="0"/>
              <a:t>Click to edit Master title style</a:t>
            </a:r>
            <a:endParaRPr lang="en-US" dirty="0"/>
          </a:p>
        </p:txBody>
      </p:sp>
      <p:sp>
        <p:nvSpPr>
          <p:cNvPr id="3" name="Text Placeholder 2"/>
          <p:cNvSpPr>
            <a:spLocks noGrp="1"/>
          </p:cNvSpPr>
          <p:nvPr>
            <p:ph type="body" idx="1" hasCustomPrompt="1"/>
          </p:nvPr>
        </p:nvSpPr>
        <p:spPr>
          <a:xfrm>
            <a:off x="722313" y="2906713"/>
            <a:ext cx="7772400" cy="1500187"/>
          </a:xfrm>
        </p:spPr>
        <p:txBody>
          <a:bodyPr anchor="b">
            <a:normAutofit/>
          </a:bodyPr>
          <a:lstStyle>
            <a:lvl1pPr marL="0" indent="0">
              <a:buNone/>
              <a:defRPr sz="32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en-US" i="1" dirty="0" smtClean="0"/>
              <a:t>Wishing you much success</a:t>
            </a:r>
            <a:br>
              <a:rPr lang="en-US" altLang="en-US" i="1" dirty="0" smtClean="0"/>
            </a:br>
            <a:r>
              <a:rPr lang="en-US" altLang="en-US" i="1" dirty="0" smtClean="0"/>
              <a:t>with your writing projects!</a:t>
            </a:r>
            <a:endParaRPr lang="en-US" dirty="0" smtClean="0"/>
          </a:p>
        </p:txBody>
      </p:sp>
      <p:sp>
        <p:nvSpPr>
          <p:cNvPr id="4" name="Date Placeholder 3"/>
          <p:cNvSpPr>
            <a:spLocks noGrp="1"/>
          </p:cNvSpPr>
          <p:nvPr>
            <p:ph type="dt" sz="half" idx="10"/>
          </p:nvPr>
        </p:nvSpPr>
        <p:spPr/>
        <p:txBody>
          <a:bodyPr/>
          <a:lstStyle/>
          <a:p>
            <a:fld id="{BE9B232E-74DB-E24B-9EAB-2535BABDB41E}" type="datetime1">
              <a:rPr lang="en-GB" smtClean="0"/>
              <a:t>02/10/2016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438DA0-3256-8447-85C7-9D17E5BDDE40}" type="datetime1">
              <a:rPr lang="en-GB" smtClean="0"/>
              <a:t>02/10/2016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02/10/2016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E9CB5-4D37-9B4B-B96A-BB8701A24712}" type="datetime1">
              <a:rPr lang="en-GB" smtClean="0"/>
              <a:t>02/10/2016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sz="20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10"/>
          </p:nvPr>
        </p:nvSpPr>
        <p:spPr/>
        <p:txBody>
          <a:bodyPr/>
          <a:lstStyle/>
          <a:p>
            <a:fld id="{C5357649-C105-F645-A7D2-78524A18A7C0}"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Overview</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Establishing the </a:t>
            </a:r>
            <a:r>
              <a:rPr lang="en-GB" altLang="en-US" dirty="0" err="1" smtClean="0"/>
              <a:t>mindset</a:t>
            </a:r>
            <a:r>
              <a:rPr lang="en-GB" altLang="en-US" dirty="0" smtClean="0"/>
              <a:t> (attitude)</a:t>
            </a:r>
          </a:p>
          <a:p>
            <a:pPr eaLnBrk="1" hangingPunct="1"/>
            <a:r>
              <a:rPr lang="en-GB" altLang="en-US" dirty="0" smtClean="0"/>
              <a:t>Knowing the ethics</a:t>
            </a:r>
          </a:p>
          <a:p>
            <a:pPr eaLnBrk="1" hangingPunct="1"/>
            <a:r>
              <a:rPr lang="en-GB" altLang="en-US" dirty="0" smtClean="0"/>
              <a:t>Preparing to write</a:t>
            </a:r>
          </a:p>
          <a:p>
            <a:pPr eaLnBrk="1" hangingPunct="1"/>
            <a:r>
              <a:rPr lang="en-GB" altLang="en-US" dirty="0" smtClean="0"/>
              <a:t>Doing the writing</a:t>
            </a:r>
          </a:p>
          <a:p>
            <a:pPr eaLnBrk="1" hangingPunct="1"/>
            <a:r>
              <a:rPr lang="en-GB" altLang="en-US" dirty="0" smtClean="0"/>
              <a:t>Revising your work</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Establishing the mindset</a:t>
            </a:r>
            <a:endParaRPr lang="en-US" dirty="0"/>
          </a:p>
        </p:txBody>
      </p:sp>
      <p:sp>
        <p:nvSpPr>
          <p:cNvPr id="3" name="Content Placeholder 2"/>
          <p:cNvSpPr>
            <a:spLocks noGrp="1"/>
          </p:cNvSpPr>
          <p:nvPr>
            <p:ph idx="1" hasCustomPrompt="1"/>
          </p:nvPr>
        </p:nvSpPr>
        <p:spPr/>
        <p:txBody>
          <a:bodyPr/>
          <a:lstStyle>
            <a:lvl1pPr marL="457200" indent="-457200" eaLnBrk="1" hangingPunct="1">
              <a:lnSpc>
                <a:spcPct val="90000"/>
              </a:lnSpc>
              <a:buFont typeface="Arial" panose="020B0604020202020204" pitchFamily="34" charset="0"/>
              <a:buChar char="•"/>
              <a:defRPr>
                <a:solidFill>
                  <a:srgbClr val="666666"/>
                </a:solidFill>
              </a:defRPr>
            </a:lvl1pPr>
            <a:lvl2pPr marL="914400" indent="-457200" eaLnBrk="1" hangingPunct="1">
              <a:lnSpc>
                <a:spcPct val="90000"/>
              </a:lnSpc>
              <a:buFont typeface="Arial" panose="020B0604020202020204" pitchFamily="34" charset="0"/>
              <a:buChar cha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pPr>
            <a:r>
              <a:rPr lang="en-US" altLang="en-US" dirty="0" smtClean="0"/>
              <a:t>Remember that you are writing to communicate, not to impress.</a:t>
            </a:r>
          </a:p>
          <a:p>
            <a:pPr eaLnBrk="1" hangingPunct="1">
              <a:lnSpc>
                <a:spcPct val="90000"/>
              </a:lnSpc>
            </a:pPr>
            <a:r>
              <a:rPr lang="en-US" altLang="en-US" dirty="0" smtClean="0"/>
              <a:t>Realize that those reading your work want you to do well.</a:t>
            </a:r>
          </a:p>
          <a:p>
            <a:pPr lvl="1" eaLnBrk="1" hangingPunct="1">
              <a:lnSpc>
                <a:spcPct val="90000"/>
              </a:lnSpc>
            </a:pPr>
            <a:r>
              <a:rPr lang="en-US" altLang="en-US" dirty="0" smtClean="0"/>
              <a:t>Journal editors</a:t>
            </a:r>
          </a:p>
          <a:p>
            <a:pPr lvl="1" eaLnBrk="1" hangingPunct="1">
              <a:lnSpc>
                <a:spcPct val="90000"/>
              </a:lnSpc>
            </a:pPr>
            <a:r>
              <a:rPr lang="en-US" altLang="en-US" dirty="0" smtClean="0"/>
              <a:t>Peer reviewers</a:t>
            </a:r>
          </a:p>
          <a:p>
            <a:pPr lvl="1" eaLnBrk="1" hangingPunct="1">
              <a:lnSpc>
                <a:spcPct val="90000"/>
              </a:lnSpc>
            </a:pPr>
            <a:r>
              <a:rPr lang="en-US" altLang="en-US" dirty="0" smtClean="0"/>
              <a:t>Professors</a:t>
            </a:r>
          </a:p>
          <a:p>
            <a:pPr lvl="1" eaLnBrk="1" hangingPunct="1">
              <a:lnSpc>
                <a:spcPct val="90000"/>
              </a:lnSpc>
              <a:buFontTx/>
              <a:buNone/>
            </a:pPr>
            <a:r>
              <a:rPr lang="en-US" altLang="en-US" dirty="0" smtClean="0"/>
              <a:t>	The purpose of their constructive criticism is to help you succeed.</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1570145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Authenticity (not fabrication)</a:t>
            </a:r>
          </a:p>
          <a:p>
            <a:pPr eaLnBrk="1" hangingPunct="1"/>
            <a:r>
              <a:rPr lang="en-US" altLang="en-US" dirty="0" smtClean="0"/>
              <a:t>Accuracy</a:t>
            </a:r>
          </a:p>
          <a:p>
            <a:pPr lvl="1" eaLnBrk="1" hangingPunct="1"/>
            <a:r>
              <a:rPr lang="en-US" altLang="en-US" dirty="0" smtClean="0"/>
              <a:t>Providing complete data (not only those supporting your hypothesis)</a:t>
            </a:r>
          </a:p>
          <a:p>
            <a:pPr lvl="1" eaLnBrk="1" hangingPunct="1"/>
            <a:r>
              <a:rPr lang="en-US" altLang="en-US" dirty="0" smtClean="0"/>
              <a:t>Avoiding inappropriate manipulation of images such as photographs</a:t>
            </a:r>
          </a:p>
          <a:p>
            <a:pPr lvl="1" eaLnBrk="1" hangingPunct="1"/>
            <a:r>
              <a:rPr lang="en-US" altLang="en-US" dirty="0" smtClean="0"/>
              <a:t>Using appropriate statistical procedures</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70489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Originality</a:t>
            </a:r>
          </a:p>
          <a:p>
            <a:pPr lvl="1" eaLnBrk="1" hangingPunct="1"/>
            <a:r>
              <a:rPr lang="en-US" altLang="en-US" dirty="0" smtClean="0"/>
              <a:t>Not republishing the same findings (except under special circumstances, with the original source cited)</a:t>
            </a:r>
          </a:p>
          <a:p>
            <a:pPr lvl="1" eaLnBrk="1" hangingPunct="1"/>
            <a:r>
              <a:rPr lang="en-US" altLang="en-US" dirty="0" smtClean="0"/>
              <a:t>Not submitting the same manuscript to two or more journals at once</a:t>
            </a:r>
          </a:p>
          <a:p>
            <a:pPr lvl="1" eaLnBrk="1" hangingPunct="1"/>
            <a:r>
              <a:rPr lang="en-US" altLang="en-US" dirty="0" smtClean="0"/>
              <a:t>Not dividing one small research project into many tiny papers (“salami science” or “cucumber science”)</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00229377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eaLnBrk="1" hangingPunct="1">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Credit</a:t>
            </a:r>
          </a:p>
          <a:p>
            <a:pPr lvl="1" eaLnBrk="1" hangingPunct="1"/>
            <a:r>
              <a:rPr lang="en-US" altLang="en-US" dirty="0" smtClean="0"/>
              <a:t>Citing sources of information and ideas (also aids credibility, helps in finding out more)</a:t>
            </a:r>
          </a:p>
          <a:p>
            <a:pPr lvl="1" eaLnBrk="1" hangingPunct="1"/>
            <a:r>
              <a:rPr lang="en-US" altLang="en-US" dirty="0" smtClean="0"/>
              <a:t>Avoiding excessive use of others’ words</a:t>
            </a:r>
          </a:p>
          <a:p>
            <a:pPr lvl="2" eaLnBrk="1" hangingPunct="1"/>
            <a:r>
              <a:rPr lang="en-US" altLang="en-US" dirty="0" smtClean="0"/>
              <a:t>Make note of sources when copying items or taking notes</a:t>
            </a:r>
          </a:p>
          <a:p>
            <a:pPr lvl="2" eaLnBrk="1" hangingPunct="1"/>
            <a:r>
              <a:rPr lang="en-US" altLang="en-US" dirty="0" smtClean="0"/>
              <a:t>Placing in quotation marks, or indenting, items used verbatim</a:t>
            </a:r>
          </a:p>
          <a:p>
            <a:pPr lvl="2" eaLnBrk="1" hangingPunct="1"/>
            <a:r>
              <a:rPr lang="en-US" altLang="en-US" dirty="0" smtClean="0"/>
              <a:t>Perhaps drafting some items while not looking at the source materials</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226173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1" eaLnBrk="1" hangingPunct="1"/>
            <a:r>
              <a:rPr lang="en-US" altLang="en-US" dirty="0" smtClean="0"/>
              <a:t>Observing copyright and obtaining needed permissions</a:t>
            </a:r>
          </a:p>
          <a:p>
            <a:pPr eaLnBrk="1" hangingPunct="1"/>
            <a:r>
              <a:rPr lang="en-US" altLang="en-US" dirty="0" smtClean="0"/>
              <a:t>Ethical treatment of humans and animals (and documentation thereof in publications)</a:t>
            </a:r>
          </a:p>
          <a:p>
            <a:pPr eaLnBrk="1" hangingPunct="1"/>
            <a:r>
              <a:rPr lang="en-US" altLang="en-US" dirty="0" smtClean="0"/>
              <a:t>Disclosure of conflicts of interest</a:t>
            </a:r>
          </a:p>
          <a:p>
            <a:pPr lvl="1" eaLnBrk="1" hangingPunct="1"/>
            <a:r>
              <a:rPr lang="en-US" altLang="en-US" dirty="0" smtClean="0"/>
              <a:t>Financial</a:t>
            </a:r>
          </a:p>
          <a:p>
            <a:pPr lvl="1" eaLnBrk="1" hangingPunct="1"/>
            <a:r>
              <a:rPr lang="en-US" altLang="en-US" dirty="0" smtClean="0"/>
              <a:t>Other</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6302434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A resource on ethics</a:t>
            </a:r>
            <a:endParaRPr lang="en-US" dirty="0"/>
          </a:p>
        </p:txBody>
      </p:sp>
      <p:sp>
        <p:nvSpPr>
          <p:cNvPr id="3" name="Content Placeholder 2"/>
          <p:cNvSpPr>
            <a:spLocks noGrp="1"/>
          </p:cNvSpPr>
          <p:nvPr>
            <p:ph idx="1" hasCustomPrompt="1"/>
          </p:nvPr>
        </p:nvSpPr>
        <p:spPr/>
        <p:txBody>
          <a:bodyPr/>
          <a:lstStyle>
            <a:lvl1pPr marL="182880" indent="0" eaLnBrk="1" hangingPunct="1">
              <a:buFontTx/>
              <a:buNone/>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marL="182880" indent="0" eaLnBrk="1" hangingPunct="1">
              <a:buFontTx/>
              <a:buNone/>
              <a:defRPr/>
            </a:pPr>
            <a:r>
              <a:rPr lang="en-US" i="1" dirty="0" smtClean="0"/>
              <a:t>On Being a Scientist: A Guide to Responsible Conduct in Research, </a:t>
            </a:r>
            <a:r>
              <a:rPr lang="en-US" dirty="0" smtClean="0"/>
              <a:t>3rd edition (2009)</a:t>
            </a:r>
          </a:p>
          <a:p>
            <a:pPr lvl="1" eaLnBrk="1" hangingPunct="1">
              <a:defRPr/>
            </a:pPr>
            <a:r>
              <a:rPr lang="en-US" dirty="0" smtClean="0"/>
              <a:t>From the US National Academies</a:t>
            </a:r>
          </a:p>
          <a:p>
            <a:pPr lvl="1" eaLnBrk="1" hangingPunct="1">
              <a:defRPr/>
            </a:pPr>
            <a:r>
              <a:rPr lang="en-US" dirty="0" smtClean="0"/>
              <a:t>Largely for graduate students</a:t>
            </a:r>
          </a:p>
          <a:p>
            <a:pPr lvl="1" eaLnBrk="1" hangingPunct="1">
              <a:defRPr/>
            </a:pPr>
            <a:r>
              <a:rPr lang="en-US" dirty="0" smtClean="0"/>
              <a:t>Available at </a:t>
            </a:r>
            <a:r>
              <a:rPr lang="en-US" sz="2400" dirty="0" smtClean="0">
                <a:hlinkClick r:id="rId2"/>
              </a:rPr>
              <a:t>www.nap.edu/catalog.php?record_id=12192</a:t>
            </a:r>
            <a:endParaRPr lang="en-US" sz="2400" dirty="0" smtClean="0"/>
          </a:p>
          <a:p>
            <a:pPr lvl="1" eaLnBrk="1" hangingPunct="1">
              <a:defRPr/>
            </a:pPr>
            <a:r>
              <a:rPr lang="en-US" dirty="0" smtClean="0"/>
              <a:t>Video available at the same website</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199321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s://creativecommons.org/licenses/by-sa/4.0/"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348093" y="147187"/>
            <a:ext cx="6697137" cy="904737"/>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r>
              <a:rPr lang="en-US" dirty="0" smtClean="0"/>
              <a:t>Approaching a Writing Project</a:t>
            </a:r>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fld id="{20CB5577-C91D-3E47-9087-B82B92BEEFC7}" type="datetime1">
              <a:rPr lang="en-GB" smtClean="0"/>
              <a:pPr/>
              <a:t>02/10/2016</a:t>
            </a:fld>
            <a:endParaRPr lang="en-US" dirty="0"/>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61D33979-82CC-6440-B758-3F4758057F14}" type="slidenum">
              <a:rPr lang="en-US" smtClean="0"/>
              <a:pPr/>
              <a:t>‹#›</a:t>
            </a:fld>
            <a:endParaRPr lang="en-US" dirty="0"/>
          </a:p>
        </p:txBody>
      </p:sp>
      <p:pic>
        <p:nvPicPr>
          <p:cNvPr id="8" name="Picture 2">
            <a:hlinkClick r:id="rId22"/>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descr="C:\Users\bgastel\Desktop\AAlogo%20v2[2].JPG"/>
          <p:cNvPicPr>
            <a:picLocks noChangeAspect="1" noChangeArrowheads="1"/>
          </p:cNvPicPr>
          <p:nvPr userDrawn="1"/>
        </p:nvPicPr>
        <p:blipFill>
          <a:blip r:embed="rId24">
            <a:extLst>
              <a:ext uri="{28A0092B-C50C-407E-A947-70E740481C1C}">
                <a14:useLocalDpi xmlns:a14="http://schemas.microsoft.com/office/drawing/2010/main" val="0"/>
              </a:ext>
            </a:extLst>
          </a:blip>
          <a:srcRect/>
          <a:stretch>
            <a:fillRect/>
          </a:stretch>
        </p:blipFill>
        <p:spPr bwMode="auto">
          <a:xfrm>
            <a:off x="5394166" y="5614670"/>
            <a:ext cx="3151188"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72" r:id="rId1"/>
    <p:sldLayoutId id="2147483649" r:id="rId2"/>
    <p:sldLayoutId id="2147483650" r:id="rId3"/>
    <p:sldLayoutId id="2147483673" r:id="rId4"/>
    <p:sldLayoutId id="2147483674" r:id="rId5"/>
    <p:sldLayoutId id="2147483675" r:id="rId6"/>
    <p:sldLayoutId id="2147483676" r:id="rId7"/>
    <p:sldLayoutId id="2147483680" r:id="rId8"/>
    <p:sldLayoutId id="2147483679" r:id="rId9"/>
    <p:sldLayoutId id="2147483678" r:id="rId10"/>
    <p:sldLayoutId id="2147483677" r:id="rId11"/>
    <p:sldLayoutId id="2147483681" r:id="rId12"/>
    <p:sldLayoutId id="2147483684" r:id="rId13"/>
    <p:sldLayoutId id="2147483683" r:id="rId14"/>
    <p:sldLayoutId id="2147483682" r:id="rId15"/>
    <p:sldLayoutId id="2147483651" r:id="rId16"/>
    <p:sldLayoutId id="2147483654" r:id="rId17"/>
    <p:sldLayoutId id="2147483655" r:id="rId18"/>
    <p:sldLayoutId id="2147483656" r:id="rId19"/>
  </p:sldLayoutIdLst>
  <p:timing>
    <p:tnLst>
      <p:par>
        <p:cTn id="1" dur="indefinite" restart="never" nodeType="tmRoot"/>
      </p:par>
    </p:tnLst>
  </p:timing>
  <p:hf hd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0" indent="0" algn="l" defTabSz="457200" rtl="0" eaLnBrk="1" latinLnBrk="0" hangingPunct="1">
        <a:spcBef>
          <a:spcPct val="20000"/>
        </a:spcBef>
        <a:buFont typeface="Arial"/>
        <a:buNone/>
        <a:defRPr sz="3200" kern="1200">
          <a:solidFill>
            <a:srgbClr val="66666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rgbClr val="666666"/>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rgbClr val="666666"/>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creativecommons.org/licenses/by-sa/4.0/" TargetMode="External"/><Relationship Id="rId2" Type="http://schemas.openxmlformats.org/officeDocument/2006/relationships/notesSlide" Target="../notesSlides/notesSlide10.xml"/><Relationship Id="rId1" Type="http://schemas.openxmlformats.org/officeDocument/2006/relationships/slideLayout" Target="../slideLayouts/slideLayout16.xml"/><Relationship Id="rId5" Type="http://schemas.openxmlformats.org/officeDocument/2006/relationships/image" Target="../media/image2.png"/><Relationship Id="rId4" Type="http://schemas.openxmlformats.org/officeDocument/2006/relationships/hyperlink" Target="https://creativecommons.org/licenses/by-sa/4.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a:xfrm>
            <a:off x="685800" y="1599196"/>
            <a:ext cx="7772400" cy="1164324"/>
          </a:xfrm>
        </p:spPr>
        <p:txBody>
          <a:bodyPr>
            <a:normAutofit fontScale="90000"/>
          </a:bodyPr>
          <a:lstStyle/>
          <a:p>
            <a:pPr algn="l"/>
            <a:r>
              <a:rPr lang="en-US" b="1" dirty="0" smtClean="0">
                <a:solidFill>
                  <a:srgbClr val="5784CC"/>
                </a:solidFill>
              </a:rPr>
              <a:t>Writing the </a:t>
            </a:r>
            <a:r>
              <a:rPr lang="en-US" b="1" dirty="0" smtClean="0">
                <a:solidFill>
                  <a:srgbClr val="5784CC"/>
                </a:solidFill>
              </a:rPr>
              <a:t>Methods Section</a:t>
            </a:r>
            <a:endParaRPr lang="en-US" b="1" dirty="0">
              <a:solidFill>
                <a:srgbClr val="5784CC"/>
              </a:solidFill>
            </a:endParaRPr>
          </a:p>
        </p:txBody>
      </p:sp>
      <p:sp>
        <p:nvSpPr>
          <p:cNvPr id="22" name="Subtitle 21"/>
          <p:cNvSpPr>
            <a:spLocks noGrp="1"/>
          </p:cNvSpPr>
          <p:nvPr>
            <p:ph type="subTitle" idx="1"/>
          </p:nvPr>
        </p:nvSpPr>
        <p:spPr>
          <a:xfrm>
            <a:off x="685800" y="2949027"/>
            <a:ext cx="7772400" cy="789522"/>
          </a:xfrm>
        </p:spPr>
        <p:txBody>
          <a:bodyPr>
            <a:normAutofit/>
          </a:bodyPr>
          <a:lstStyle/>
          <a:p>
            <a:pPr algn="l"/>
            <a:r>
              <a:rPr lang="en-US" i="1" dirty="0" smtClean="0">
                <a:solidFill>
                  <a:srgbClr val="5784CC"/>
                </a:solidFill>
              </a:rPr>
              <a:t>Barbara Gastel</a:t>
            </a:r>
          </a:p>
          <a:p>
            <a:pPr algn="l"/>
            <a:r>
              <a:rPr lang="en-US" i="1" dirty="0" smtClean="0">
                <a:solidFill>
                  <a:srgbClr val="5784CC"/>
                </a:solidFill>
              </a:rPr>
              <a:t>INASP Associate</a:t>
            </a:r>
            <a:endParaRPr lang="en-US" i="1" dirty="0">
              <a:solidFill>
                <a:srgbClr val="5784CC"/>
              </a:solidFill>
            </a:endParaRPr>
          </a:p>
        </p:txBody>
      </p:sp>
      <p:pic>
        <p:nvPicPr>
          <p:cNvPr id="4" name="Picture 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3130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Conclusion</a:t>
            </a:r>
            <a:endParaRPr lang="en-US" dirty="0"/>
          </a:p>
        </p:txBody>
      </p:sp>
      <p:sp>
        <p:nvSpPr>
          <p:cNvPr id="3" name="Content Placeholder 2"/>
          <p:cNvSpPr>
            <a:spLocks noGrp="1"/>
          </p:cNvSpPr>
          <p:nvPr>
            <p:ph idx="1"/>
          </p:nvPr>
        </p:nvSpPr>
        <p:spPr/>
        <p:txBody>
          <a:bodyPr/>
          <a:lstStyle/>
          <a:p>
            <a:r>
              <a:rPr lang="en-US" dirty="0" smtClean="0"/>
              <a:t>Questions and answers</a:t>
            </a:r>
          </a:p>
          <a:p>
            <a:r>
              <a:rPr lang="en-US" dirty="0" smtClean="0"/>
              <a:t>Wrap-up</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10</a:t>
            </a:fld>
            <a:endParaRPr lang="en-US"/>
          </a:p>
        </p:txBody>
      </p:sp>
    </p:spTree>
    <p:extLst>
      <p:ext uri="{BB962C8B-B14F-4D97-AF65-F5344CB8AC3E}">
        <p14:creationId xmlns:p14="http://schemas.microsoft.com/office/powerpoint/2010/main" val="110535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894079" y="3424873"/>
            <a:ext cx="7772400" cy="1500187"/>
          </a:xfrm>
        </p:spPr>
        <p:txBody>
          <a:bodyPr>
            <a:normAutofit fontScale="85000" lnSpcReduction="10000"/>
          </a:bodyPr>
          <a:lstStyle/>
          <a:p>
            <a:pPr algn="ctr"/>
            <a:r>
              <a:rPr lang="en-GB" dirty="0"/>
              <a:t/>
            </a:r>
            <a:br>
              <a:rPr lang="en-GB" dirty="0"/>
            </a:br>
            <a:r>
              <a:rPr lang="en-GB" dirty="0"/>
              <a:t>This work is licensed under a </a:t>
            </a:r>
            <a:r>
              <a:rPr lang="en-GB" dirty="0">
                <a:hlinkClick r:id="rId3"/>
              </a:rPr>
              <a:t>Creative Commons Attribution </a:t>
            </a:r>
            <a:r>
              <a:rPr lang="en-GB" dirty="0" err="1">
                <a:hlinkClick r:id="rId3"/>
              </a:rPr>
              <a:t>ShareAlike</a:t>
            </a:r>
            <a:r>
              <a:rPr lang="en-GB" dirty="0">
                <a:hlinkClick r:id="rId3"/>
              </a:rPr>
              <a:t> 4.0 </a:t>
            </a:r>
            <a:r>
              <a:rPr lang="en-GB" dirty="0" smtClean="0">
                <a:hlinkClick r:id="rId3"/>
              </a:rPr>
              <a:t>International licence</a:t>
            </a:r>
            <a:r>
              <a:rPr lang="en-GB" dirty="0" smtClean="0"/>
              <a:t>.</a:t>
            </a:r>
            <a:endParaRPr lang="en-GB"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11</a:t>
            </a:fld>
            <a:endParaRPr lang="en-US"/>
          </a:p>
        </p:txBody>
      </p:sp>
      <p:pic>
        <p:nvPicPr>
          <p:cNvPr id="1026"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580641"/>
            <a:ext cx="1676400" cy="59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5759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Overview</a:t>
            </a:r>
          </a:p>
        </p:txBody>
      </p:sp>
      <p:sp>
        <p:nvSpPr>
          <p:cNvPr id="4099" name="Rectangle 3"/>
          <p:cNvSpPr>
            <a:spLocks noGrp="1" noChangeArrowheads="1"/>
          </p:cNvSpPr>
          <p:nvPr>
            <p:ph type="body" idx="1"/>
          </p:nvPr>
        </p:nvSpPr>
        <p:spPr/>
        <p:txBody>
          <a:bodyPr/>
          <a:lstStyle/>
          <a:p>
            <a:pPr eaLnBrk="1" hangingPunct="1"/>
            <a:r>
              <a:rPr lang="en-US" altLang="en-US" dirty="0" smtClean="0"/>
              <a:t>Purposes of the </a:t>
            </a:r>
            <a:r>
              <a:rPr lang="en-US" altLang="en-US" dirty="0" smtClean="0"/>
              <a:t>methods section</a:t>
            </a:r>
            <a:endParaRPr lang="en-US" altLang="en-US" dirty="0" smtClean="0"/>
          </a:p>
          <a:p>
            <a:pPr eaLnBrk="1" hangingPunct="1"/>
            <a:r>
              <a:rPr lang="en-US" altLang="en-US" dirty="0" smtClean="0"/>
              <a:t>Information to include</a:t>
            </a:r>
          </a:p>
          <a:p>
            <a:pPr eaLnBrk="1" hangingPunct="1"/>
            <a:r>
              <a:rPr lang="en-US" altLang="en-US" dirty="0" smtClean="0"/>
              <a:t>Other guidance</a:t>
            </a:r>
            <a:endParaRPr lang="en-US" altLang="en-US" dirty="0" smtClean="0"/>
          </a:p>
        </p:txBody>
      </p:sp>
      <p:sp>
        <p:nvSpPr>
          <p:cNvPr id="2" name="Rectangle 1"/>
          <p:cNvSpPr/>
          <p:nvPr/>
        </p:nvSpPr>
        <p:spPr>
          <a:xfrm>
            <a:off x="2286000" y="2967335"/>
            <a:ext cx="4572000" cy="369332"/>
          </a:xfrm>
          <a:prstGeom prst="rect">
            <a:avLst/>
          </a:prstGeom>
        </p:spPr>
        <p:txBody>
          <a:bodyPr>
            <a:spAutoFit/>
          </a:bodyPr>
          <a:lstStyle/>
          <a:p>
            <a:endParaRPr lang="en-US" dirty="0"/>
          </a:p>
        </p:txBody>
      </p:sp>
    </p:spTree>
    <p:extLst>
      <p:ext uri="{BB962C8B-B14F-4D97-AF65-F5344CB8AC3E}">
        <p14:creationId xmlns:p14="http://schemas.microsoft.com/office/powerpoint/2010/main" val="1206326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Why have a methods section?</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3</a:t>
            </a:fld>
            <a:endParaRPr lang="en-US"/>
          </a:p>
        </p:txBody>
      </p:sp>
    </p:spTree>
    <p:extLst>
      <p:ext uri="{BB962C8B-B14F-4D97-AF65-F5344CB8AC3E}">
        <p14:creationId xmlns:p14="http://schemas.microsoft.com/office/powerpoint/2010/main" val="4271297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sz="4000" smtClean="0"/>
              <a:t>Purposes of the Methods Section</a:t>
            </a:r>
          </a:p>
        </p:txBody>
      </p:sp>
      <p:sp>
        <p:nvSpPr>
          <p:cNvPr id="35843" name="Rectangle 3"/>
          <p:cNvSpPr>
            <a:spLocks noGrp="1" noChangeArrowheads="1"/>
          </p:cNvSpPr>
          <p:nvPr>
            <p:ph type="body" idx="1"/>
          </p:nvPr>
        </p:nvSpPr>
        <p:spPr/>
        <p:txBody>
          <a:bodyPr/>
          <a:lstStyle/>
          <a:p>
            <a:pPr eaLnBrk="1" hangingPunct="1"/>
            <a:r>
              <a:rPr lang="en-US" altLang="en-US" smtClean="0"/>
              <a:t>To allow others to replicate what you did</a:t>
            </a:r>
          </a:p>
          <a:p>
            <a:pPr lvl="1" eaLnBrk="1" hangingPunct="1"/>
            <a:r>
              <a:rPr lang="en-US" altLang="en-US" smtClean="0"/>
              <a:t>In order to test it</a:t>
            </a:r>
          </a:p>
          <a:p>
            <a:pPr lvl="1" eaLnBrk="1" hangingPunct="1"/>
            <a:r>
              <a:rPr lang="en-US" altLang="en-US" smtClean="0"/>
              <a:t>In order to do further research</a:t>
            </a:r>
          </a:p>
          <a:p>
            <a:pPr eaLnBrk="1" hangingPunct="1"/>
            <a:r>
              <a:rPr lang="en-US" altLang="en-US" smtClean="0"/>
              <a:t>To allow others to evaluate what you did</a:t>
            </a:r>
          </a:p>
          <a:p>
            <a:pPr lvl="1" eaLnBrk="1" hangingPunct="1"/>
            <a:r>
              <a:rPr lang="en-US" altLang="en-US" smtClean="0"/>
              <a:t>To determine whether the conclusions seem valid</a:t>
            </a:r>
          </a:p>
          <a:p>
            <a:pPr lvl="1" eaLnBrk="1" hangingPunct="1"/>
            <a:r>
              <a:rPr lang="en-US" altLang="en-US" smtClean="0"/>
              <a:t>To determine whether the findings seem applicable to other situations</a:t>
            </a:r>
          </a:p>
        </p:txBody>
      </p:sp>
    </p:spTree>
    <p:extLst>
      <p:ext uri="{BB962C8B-B14F-4D97-AF65-F5344CB8AC3E}">
        <p14:creationId xmlns:p14="http://schemas.microsoft.com/office/powerpoint/2010/main" val="15898009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130169"/>
            <a:ext cx="8229600" cy="849501"/>
          </a:xfrm>
        </p:spPr>
        <p:txBody>
          <a:bodyPr>
            <a:normAutofit fontScale="90000"/>
          </a:bodyPr>
          <a:lstStyle/>
          <a:p>
            <a:pPr eaLnBrk="1" hangingPunct="1"/>
            <a:r>
              <a:rPr lang="en-US" altLang="en-US" dirty="0" smtClean="0"/>
              <a:t>Methods: Basic Information</a:t>
            </a:r>
            <a:br>
              <a:rPr lang="en-US" altLang="en-US" dirty="0" smtClean="0"/>
            </a:br>
            <a:r>
              <a:rPr lang="en-US" altLang="en-US" dirty="0" smtClean="0"/>
              <a:t>to Include</a:t>
            </a:r>
          </a:p>
        </p:txBody>
      </p:sp>
      <p:sp>
        <p:nvSpPr>
          <p:cNvPr id="36867" name="Rectangle 3"/>
          <p:cNvSpPr>
            <a:spLocks noGrp="1" noChangeArrowheads="1"/>
          </p:cNvSpPr>
          <p:nvPr>
            <p:ph type="body" idx="1"/>
          </p:nvPr>
        </p:nvSpPr>
        <p:spPr>
          <a:xfrm>
            <a:off x="457200" y="2339900"/>
            <a:ext cx="8229600" cy="3965897"/>
          </a:xfrm>
        </p:spPr>
        <p:txBody>
          <a:bodyPr/>
          <a:lstStyle/>
          <a:p>
            <a:pPr eaLnBrk="1" hangingPunct="1"/>
            <a:r>
              <a:rPr lang="en-US" altLang="en-US" dirty="0" smtClean="0"/>
              <a:t>In most cases, overview of study design</a:t>
            </a:r>
          </a:p>
          <a:p>
            <a:pPr eaLnBrk="1" hangingPunct="1"/>
            <a:r>
              <a:rPr lang="en-US" altLang="en-US" dirty="0" smtClean="0"/>
              <a:t>Identification of (if applicable)</a:t>
            </a:r>
          </a:p>
          <a:p>
            <a:pPr lvl="1" eaLnBrk="1" hangingPunct="1"/>
            <a:r>
              <a:rPr lang="en-US" altLang="en-US" dirty="0" smtClean="0"/>
              <a:t>Equipment, organisms, reagents, </a:t>
            </a:r>
            <a:r>
              <a:rPr lang="en-US" altLang="en-US" dirty="0" err="1" smtClean="0"/>
              <a:t>etc</a:t>
            </a:r>
            <a:r>
              <a:rPr lang="en-US" altLang="en-US" dirty="0" smtClean="0"/>
              <a:t> used (and sources thereof)</a:t>
            </a:r>
          </a:p>
          <a:p>
            <a:pPr lvl="1" eaLnBrk="1" hangingPunct="1"/>
            <a:r>
              <a:rPr lang="en-US" altLang="en-US" dirty="0" smtClean="0"/>
              <a:t>Approval of human or animal research by an appropriate committee</a:t>
            </a:r>
          </a:p>
          <a:p>
            <a:pPr lvl="1" eaLnBrk="1" hangingPunct="1"/>
            <a:r>
              <a:rPr lang="en-US" altLang="en-US" dirty="0" smtClean="0"/>
              <a:t>Statistical methods</a:t>
            </a:r>
          </a:p>
        </p:txBody>
      </p:sp>
    </p:spTree>
    <p:extLst>
      <p:ext uri="{BB962C8B-B14F-4D97-AF65-F5344CB8AC3E}">
        <p14:creationId xmlns:p14="http://schemas.microsoft.com/office/powerpoint/2010/main" val="2130193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mtClean="0"/>
              <a:t>Methods (cont)</a:t>
            </a:r>
          </a:p>
        </p:txBody>
      </p:sp>
      <p:sp>
        <p:nvSpPr>
          <p:cNvPr id="37891" name="Rectangle 3"/>
          <p:cNvSpPr>
            <a:spLocks noGrp="1" noChangeArrowheads="1"/>
          </p:cNvSpPr>
          <p:nvPr>
            <p:ph type="body" idx="1"/>
          </p:nvPr>
        </p:nvSpPr>
        <p:spPr/>
        <p:txBody>
          <a:bodyPr/>
          <a:lstStyle/>
          <a:p>
            <a:pPr eaLnBrk="1" hangingPunct="1">
              <a:lnSpc>
                <a:spcPct val="90000"/>
              </a:lnSpc>
            </a:pPr>
            <a:r>
              <a:rPr lang="en-US" altLang="en-US" smtClean="0"/>
              <a:t>In some journals, may include subheads</a:t>
            </a:r>
          </a:p>
          <a:p>
            <a:pPr eaLnBrk="1" hangingPunct="1">
              <a:lnSpc>
                <a:spcPct val="90000"/>
              </a:lnSpc>
            </a:pPr>
            <a:r>
              <a:rPr lang="en-US" altLang="en-US" smtClean="0"/>
              <a:t>May include tables and figures</a:t>
            </a:r>
          </a:p>
          <a:p>
            <a:pPr lvl="1" eaLnBrk="1" hangingPunct="1">
              <a:lnSpc>
                <a:spcPct val="90000"/>
              </a:lnSpc>
            </a:pPr>
            <a:r>
              <a:rPr lang="en-US" altLang="en-US" smtClean="0"/>
              <a:t>What are some purposes for which tables and figures can be used in methods sections?</a:t>
            </a:r>
          </a:p>
          <a:p>
            <a:pPr eaLnBrk="1" hangingPunct="1">
              <a:lnSpc>
                <a:spcPct val="90000"/>
              </a:lnSpc>
            </a:pPr>
            <a:r>
              <a:rPr lang="en-US" altLang="en-US" smtClean="0"/>
              <a:t>Should be written in past tense</a:t>
            </a:r>
          </a:p>
          <a:p>
            <a:pPr eaLnBrk="1" hangingPunct="1">
              <a:lnSpc>
                <a:spcPct val="90000"/>
              </a:lnSpc>
            </a:pPr>
            <a:r>
              <a:rPr lang="en-US" altLang="en-US" smtClean="0"/>
              <a:t>Helpful to use papers published in the same journal as models</a:t>
            </a:r>
          </a:p>
        </p:txBody>
      </p:sp>
    </p:spTree>
    <p:extLst>
      <p:ext uri="{BB962C8B-B14F-4D97-AF65-F5344CB8AC3E}">
        <p14:creationId xmlns:p14="http://schemas.microsoft.com/office/powerpoint/2010/main" val="13660468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9608" y="1453647"/>
            <a:ext cx="8229600" cy="849501"/>
          </a:xfrm>
        </p:spPr>
        <p:txBody>
          <a:bodyPr>
            <a:normAutofit fontScale="90000"/>
          </a:bodyPr>
          <a:lstStyle/>
          <a:p>
            <a:r>
              <a:rPr lang="en-US" altLang="en-US" sz="4000" dirty="0" smtClean="0"/>
              <a:t>Methods: An Issue—</a:t>
            </a:r>
            <a:br>
              <a:rPr lang="en-US" altLang="en-US" sz="4000" dirty="0" smtClean="0"/>
            </a:br>
            <a:r>
              <a:rPr lang="en-US" altLang="en-US" sz="4000" dirty="0" smtClean="0"/>
              <a:t>How Much Detail to Provide About</a:t>
            </a:r>
          </a:p>
        </p:txBody>
      </p:sp>
      <p:sp>
        <p:nvSpPr>
          <p:cNvPr id="38915" name="Content Placeholder 2"/>
          <p:cNvSpPr>
            <a:spLocks noGrp="1"/>
          </p:cNvSpPr>
          <p:nvPr>
            <p:ph idx="1"/>
          </p:nvPr>
        </p:nvSpPr>
        <p:spPr>
          <a:xfrm>
            <a:off x="459608" y="2684284"/>
            <a:ext cx="8229600" cy="3692765"/>
          </a:xfrm>
        </p:spPr>
        <p:txBody>
          <a:bodyPr/>
          <a:lstStyle/>
          <a:p>
            <a:pPr eaLnBrk="1" hangingPunct="1">
              <a:lnSpc>
                <a:spcPct val="90000"/>
              </a:lnSpc>
            </a:pPr>
            <a:r>
              <a:rPr lang="en-US" altLang="en-US" dirty="0" smtClean="0"/>
              <a:t>Well-known methods</a:t>
            </a:r>
          </a:p>
          <a:p>
            <a:pPr eaLnBrk="1" hangingPunct="1">
              <a:lnSpc>
                <a:spcPct val="90000"/>
              </a:lnSpc>
            </a:pPr>
            <a:r>
              <a:rPr lang="en-US" altLang="en-US" dirty="0" smtClean="0"/>
              <a:t>Methods previously described but not well known</a:t>
            </a:r>
          </a:p>
          <a:p>
            <a:pPr eaLnBrk="1" hangingPunct="1">
              <a:lnSpc>
                <a:spcPct val="90000"/>
              </a:lnSpc>
            </a:pPr>
            <a:r>
              <a:rPr lang="en-US" altLang="en-US" dirty="0" smtClean="0"/>
              <a:t>Methods that you yourself devised</a:t>
            </a:r>
          </a:p>
          <a:p>
            <a:endParaRPr lang="en-US" altLang="en-US" dirty="0" smtClean="0"/>
          </a:p>
        </p:txBody>
      </p:sp>
    </p:spTree>
    <p:extLst>
      <p:ext uri="{BB962C8B-B14F-4D97-AF65-F5344CB8AC3E}">
        <p14:creationId xmlns:p14="http://schemas.microsoft.com/office/powerpoint/2010/main" val="29991011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dirty="0" smtClean="0"/>
              <a:t>Exercise</a:t>
            </a:r>
          </a:p>
        </p:txBody>
      </p:sp>
      <p:sp>
        <p:nvSpPr>
          <p:cNvPr id="63491" name="Rectangle 3"/>
          <p:cNvSpPr>
            <a:spLocks noGrp="1" noChangeArrowheads="1"/>
          </p:cNvSpPr>
          <p:nvPr>
            <p:ph type="body" idx="1"/>
          </p:nvPr>
        </p:nvSpPr>
        <p:spPr/>
        <p:txBody>
          <a:bodyPr>
            <a:normAutofit lnSpcReduction="10000"/>
          </a:bodyPr>
          <a:lstStyle/>
          <a:p>
            <a:pPr eaLnBrk="1" hangingPunct="1"/>
            <a:r>
              <a:rPr lang="en-US" altLang="en-US" sz="2800" dirty="0" smtClean="0"/>
              <a:t>Look at the instructions to authors from your target journal.  Notice what, if anything, it says about writing the </a:t>
            </a:r>
            <a:r>
              <a:rPr lang="en-US" altLang="en-US" sz="2800" dirty="0" smtClean="0"/>
              <a:t>methods section.</a:t>
            </a:r>
            <a:endParaRPr lang="en-US" altLang="en-US" sz="2800" dirty="0" smtClean="0"/>
          </a:p>
          <a:p>
            <a:pPr eaLnBrk="1" hangingPunct="1"/>
            <a:r>
              <a:rPr lang="en-US" altLang="en-US" sz="2800" dirty="0" smtClean="0"/>
              <a:t>Look at the </a:t>
            </a:r>
            <a:r>
              <a:rPr lang="en-US" altLang="en-US" sz="2800" dirty="0" smtClean="0"/>
              <a:t>methods section of </a:t>
            </a:r>
            <a:r>
              <a:rPr lang="en-US" altLang="en-US" sz="2800" dirty="0" smtClean="0"/>
              <a:t>your model paper.  Notice items such as the following:</a:t>
            </a:r>
          </a:p>
          <a:p>
            <a:pPr lvl="1" eaLnBrk="1" hangingPunct="1"/>
            <a:r>
              <a:rPr lang="en-US" altLang="en-US" sz="2400" dirty="0" smtClean="0"/>
              <a:t>Length						‒ Subheads (if any)</a:t>
            </a:r>
            <a:endParaRPr lang="en-US" altLang="en-US" sz="2400" dirty="0" smtClean="0"/>
          </a:p>
          <a:p>
            <a:pPr lvl="1" eaLnBrk="1" hangingPunct="1"/>
            <a:r>
              <a:rPr lang="en-US" altLang="en-US" sz="2400" dirty="0" smtClean="0"/>
              <a:t>Types of </a:t>
            </a:r>
            <a:r>
              <a:rPr lang="en-US" altLang="en-US" sz="2400" dirty="0" smtClean="0"/>
              <a:t>content			‒ Verb tense</a:t>
            </a:r>
            <a:endParaRPr lang="en-US" altLang="en-US" sz="2400" dirty="0" smtClean="0"/>
          </a:p>
          <a:p>
            <a:pPr lvl="1" eaLnBrk="1" hangingPunct="1"/>
            <a:r>
              <a:rPr lang="en-US" altLang="en-US" sz="2400" dirty="0" smtClean="0"/>
              <a:t>Organization				‒ Tables/figures (if any)</a:t>
            </a:r>
            <a:endParaRPr lang="en-US" altLang="en-US" sz="2400" dirty="0" smtClean="0"/>
          </a:p>
          <a:p>
            <a:pPr lvl="1" eaLnBrk="1" hangingPunct="1"/>
            <a:r>
              <a:rPr lang="en-US" altLang="en-US" sz="2400" dirty="0" smtClean="0"/>
              <a:t>Citation of </a:t>
            </a:r>
            <a:r>
              <a:rPr lang="en-US" altLang="en-US" sz="2400" dirty="0" smtClean="0"/>
              <a:t>references		‒  Amount of detail</a:t>
            </a:r>
            <a:endParaRPr lang="en-US" altLang="en-US" sz="2400" dirty="0" smtClean="0"/>
          </a:p>
          <a:p>
            <a:pPr eaLnBrk="1" hangingPunct="1"/>
            <a:r>
              <a:rPr lang="en-US" altLang="en-US" sz="2800" dirty="0" smtClean="0"/>
              <a:t>Be ready to report to the full group.</a:t>
            </a:r>
          </a:p>
        </p:txBody>
      </p:sp>
    </p:spTree>
    <p:extLst>
      <p:ext uri="{BB962C8B-B14F-4D97-AF65-F5344CB8AC3E}">
        <p14:creationId xmlns:p14="http://schemas.microsoft.com/office/powerpoint/2010/main" val="8322323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exercise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Share the draft of your introduction with the rest of your small group. </a:t>
            </a:r>
          </a:p>
          <a:p>
            <a:r>
              <a:rPr lang="en-US" dirty="0" smtClean="0"/>
              <a:t>Write comments on each other’s drafts. Both identify strengths and suggest improvements.</a:t>
            </a:r>
          </a:p>
          <a:p>
            <a:r>
              <a:rPr lang="en-US" dirty="0" smtClean="0"/>
              <a:t>Discuss each member’s draft, first noting strengths and then suggesting potential improvements. If parts of the writing seem to need clarification, identify them.</a:t>
            </a:r>
          </a:p>
          <a:p>
            <a:r>
              <a:rPr lang="en-US" dirty="0" smtClean="0"/>
              <a:t>Share the commented-on copies with the authors.</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9</a:t>
            </a:fld>
            <a:endParaRPr lang="en-US"/>
          </a:p>
        </p:txBody>
      </p:sp>
    </p:spTree>
    <p:extLst>
      <p:ext uri="{BB962C8B-B14F-4D97-AF65-F5344CB8AC3E}">
        <p14:creationId xmlns:p14="http://schemas.microsoft.com/office/powerpoint/2010/main" val="3847306896"/>
      </p:ext>
    </p:extLst>
  </p:cSld>
  <p:clrMapOvr>
    <a:masterClrMapping/>
  </p:clrMapOvr>
</p:sld>
</file>

<file path=ppt/theme/theme1.xml><?xml version="1.0" encoding="utf-8"?>
<a:theme xmlns:a="http://schemas.openxmlformats.org/drawingml/2006/main" name="INASP 2016 Presentation">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INASP 2016 Presentation</Template>
  <TotalTime>715</TotalTime>
  <Words>1410</Words>
  <Application>Microsoft Office PowerPoint</Application>
  <PresentationFormat>On-screen Show (4:3)</PresentationFormat>
  <Paragraphs>111</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INASP 2016 Presentation</vt:lpstr>
      <vt:lpstr>Writing the Methods Section</vt:lpstr>
      <vt:lpstr>Overview</vt:lpstr>
      <vt:lpstr>Why have a methods section?</vt:lpstr>
      <vt:lpstr>Purposes of the Methods Section</vt:lpstr>
      <vt:lpstr>Methods: Basic Information to Include</vt:lpstr>
      <vt:lpstr>Methods (cont)</vt:lpstr>
      <vt:lpstr>Methods: An Issue— How Much Detail to Provide About</vt:lpstr>
      <vt:lpstr>Exercise</vt:lpstr>
      <vt:lpstr>Another exercise</vt:lpstr>
      <vt:lpstr>In Conclusion</vt:lpstr>
      <vt:lpstr>PowerPoint Presentation</vt:lpstr>
    </vt:vector>
  </TitlesOfParts>
  <Company>INASP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Sian Harris</dc:creator>
  <cp:lastModifiedBy>Barbara Gastel</cp:lastModifiedBy>
  <cp:revision>42</cp:revision>
  <dcterms:created xsi:type="dcterms:W3CDTF">2016-07-21T09:15:55Z</dcterms:created>
  <dcterms:modified xsi:type="dcterms:W3CDTF">2016-10-02T16:21:29Z</dcterms:modified>
</cp:coreProperties>
</file>