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7"/>
  </p:notesMasterIdLst>
  <p:handoutMasterIdLst>
    <p:handoutMasterId r:id="rId18"/>
  </p:handoutMasterIdLst>
  <p:sldIdLst>
    <p:sldId id="256" r:id="rId2"/>
    <p:sldId id="262" r:id="rId3"/>
    <p:sldId id="306" r:id="rId4"/>
    <p:sldId id="299" r:id="rId5"/>
    <p:sldId id="300" r:id="rId6"/>
    <p:sldId id="301" r:id="rId7"/>
    <p:sldId id="302" r:id="rId8"/>
    <p:sldId id="303" r:id="rId9"/>
    <p:sldId id="304" r:id="rId10"/>
    <p:sldId id="308" r:id="rId11"/>
    <p:sldId id="305" r:id="rId12"/>
    <p:sldId id="298" r:id="rId13"/>
    <p:sldId id="289" r:id="rId14"/>
    <p:sldId id="307" r:id="rId15"/>
    <p:sldId id="257"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66"/>
    <a:srgbClr val="5784CC"/>
    <a:srgbClr val="1AFFFF"/>
    <a:srgbClr val="FFFFFF"/>
    <a:srgbClr val="E5E5E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76225" autoAdjust="0"/>
  </p:normalViewPr>
  <p:slideViewPr>
    <p:cSldViewPr snapToGrid="0" snapToObjects="1">
      <p:cViewPr>
        <p:scale>
          <a:sx n="80" d="100"/>
          <a:sy n="80" d="100"/>
        </p:scale>
        <p:origin x="-2196" y="-3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130" d="100"/>
          <a:sy n="130" d="100"/>
        </p:scale>
        <p:origin x="-1446" y="33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3B85EE-53BF-8142-88AE-B1ADA6DC59E8}" type="datetimeFigureOut">
              <a:rPr lang="en-US" smtClean="0"/>
              <a:t>10/2/2016</a:t>
            </a:fld>
            <a:endParaRPr lang="en-US"/>
          </a:p>
        </p:txBody>
      </p:sp>
      <p:sp>
        <p:nvSpPr>
          <p:cNvPr id="4" name="Footer Placeholder 3"/>
          <p:cNvSpPr>
            <a:spLocks noGrp="1"/>
          </p:cNvSpPr>
          <p:nvPr>
            <p:ph type="ftr" sz="quarter" idx="2"/>
          </p:nvPr>
        </p:nvSpPr>
        <p:spPr>
          <a:xfrm>
            <a:off x="0" y="8522211"/>
            <a:ext cx="6313018" cy="495847"/>
          </a:xfrm>
          <a:prstGeom prst="rect">
            <a:avLst/>
          </a:prstGeom>
        </p:spPr>
        <p:txBody>
          <a:bodyPr vert="horz" lIns="91440" tIns="45720" rIns="91440" bIns="45720" rtlCol="0" anchor="b"/>
          <a:lstStyle>
            <a:lvl1pPr algn="l">
              <a:defRPr sz="1200"/>
            </a:lvl1pPr>
          </a:lstStyle>
          <a:p>
            <a:r>
              <a:rPr lang="en-GB" sz="1000" dirty="0" smtClean="0"/>
              <a:t>This </a:t>
            </a:r>
            <a:r>
              <a:rPr lang="en-GB" sz="1000" dirty="0"/>
              <a:t>work is licensed under a Creative Commons Attribution-</a:t>
            </a:r>
            <a:r>
              <a:rPr lang="en-GB" sz="1000" dirty="0" err="1"/>
              <a:t>ShareAlike</a:t>
            </a:r>
            <a:r>
              <a:rPr lang="en-GB" sz="1000" dirty="0"/>
              <a:t> 3.0 </a:t>
            </a:r>
            <a:r>
              <a:rPr lang="en-GB" sz="1000" dirty="0" err="1"/>
              <a:t>Unported</a:t>
            </a:r>
            <a:r>
              <a:rPr lang="en-GB" sz="1000" dirty="0"/>
              <a:t> License</a:t>
            </a:r>
            <a:r>
              <a:rPr lang="en-GB" sz="1000" dirty="0" smtClean="0"/>
              <a:t>.</a:t>
            </a:r>
          </a:p>
          <a:p>
            <a:r>
              <a:rPr lang="en-GB" sz="1000" dirty="0"/>
              <a:t>http://creativecommons.org/licenses/by-sa/3.0</a:t>
            </a:r>
            <a:r>
              <a:rPr lang="en-GB" sz="1000" dirty="0" smtClean="0"/>
              <a:t>/</a:t>
            </a:r>
            <a:endParaRPr lang="en-GB" sz="1000" dirty="0"/>
          </a:p>
        </p:txBody>
      </p:sp>
      <p:sp>
        <p:nvSpPr>
          <p:cNvPr id="5" name="Slide Number Placeholder 4"/>
          <p:cNvSpPr>
            <a:spLocks noGrp="1"/>
          </p:cNvSpPr>
          <p:nvPr>
            <p:ph type="sldNum" sz="quarter" idx="3"/>
          </p:nvPr>
        </p:nvSpPr>
        <p:spPr>
          <a:xfrm>
            <a:off x="6313017" y="8524283"/>
            <a:ext cx="543395" cy="457200"/>
          </a:xfrm>
          <a:prstGeom prst="rect">
            <a:avLst/>
          </a:prstGeom>
        </p:spPr>
        <p:txBody>
          <a:bodyPr vert="horz" lIns="91440" tIns="45720" rIns="91440" bIns="45720" rtlCol="0" anchor="b"/>
          <a:lstStyle>
            <a:lvl1pPr algn="r">
              <a:defRPr sz="1200"/>
            </a:lvl1pPr>
          </a:lstStyle>
          <a:p>
            <a:fld id="{043BA4F4-B25B-A641-B63E-5F84226EF5BC}" type="slidenum">
              <a:rPr lang="en-US" smtClean="0"/>
              <a:t>‹#›</a:t>
            </a:fld>
            <a:endParaRPr lang="en-US" dirty="0"/>
          </a:p>
        </p:txBody>
      </p:sp>
    </p:spTree>
    <p:extLst>
      <p:ext uri="{BB962C8B-B14F-4D97-AF65-F5344CB8AC3E}">
        <p14:creationId xmlns:p14="http://schemas.microsoft.com/office/powerpoint/2010/main" val="22226283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FD8533-B7A0-3247-9F7E-05C10199060A}" type="datetimeFigureOut">
              <a:rPr lang="en-US" smtClean="0"/>
              <a:t>10/2/2016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1" y="8634008"/>
            <a:ext cx="6232549" cy="457200"/>
          </a:xfrm>
          <a:prstGeom prst="rect">
            <a:avLst/>
          </a:prstGeom>
        </p:spPr>
        <p:txBody>
          <a:bodyPr vert="horz" lIns="91440" tIns="45720" rIns="91440" bIns="45720" rtlCol="0" anchor="b"/>
          <a:lstStyle>
            <a:lvl1pPr algn="l">
              <a:defRPr sz="1000" baseline="0"/>
            </a:lvl1pPr>
          </a:lstStyle>
          <a:p>
            <a:r>
              <a:rPr lang="en-GB" dirty="0" smtClean="0"/>
              <a:t>This work is licensed under a Creative Commons Attribution-</a:t>
            </a:r>
            <a:r>
              <a:rPr lang="en-GB" dirty="0" err="1" smtClean="0"/>
              <a:t>ShareAlike</a:t>
            </a:r>
            <a:r>
              <a:rPr lang="en-GB" dirty="0" smtClean="0"/>
              <a:t> 3.0 </a:t>
            </a:r>
            <a:r>
              <a:rPr lang="en-GB" dirty="0" err="1" smtClean="0"/>
              <a:t>Unported</a:t>
            </a:r>
            <a:r>
              <a:rPr lang="en-GB" dirty="0" smtClean="0"/>
              <a:t> License.</a:t>
            </a:r>
          </a:p>
          <a:p>
            <a:r>
              <a:rPr lang="en-GB" dirty="0" smtClean="0"/>
              <a:t>http://creativecommons.org/licenses/by-sa/3.0/</a:t>
            </a:r>
          </a:p>
        </p:txBody>
      </p:sp>
      <p:sp>
        <p:nvSpPr>
          <p:cNvPr id="7" name="Slide Number Placeholder 6"/>
          <p:cNvSpPr>
            <a:spLocks noGrp="1"/>
          </p:cNvSpPr>
          <p:nvPr>
            <p:ph type="sldNum" sz="quarter" idx="5"/>
          </p:nvPr>
        </p:nvSpPr>
        <p:spPr>
          <a:xfrm>
            <a:off x="6232549" y="8641323"/>
            <a:ext cx="623863" cy="457200"/>
          </a:xfrm>
          <a:prstGeom prst="rect">
            <a:avLst/>
          </a:prstGeom>
        </p:spPr>
        <p:txBody>
          <a:bodyPr vert="horz" lIns="91440" tIns="45720" rIns="91440" bIns="45720" rtlCol="0" anchor="b"/>
          <a:lstStyle>
            <a:lvl1pPr algn="r">
              <a:defRPr sz="1200"/>
            </a:lvl1pPr>
          </a:lstStyle>
          <a:p>
            <a:fld id="{C623B231-3D70-2A4C-A0C2-A57463CF59EC}" type="slidenum">
              <a:rPr lang="en-US" smtClean="0"/>
              <a:t>‹#›</a:t>
            </a:fld>
            <a:endParaRPr lang="en-US" dirty="0"/>
          </a:p>
        </p:txBody>
      </p:sp>
    </p:spTree>
    <p:extLst>
      <p:ext uri="{BB962C8B-B14F-4D97-AF65-F5344CB8AC3E}">
        <p14:creationId xmlns:p14="http://schemas.microsoft.com/office/powerpoint/2010/main" val="29638227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Suggestions:</a:t>
            </a:r>
          </a:p>
          <a:p>
            <a:r>
              <a:rPr lang="en-US" dirty="0" smtClean="0"/>
              <a:t>- Note the topics that the module will address.</a:t>
            </a:r>
          </a:p>
          <a:p>
            <a:r>
              <a:rPr lang="en-US" dirty="0" smtClean="0"/>
              <a:t>- Note the module’s aim. (Feel free, of course, to frame it in the way that the group is likely to find most relevant.)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2</a:t>
            </a:fld>
            <a:endParaRPr lang="en-US" dirty="0"/>
          </a:p>
        </p:txBody>
      </p:sp>
    </p:spTree>
    <p:extLst>
      <p:ext uri="{BB962C8B-B14F-4D97-AF65-F5344CB8AC3E}">
        <p14:creationId xmlns:p14="http://schemas.microsoft.com/office/powerpoint/2010/main" val="357340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the participants do this exercise in small groups.</a:t>
            </a:r>
          </a:p>
          <a:p>
            <a:pPr marL="171450" indent="-171450">
              <a:buFont typeface="Arial" panose="020B0604020202020204" pitchFamily="34" charset="0"/>
              <a:buChar char="•"/>
            </a:pPr>
            <a:r>
              <a:rPr lang="en-US" dirty="0" smtClean="0"/>
              <a:t>Then bring the full group together for discussion.</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11</a:t>
            </a:fld>
            <a:endParaRPr lang="en-US" dirty="0"/>
          </a:p>
        </p:txBody>
      </p:sp>
    </p:spTree>
    <p:extLst>
      <p:ext uri="{BB962C8B-B14F-4D97-AF65-F5344CB8AC3E}">
        <p14:creationId xmlns:p14="http://schemas.microsoft.com/office/powerpoint/2010/main" val="408369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If most or all of the participants have brought drafts of their discussions, do this exercise. </a:t>
            </a:r>
          </a:p>
          <a:p>
            <a:pPr marL="171450" indent="-171450">
              <a:buFont typeface="Arial" panose="020B0604020202020204" pitchFamily="34" charset="0"/>
              <a:buChar char="•"/>
            </a:pPr>
            <a:r>
              <a:rPr lang="en-US" dirty="0" smtClean="0"/>
              <a:t>Another option is to have participants draft their discussions after this module and then do this exercise at a later session.</a:t>
            </a:r>
          </a:p>
          <a:p>
            <a:pPr marL="171450" indent="-171450">
              <a:buFont typeface="Arial" panose="020B0604020202020204" pitchFamily="34" charset="0"/>
              <a:buChar char="•"/>
            </a:pPr>
            <a:r>
              <a:rPr lang="en-US" dirty="0" smtClean="0"/>
              <a:t>This exercise is well suited for groups of about three or four members.</a:t>
            </a:r>
          </a:p>
          <a:p>
            <a:pPr marL="171450" indent="-171450">
              <a:buFont typeface="Arial" panose="020B0604020202020204" pitchFamily="34" charset="0"/>
              <a:buChar char="•"/>
            </a:pPr>
            <a:r>
              <a:rPr lang="en-US" dirty="0" smtClean="0"/>
              <a:t>If feasible, have the full group come together for discussion at the end of this exercise. One option is to proceed as follows: (1) Have participants note some strengths that they observed in other group members’ discussions. (2) Have participants wishing to do so identify some helpful guidance that they received during the exercise.  (3) Answer any questions, either along the way or at the end.</a:t>
            </a:r>
          </a:p>
          <a:p>
            <a:pPr marL="171450" indent="-171450">
              <a:buFont typeface="Arial" panose="020B0604020202020204" pitchFamily="34" charset="0"/>
              <a:buChar char="•"/>
            </a:pPr>
            <a:r>
              <a:rPr lang="en-US" dirty="0" smtClean="0"/>
              <a:t>If this session will be the first one in which participants provide feedback on each other’s drafts, perhaps precede this exercise with some discussion of giving feedback. Suggestions for giving feedback appear at http://www.authoraid.info/en/news/details/1058/, http://www.authoraid.info/en/news/details/649/, and http://www.authoraid.info/en/news/details/302/. Also, suggestions for receiving feedback appear at http://www.authoraid.info/en/news/details/1059/. Of course, some facilitators might need to adapt the advice on giving feedback to the cultural context.</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12</a:t>
            </a:fld>
            <a:endParaRPr lang="en-US" dirty="0"/>
          </a:p>
        </p:txBody>
      </p:sp>
    </p:spTree>
    <p:extLst>
      <p:ext uri="{BB962C8B-B14F-4D97-AF65-F5344CB8AC3E}">
        <p14:creationId xmlns:p14="http://schemas.microsoft.com/office/powerpoint/2010/main" val="31193647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Tx/>
              <a:buNone/>
            </a:pPr>
            <a:endParaRPr lang="en-US" dirty="0" smtClean="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If time permits, include a question-and-answer session before ending. </a:t>
            </a:r>
            <a:r>
              <a:rPr lang="en-GB" sz="1200" kern="1200" dirty="0" smtClean="0">
                <a:solidFill>
                  <a:schemeClr val="tx1"/>
                </a:solidFill>
                <a:effectLst/>
                <a:latin typeface="+mn-lt"/>
                <a:ea typeface="+mn-ea"/>
                <a:cs typeface="+mn-cs"/>
              </a:rPr>
              <a:t>If this module is the last one presented in the unit, perhaps make time for questions not only about material in this module but also about material in earlier modules.</a:t>
            </a:r>
            <a:endParaRPr lang="en-US" dirty="0" smtClean="0"/>
          </a:p>
          <a:p>
            <a:pPr marL="171450" lvl="0" indent="-171450">
              <a:buFont typeface="Arial" panose="020B0604020202020204" pitchFamily="34" charset="0"/>
              <a:buChar char="•"/>
            </a:pPr>
            <a:r>
              <a:rPr lang="en-US" dirty="0" smtClean="0"/>
              <a:t>Perhaps do one or both of the following:</a:t>
            </a:r>
          </a:p>
          <a:p>
            <a:pPr marL="628650" lvl="1" indent="-171450">
              <a:buFont typeface="Arial" panose="020B0604020202020204" pitchFamily="34" charset="0"/>
              <a:buChar char="•"/>
            </a:pPr>
            <a:r>
              <a:rPr lang="en-US" dirty="0" smtClean="0"/>
              <a:t>Have participants note points to remember.</a:t>
            </a:r>
          </a:p>
          <a:p>
            <a:pPr marL="628650" lvl="1" indent="-171450">
              <a:buFont typeface="Arial" panose="020B0604020202020204" pitchFamily="34" charset="0"/>
              <a:buChar char="•"/>
            </a:pPr>
            <a:r>
              <a:rPr lang="en-US" dirty="0" smtClean="0"/>
              <a:t>Summarize the session.</a:t>
            </a:r>
          </a:p>
          <a:p>
            <a:pPr marL="171450" lvl="0" indent="-171450">
              <a:buFont typeface="Arial" panose="020B0604020202020204" pitchFamily="34" charset="0"/>
              <a:buChar char="•"/>
            </a:pPr>
            <a:r>
              <a:rPr lang="en-US" dirty="0" smtClean="0"/>
              <a:t>If the workshop or course will include later modules, note the topic of the next module. Perhaps also note more generally what will follow.</a:t>
            </a:r>
          </a:p>
          <a:p>
            <a:pPr marL="171450" lvl="0" indent="-171450">
              <a:buFont typeface="Arial" panose="020B0604020202020204" pitchFamily="34" charset="0"/>
              <a:buChar char="•"/>
            </a:pPr>
            <a:r>
              <a:rPr lang="en-US" dirty="0" smtClean="0"/>
              <a:t>Perhaps encourage group members to share points from this session with others.</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13</a:t>
            </a:fld>
            <a:endParaRPr lang="en-US" dirty="0"/>
          </a:p>
        </p:txBody>
      </p:sp>
    </p:spTree>
    <p:extLst>
      <p:ext uri="{BB962C8B-B14F-4D97-AF65-F5344CB8AC3E}">
        <p14:creationId xmlns:p14="http://schemas.microsoft.com/office/powerpoint/2010/main" val="35410092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Include this slide if this module is the last one being presented on writing journal articles about one’s research. (If another module is being used as the last one, moving this slide to the end of that module is suggested.)</a:t>
            </a:r>
          </a:p>
          <a:p>
            <a:pPr marL="171450" indent="-171450">
              <a:buFont typeface="Arial" panose="020B0604020202020204" pitchFamily="34" charset="0"/>
              <a:buChar char="•"/>
            </a:pPr>
            <a:r>
              <a:rPr lang="en-US" dirty="0" smtClean="0"/>
              <a:t>When presenting this slide, say that you hope that this series of modules has been helpful, and wish the participants much success in writing and publishing journal articles.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14</a:t>
            </a:fld>
            <a:endParaRPr lang="en-US" dirty="0"/>
          </a:p>
        </p:txBody>
      </p:sp>
    </p:spTree>
    <p:extLst>
      <p:ext uri="{BB962C8B-B14F-4D97-AF65-F5344CB8AC3E}">
        <p14:creationId xmlns:p14="http://schemas.microsoft.com/office/powerpoint/2010/main" val="14983454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You are free to:</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Share</a:t>
            </a:r>
            <a:r>
              <a:rPr lang="en-GB" sz="1200" kern="1200" dirty="0" smtClean="0">
                <a:solidFill>
                  <a:schemeClr val="tx1"/>
                </a:solidFill>
                <a:effectLst/>
                <a:latin typeface="+mn-lt"/>
                <a:ea typeface="+mn-ea"/>
                <a:cs typeface="+mn-cs"/>
              </a:rPr>
              <a:t> — copy and redistribute the material in any medium or format </a:t>
            </a:r>
          </a:p>
          <a:p>
            <a:pPr lvl="0"/>
            <a:r>
              <a:rPr lang="en-GB" sz="1200" b="1" kern="1200" dirty="0" smtClean="0">
                <a:solidFill>
                  <a:schemeClr val="tx1"/>
                </a:solidFill>
                <a:effectLst/>
                <a:latin typeface="+mn-lt"/>
                <a:ea typeface="+mn-ea"/>
                <a:cs typeface="+mn-cs"/>
              </a:rPr>
              <a:t>Adapt</a:t>
            </a:r>
            <a:r>
              <a:rPr lang="en-GB" sz="1200" kern="1200" dirty="0" smtClean="0">
                <a:solidFill>
                  <a:schemeClr val="tx1"/>
                </a:solidFill>
                <a:effectLst/>
                <a:latin typeface="+mn-lt"/>
                <a:ea typeface="+mn-ea"/>
                <a:cs typeface="+mn-cs"/>
              </a:rPr>
              <a:t> — remix, transform, and build upon the material for any purpose, even commercially. </a:t>
            </a:r>
          </a:p>
          <a:p>
            <a:pPr lvl="0"/>
            <a:r>
              <a:rPr lang="en-GB" sz="1200" kern="1200" dirty="0" smtClean="0">
                <a:solidFill>
                  <a:schemeClr val="tx1"/>
                </a:solidFill>
                <a:effectLst/>
                <a:latin typeface="+mn-lt"/>
                <a:ea typeface="+mn-ea"/>
                <a:cs typeface="+mn-cs"/>
              </a:rPr>
              <a:t>The licensor cannot revoke these freedoms as long as you follow the license terms.</a:t>
            </a:r>
          </a:p>
          <a:p>
            <a:r>
              <a:rPr lang="en-GB" sz="1200" b="1" kern="1200" dirty="0" smtClean="0">
                <a:solidFill>
                  <a:schemeClr val="tx1"/>
                </a:solidFill>
                <a:effectLst/>
                <a:latin typeface="+mn-lt"/>
                <a:ea typeface="+mn-ea"/>
                <a:cs typeface="+mn-cs"/>
              </a:rPr>
              <a:t>Under the following terms:</a:t>
            </a:r>
            <a:endParaRPr lang="en-GB" sz="1200" kern="1200" dirty="0" smtClean="0">
              <a:solidFill>
                <a:schemeClr val="tx1"/>
              </a:solidFill>
              <a:effectLst/>
              <a:latin typeface="+mn-lt"/>
              <a:ea typeface="+mn-ea"/>
              <a:cs typeface="+mn-cs"/>
            </a:endParaRPr>
          </a:p>
          <a:p>
            <a:pPr lvl="0"/>
            <a:r>
              <a:rPr lang="en-GB" sz="1200" b="1" kern="1200" dirty="0" smtClean="0">
                <a:solidFill>
                  <a:schemeClr val="tx1"/>
                </a:solidFill>
                <a:effectLst/>
                <a:latin typeface="+mn-lt"/>
                <a:ea typeface="+mn-ea"/>
                <a:cs typeface="+mn-cs"/>
              </a:rPr>
              <a:t>Attribution</a:t>
            </a:r>
            <a:r>
              <a:rPr lang="en-GB" sz="1200" kern="1200" dirty="0" smtClean="0">
                <a:solidFill>
                  <a:schemeClr val="tx1"/>
                </a:solidFill>
                <a:effectLst/>
                <a:latin typeface="+mn-lt"/>
                <a:ea typeface="+mn-ea"/>
                <a:cs typeface="+mn-cs"/>
              </a:rPr>
              <a:t> — You must give </a:t>
            </a:r>
            <a:r>
              <a:rPr lang="en-GB" sz="1200" kern="1200" dirty="0" smtClean="0">
                <a:solidFill>
                  <a:schemeClr val="tx1"/>
                </a:solidFill>
                <a:effectLst/>
                <a:latin typeface="+mn-lt"/>
                <a:ea typeface="+mn-ea"/>
                <a:cs typeface="+mn-cs"/>
                <a:hlinkClick r:id="rId3"/>
              </a:rPr>
              <a:t>appropriate credit</a:t>
            </a:r>
            <a:r>
              <a:rPr lang="en-GB" sz="1200" kern="1200" dirty="0" smtClean="0">
                <a:solidFill>
                  <a:schemeClr val="tx1"/>
                </a:solidFill>
                <a:effectLst/>
                <a:latin typeface="+mn-lt"/>
                <a:ea typeface="+mn-ea"/>
                <a:cs typeface="+mn-cs"/>
              </a:rPr>
              <a:t>, provide a link to the license, and </a:t>
            </a:r>
            <a:r>
              <a:rPr lang="en-GB" sz="1200" kern="1200" dirty="0" smtClean="0">
                <a:solidFill>
                  <a:schemeClr val="tx1"/>
                </a:solidFill>
                <a:effectLst/>
                <a:latin typeface="+mn-lt"/>
                <a:ea typeface="+mn-ea"/>
                <a:cs typeface="+mn-cs"/>
                <a:hlinkClick r:id="rId3"/>
              </a:rPr>
              <a:t>indicate if changes were made</a:t>
            </a:r>
            <a:r>
              <a:rPr lang="en-GB" sz="1200" kern="1200" dirty="0" smtClean="0">
                <a:solidFill>
                  <a:schemeClr val="tx1"/>
                </a:solidFill>
                <a:effectLst/>
                <a:latin typeface="+mn-lt"/>
                <a:ea typeface="+mn-ea"/>
                <a:cs typeface="+mn-cs"/>
              </a:rPr>
              <a:t>. You may do so in any reasonable manner, but not in any way that suggests the licensor endorses you or your use. </a:t>
            </a:r>
          </a:p>
          <a:p>
            <a:pPr lvl="0"/>
            <a:r>
              <a:rPr lang="en-GB" sz="1200" b="1" kern="1200" dirty="0" err="1" smtClean="0">
                <a:solidFill>
                  <a:schemeClr val="tx1"/>
                </a:solidFill>
                <a:effectLst/>
                <a:latin typeface="+mn-lt"/>
                <a:ea typeface="+mn-ea"/>
                <a:cs typeface="+mn-cs"/>
              </a:rPr>
              <a:t>ShareAlike</a:t>
            </a:r>
            <a:r>
              <a:rPr lang="en-GB" sz="1200" kern="1200" dirty="0" smtClean="0">
                <a:solidFill>
                  <a:schemeClr val="tx1"/>
                </a:solidFill>
                <a:effectLst/>
                <a:latin typeface="+mn-lt"/>
                <a:ea typeface="+mn-ea"/>
                <a:cs typeface="+mn-cs"/>
              </a:rPr>
              <a:t> — If you remix, transform, or build upon the material, you must distribute your contributions under the </a:t>
            </a:r>
            <a:r>
              <a:rPr lang="en-GB" sz="1200" kern="1200" dirty="0" smtClean="0">
                <a:solidFill>
                  <a:schemeClr val="tx1"/>
                </a:solidFill>
                <a:effectLst/>
                <a:latin typeface="+mn-lt"/>
                <a:ea typeface="+mn-ea"/>
                <a:cs typeface="+mn-cs"/>
                <a:hlinkClick r:id="rId3"/>
              </a:rPr>
              <a:t>same license</a:t>
            </a:r>
            <a:r>
              <a:rPr lang="en-GB" sz="1200" kern="1200" dirty="0" smtClean="0">
                <a:solidFill>
                  <a:schemeClr val="tx1"/>
                </a:solidFill>
                <a:effectLst/>
                <a:latin typeface="+mn-lt"/>
                <a:ea typeface="+mn-ea"/>
                <a:cs typeface="+mn-cs"/>
              </a:rPr>
              <a:t> as the original. </a:t>
            </a:r>
          </a:p>
          <a:p>
            <a:pPr lvl="0"/>
            <a:r>
              <a:rPr lang="en-GB" sz="1200" b="1" kern="1200" dirty="0" smtClean="0">
                <a:solidFill>
                  <a:schemeClr val="tx1"/>
                </a:solidFill>
                <a:effectLst/>
                <a:latin typeface="+mn-lt"/>
                <a:ea typeface="+mn-ea"/>
                <a:cs typeface="+mn-cs"/>
              </a:rPr>
              <a:t>No additional restrictions</a:t>
            </a:r>
            <a:r>
              <a:rPr lang="en-GB" sz="1200" kern="1200" dirty="0" smtClean="0">
                <a:solidFill>
                  <a:schemeClr val="tx1"/>
                </a:solidFill>
                <a:effectLst/>
                <a:latin typeface="+mn-lt"/>
                <a:ea typeface="+mn-ea"/>
                <a:cs typeface="+mn-cs"/>
              </a:rPr>
              <a:t> — You may not apply legal terms or </a:t>
            </a:r>
            <a:r>
              <a:rPr lang="en-GB" sz="1200" kern="1200" dirty="0" smtClean="0">
                <a:solidFill>
                  <a:schemeClr val="tx1"/>
                </a:solidFill>
                <a:effectLst/>
                <a:latin typeface="+mn-lt"/>
                <a:ea typeface="+mn-ea"/>
                <a:cs typeface="+mn-cs"/>
                <a:hlinkClick r:id="rId3"/>
              </a:rPr>
              <a:t>technological measures</a:t>
            </a:r>
            <a:r>
              <a:rPr lang="en-GB" sz="1200" kern="1200" dirty="0" smtClean="0">
                <a:solidFill>
                  <a:schemeClr val="tx1"/>
                </a:solidFill>
                <a:effectLst/>
                <a:latin typeface="+mn-lt"/>
                <a:ea typeface="+mn-ea"/>
                <a:cs typeface="+mn-cs"/>
              </a:rPr>
              <a:t> that legally restrict others from doing anything the license permits. </a:t>
            </a:r>
          </a:p>
          <a:p>
            <a:r>
              <a:rPr lang="en-GB" sz="1200" b="1" kern="1200" dirty="0" smtClean="0">
                <a:solidFill>
                  <a:schemeClr val="tx1"/>
                </a:solidFill>
                <a:effectLst/>
                <a:latin typeface="+mn-lt"/>
                <a:ea typeface="+mn-ea"/>
                <a:cs typeface="+mn-cs"/>
              </a:rPr>
              <a:t>Notices: </a:t>
            </a:r>
            <a:endParaRPr lang="en-GB" sz="1200" kern="1200" dirty="0" smtClean="0">
              <a:solidFill>
                <a:schemeClr val="tx1"/>
              </a:solidFill>
              <a:effectLst/>
              <a:latin typeface="+mn-lt"/>
              <a:ea typeface="+mn-ea"/>
              <a:cs typeface="+mn-cs"/>
            </a:endParaRPr>
          </a:p>
          <a:p>
            <a:pPr lvl="0"/>
            <a:r>
              <a:rPr lang="en-GB" sz="1200" kern="1200" dirty="0" smtClean="0">
                <a:solidFill>
                  <a:schemeClr val="tx1"/>
                </a:solidFill>
                <a:effectLst/>
                <a:latin typeface="+mn-lt"/>
                <a:ea typeface="+mn-ea"/>
                <a:cs typeface="+mn-cs"/>
              </a:rPr>
              <a:t>You do not have to comply with the license for elements of the material in the public domain or where your use is permitted by an applicable </a:t>
            </a:r>
            <a:r>
              <a:rPr lang="en-GB" sz="1200" kern="1200" dirty="0" smtClean="0">
                <a:solidFill>
                  <a:schemeClr val="tx1"/>
                </a:solidFill>
                <a:effectLst/>
                <a:latin typeface="+mn-lt"/>
                <a:ea typeface="+mn-ea"/>
                <a:cs typeface="+mn-cs"/>
                <a:hlinkClick r:id="rId3"/>
              </a:rPr>
              <a:t>exception or limitation</a:t>
            </a:r>
            <a:r>
              <a:rPr lang="en-GB" sz="1200" kern="1200" dirty="0" smtClean="0">
                <a:solidFill>
                  <a:schemeClr val="tx1"/>
                </a:solidFill>
                <a:effectLst/>
                <a:latin typeface="+mn-lt"/>
                <a:ea typeface="+mn-ea"/>
                <a:cs typeface="+mn-cs"/>
              </a:rPr>
              <a:t>. </a:t>
            </a:r>
          </a:p>
          <a:p>
            <a:pPr lvl="0"/>
            <a:r>
              <a:rPr lang="en-GB" sz="1200" kern="1200" dirty="0" smtClean="0">
                <a:solidFill>
                  <a:schemeClr val="tx1"/>
                </a:solidFill>
                <a:effectLst/>
                <a:latin typeface="+mn-lt"/>
                <a:ea typeface="+mn-ea"/>
                <a:cs typeface="+mn-cs"/>
              </a:rPr>
              <a:t>No warranties are given. The license may not give you all of the permissions necessary for your intended use. For example, other rights such as </a:t>
            </a:r>
            <a:r>
              <a:rPr lang="en-GB" sz="1200" kern="1200" dirty="0" smtClean="0">
                <a:solidFill>
                  <a:schemeClr val="tx1"/>
                </a:solidFill>
                <a:effectLst/>
                <a:latin typeface="+mn-lt"/>
                <a:ea typeface="+mn-ea"/>
                <a:cs typeface="+mn-cs"/>
                <a:hlinkClick r:id="rId3"/>
              </a:rPr>
              <a:t>publicity, privacy, or moral rights</a:t>
            </a:r>
            <a:r>
              <a:rPr lang="en-GB" sz="1200" kern="1200" dirty="0" smtClean="0">
                <a:solidFill>
                  <a:schemeClr val="tx1"/>
                </a:solidFill>
                <a:effectLst/>
                <a:latin typeface="+mn-lt"/>
                <a:ea typeface="+mn-ea"/>
                <a:cs typeface="+mn-cs"/>
              </a:rPr>
              <a:t> may limit how you use the material. </a:t>
            </a:r>
          </a:p>
          <a:p>
            <a:endParaRPr lang="en-GB" dirty="0" smtClean="0"/>
          </a:p>
          <a:p>
            <a:r>
              <a:rPr lang="en-GB" dirty="0" smtClean="0"/>
              <a:t>https://creativecommons.org/licenses/by-sa/4.0/</a:t>
            </a:r>
          </a:p>
        </p:txBody>
      </p:sp>
      <p:sp>
        <p:nvSpPr>
          <p:cNvPr id="4" name="Slide Number Placeholder 3"/>
          <p:cNvSpPr>
            <a:spLocks noGrp="1"/>
          </p:cNvSpPr>
          <p:nvPr>
            <p:ph type="sldNum" sz="quarter" idx="10"/>
          </p:nvPr>
        </p:nvSpPr>
        <p:spPr/>
        <p:txBody>
          <a:bodyPr/>
          <a:lstStyle/>
          <a:p>
            <a:fld id="{C623B231-3D70-2A4C-A0C2-A57463CF59EC}" type="slidenum">
              <a:rPr lang="en-US" smtClean="0"/>
              <a:t>15</a:t>
            </a:fld>
            <a:endParaRPr lang="en-US"/>
          </a:p>
        </p:txBody>
      </p:sp>
    </p:spTree>
    <p:extLst>
      <p:ext uri="{BB962C8B-B14F-4D97-AF65-F5344CB8AC3E}">
        <p14:creationId xmlns:p14="http://schemas.microsoft.com/office/powerpoint/2010/main" val="3472070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Have groups of two or three participants address this question. </a:t>
            </a:r>
          </a:p>
          <a:p>
            <a:pPr marL="171450" indent="-171450">
              <a:buFont typeface="Arial" panose="020B0604020202020204" pitchFamily="34" charset="0"/>
              <a:buChar char="•"/>
            </a:pPr>
            <a:r>
              <a:rPr lang="en-US" dirty="0" smtClean="0"/>
              <a:t>Then bring the full group together and elicit purposes to list. If the following purposes do not come up, note them: (1) to address the questions/hypotheses posed in the introduction, (2) to identify strengths and limitations of the study, (3) to show how the findings relate to those of previous research, (4) to identify implications and applications of the findings, and (5) to identify needs for further research.  (Perhaps note that not all discussions have all these purposes.)</a:t>
            </a:r>
          </a:p>
          <a:p>
            <a:pPr marL="171450" indent="-171450">
              <a:buFont typeface="Arial" panose="020B0604020202020204" pitchFamily="34" charset="0"/>
              <a:buChar char="•"/>
            </a:pPr>
            <a:r>
              <a:rPr lang="en-US" dirty="0" smtClean="0"/>
              <a:t>Indicate that the purposes should guide the choice of content.</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3</a:t>
            </a:fld>
            <a:endParaRPr lang="en-US" dirty="0"/>
          </a:p>
        </p:txBody>
      </p:sp>
    </p:spTree>
    <p:extLst>
      <p:ext uri="{BB962C8B-B14F-4D97-AF65-F5344CB8AC3E}">
        <p14:creationId xmlns:p14="http://schemas.microsoft.com/office/powerpoint/2010/main" val="2301688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Starting with a summary of the main findings helps orient readers to what will be discussed. It can be especially helpful to readers who begin by looking at the discussion.</a:t>
            </a:r>
          </a:p>
          <a:p>
            <a:pPr marL="171450" indent="-171450">
              <a:buFont typeface="Arial" panose="020B0604020202020204" pitchFamily="34" charset="0"/>
              <a:buChar char="•"/>
            </a:pPr>
            <a:r>
              <a:rPr lang="en-US" dirty="0" smtClean="0"/>
              <a:t>Emphasize that the discussion should answer the question(s) posed in the introduction (or if hypotheses were posed, say whether the findings support the hypotheses). If the answer still is unclear, the discussion should say so. A common problem is a mismatch between what the introduction asks and what the discussion answers. An analogy to consider using is that it’s like asking “How was lunch?” and having someone answer “The weather is good today.” The latter might be true, but it’s not what was asked.</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4</a:t>
            </a:fld>
            <a:endParaRPr lang="en-US" dirty="0"/>
          </a:p>
        </p:txBody>
      </p:sp>
    </p:spTree>
    <p:extLst>
      <p:ext uri="{BB962C8B-B14F-4D97-AF65-F5344CB8AC3E}">
        <p14:creationId xmlns:p14="http://schemas.microsoft.com/office/powerpoint/2010/main" val="249090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Participants sometimes are surprised that mentioning strengths and limitations can advisable. However, noting major strengths is not immodest; it’s part of showing the validity of the study. And mentioning significant limitations is part of being truthful—and generally works better than having others discover the limitations and think the authors did not know of them.</a:t>
            </a:r>
          </a:p>
          <a:p>
            <a:pPr marL="171450" indent="-171450">
              <a:buFont typeface="Arial" panose="020B0604020202020204" pitchFamily="34" charset="0"/>
              <a:buChar char="•"/>
            </a:pPr>
            <a:r>
              <a:rPr lang="en-US" dirty="0" smtClean="0"/>
              <a:t>Of course, authors should mention only substantial strengths and limitations.</a:t>
            </a:r>
          </a:p>
          <a:p>
            <a:pPr marL="1714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kern="1200" dirty="0" smtClean="0">
                <a:solidFill>
                  <a:schemeClr val="tx1"/>
                </a:solidFill>
                <a:effectLst/>
                <a:latin typeface="+mn-lt"/>
                <a:ea typeface="+mn-ea"/>
                <a:cs typeface="+mn-cs"/>
              </a:rPr>
              <a:t>If the facilitator has experience mentioning strengths or limitations in discussion sections, or in peer reviewing papers that do so, mentioning and briefly discussing this experience can be worthwhile.</a:t>
            </a:r>
            <a:endParaRPr lang="en-US" sz="1200" kern="1200" dirty="0" smtClean="0">
              <a:solidFill>
                <a:schemeClr val="tx1"/>
              </a:solidFill>
              <a:effectLst/>
              <a:latin typeface="+mn-lt"/>
              <a:ea typeface="+mn-ea"/>
              <a:cs typeface="+mn-cs"/>
            </a:endParaRP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5</a:t>
            </a:fld>
            <a:endParaRPr lang="en-US" dirty="0"/>
          </a:p>
        </p:txBody>
      </p:sp>
    </p:spTree>
    <p:extLst>
      <p:ext uri="{BB962C8B-B14F-4D97-AF65-F5344CB8AC3E}">
        <p14:creationId xmlns:p14="http://schemas.microsoft.com/office/powerpoint/2010/main" val="394992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the discussion should place the current findings in the context of previous research.</a:t>
            </a:r>
          </a:p>
          <a:p>
            <a:pPr marL="171450" indent="-171450">
              <a:buFont typeface="Arial" panose="020B0604020202020204" pitchFamily="34" charset="0"/>
              <a:buChar char="•"/>
            </a:pPr>
            <a:r>
              <a:rPr lang="en-US" dirty="0" smtClean="0"/>
              <a:t>Perhaps observe that being able to look beyond one’s own work and relate it to other work in the field tends to be a characteristic of a scholar who is academically mature.</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6</a:t>
            </a:fld>
            <a:endParaRPr lang="en-US" dirty="0"/>
          </a:p>
        </p:txBody>
      </p:sp>
    </p:spTree>
    <p:extLst>
      <p:ext uri="{BB962C8B-B14F-4D97-AF65-F5344CB8AC3E}">
        <p14:creationId xmlns:p14="http://schemas.microsoft.com/office/powerpoint/2010/main" val="2673876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here that the discussion should put findings in their broader context.</a:t>
            </a:r>
          </a:p>
          <a:p>
            <a:pPr marL="171450" indent="-171450">
              <a:buFont typeface="Arial" panose="020B0604020202020204" pitchFamily="34" charset="0"/>
              <a:buChar char="•"/>
            </a:pPr>
            <a:r>
              <a:rPr lang="en-US" dirty="0" smtClean="0"/>
              <a:t>Perhaps observe that this broader context should be that which was presented near the beginning of the introduction.</a:t>
            </a:r>
          </a:p>
          <a:p>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7</a:t>
            </a:fld>
            <a:endParaRPr lang="en-US" dirty="0"/>
          </a:p>
        </p:txBody>
      </p:sp>
    </p:spTree>
    <p:extLst>
      <p:ext uri="{BB962C8B-B14F-4D97-AF65-F5344CB8AC3E}">
        <p14:creationId xmlns:p14="http://schemas.microsoft.com/office/powerpoint/2010/main" val="2300446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it is common to mention research needed to address questions that remain.</a:t>
            </a:r>
          </a:p>
          <a:p>
            <a:pPr marL="171450" indent="-171450">
              <a:buFont typeface="Arial" panose="020B0604020202020204" pitchFamily="34" charset="0"/>
              <a:buChar char="•"/>
            </a:pPr>
            <a:r>
              <a:rPr lang="en-US" dirty="0" smtClean="0"/>
              <a:t>Perhaps state, though, that mentioning other research needed is optional and should be done only if there is something relevant and substantial to say in this regard.</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8</a:t>
            </a:fld>
            <a:endParaRPr lang="en-US" dirty="0"/>
          </a:p>
        </p:txBody>
      </p:sp>
    </p:spTree>
    <p:extLst>
      <p:ext uri="{BB962C8B-B14F-4D97-AF65-F5344CB8AC3E}">
        <p14:creationId xmlns:p14="http://schemas.microsoft.com/office/powerpoint/2010/main" val="5846401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Note that whereas the introduction moves from general to specific, the discussion moves from specific (the research being reported) to somewhat more general (related research) to yet more general (broader implications).</a:t>
            </a:r>
          </a:p>
          <a:p>
            <a:pPr marL="171450" indent="-171450">
              <a:buFont typeface="Arial" panose="020B0604020202020204" pitchFamily="34" charset="0"/>
              <a:buChar char="•"/>
            </a:pPr>
            <a:r>
              <a:rPr lang="en-US" dirty="0" smtClean="0"/>
              <a:t>Note that if an article does not have a conclusions section, the last paragraph tends to serve as a conclusion, summarizing what is to be concluded based on the research.</a:t>
            </a:r>
          </a:p>
          <a:p>
            <a:pPr marL="171450" indent="-171450">
              <a:buFont typeface="Arial" panose="020B0604020202020204" pitchFamily="34" charset="0"/>
              <a:buChar char="•"/>
            </a:pPr>
            <a:r>
              <a:rPr lang="en-US" dirty="0" smtClean="0"/>
              <a:t>Now can be a good time to show or summarize a discussion that is structured in this way.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t>9</a:t>
            </a:fld>
            <a:endParaRPr lang="en-US" dirty="0"/>
          </a:p>
        </p:txBody>
      </p:sp>
    </p:spTree>
    <p:extLst>
      <p:ext uri="{BB962C8B-B14F-4D97-AF65-F5344CB8AC3E}">
        <p14:creationId xmlns:p14="http://schemas.microsoft.com/office/powerpoint/2010/main" val="2913579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This slide also appears in the presentation about the introduction. If the module about the introduction already has been presented, this slide and the discussion of it will serve as review.</a:t>
            </a:r>
          </a:p>
          <a:p>
            <a:pPr marL="171450" indent="-171450">
              <a:buFont typeface="Arial" panose="020B0604020202020204" pitchFamily="34" charset="0"/>
              <a:buChar char="•"/>
            </a:pPr>
            <a:r>
              <a:rPr lang="en-US" dirty="0" smtClean="0"/>
              <a:t>As noted in that module:</a:t>
            </a:r>
          </a:p>
          <a:p>
            <a:pPr marL="628650" lvl="1" indent="-171450">
              <a:buFont typeface="Arial" panose="020B0604020202020204" pitchFamily="34" charset="0"/>
              <a:buChar char="•"/>
            </a:pPr>
            <a:r>
              <a:rPr lang="en-US" dirty="0" smtClean="0"/>
              <a:t>The top part of the hourglass is the introduction, which, as noted, is funnel-shaped: beginning broad (with general context), then narrowing down somewhat (to research related to the current research), and then focusing narrowly on the current research.</a:t>
            </a:r>
          </a:p>
          <a:p>
            <a:pPr marL="628650" lvl="1" indent="-171450">
              <a:buFont typeface="Arial" panose="020B0604020202020204" pitchFamily="34" charset="0"/>
              <a:buChar char="•"/>
            </a:pPr>
            <a:r>
              <a:rPr lang="en-US" dirty="0" smtClean="0"/>
              <a:t>The narrow middle of the hourglass consists of the methods and results sections, both of which focus narrowly on the current research.</a:t>
            </a:r>
          </a:p>
          <a:p>
            <a:pPr marL="628650" lvl="1" indent="-171450">
              <a:buFont typeface="Arial" panose="020B0604020202020204" pitchFamily="34" charset="0"/>
              <a:buChar char="•"/>
            </a:pPr>
            <a:r>
              <a:rPr lang="en-US" dirty="0" smtClean="0"/>
              <a:t>The lower part of the hourglass is the discussion, which generally is like an inverted funnel, starting narrow (by focusing on the current research), then broadening somewhat (by relating the current research to previous research), and ending broadly (for example, by noting overall implications of the research).</a:t>
            </a:r>
          </a:p>
          <a:p>
            <a:pPr lvl="1"/>
            <a:endParaRPr lang="en-US" dirty="0"/>
          </a:p>
        </p:txBody>
      </p:sp>
      <p:sp>
        <p:nvSpPr>
          <p:cNvPr id="4" name="Slide Number Placeholder 3"/>
          <p:cNvSpPr>
            <a:spLocks noGrp="1"/>
          </p:cNvSpPr>
          <p:nvPr>
            <p:ph type="sldNum" sz="quarter" idx="10"/>
          </p:nvPr>
        </p:nvSpPr>
        <p:spPr/>
        <p:txBody>
          <a:bodyPr/>
          <a:lstStyle/>
          <a:p>
            <a:fld id="{C623B231-3D70-2A4C-A0C2-A57463CF59EC}"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31171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hyperlink" Target="http://www.amamanualofstyle.com/" TargetMode="External"/><Relationship Id="rId2" Type="http://schemas.openxmlformats.org/officeDocument/2006/relationships/hyperlink" Target="http://www.councilscienceeditors.org/publications/scientific-style-and-format/" TargetMode="External"/><Relationship Id="rId1" Type="http://schemas.openxmlformats.org/officeDocument/2006/relationships/slideMaster" Target="../slideMasters/slideMaster1.xml"/><Relationship Id="rId5" Type="http://schemas.openxmlformats.org/officeDocument/2006/relationships/hyperlink" Target="http://pubs.acs.org/page/books/styleguide/index.html" TargetMode="External"/><Relationship Id="rId4" Type="http://schemas.openxmlformats.org/officeDocument/2006/relationships/hyperlink" Target="http://www.apastyle.org/" TargetMode="Externa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nap.edu/catalog.php?record_id=12192"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normAutofit/>
          </a:bodyPr>
          <a:lstStyle>
            <a:lvl1pPr marL="0" indent="0" algn="ctr">
              <a:buNone/>
              <a:defRPr sz="32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defRPr/>
            </a:pPr>
            <a:r>
              <a:rPr lang="en-US" dirty="0" smtClean="0"/>
              <a:t>Barbara Gastel, MD, MPH</a:t>
            </a:r>
          </a:p>
          <a:p>
            <a:pPr>
              <a:defRPr/>
            </a:pPr>
            <a:r>
              <a:rPr lang="en-US" dirty="0" smtClean="0"/>
              <a:t>Professor, Texas A&amp;M University</a:t>
            </a:r>
          </a:p>
          <a:p>
            <a:pPr>
              <a:defRPr/>
            </a:pPr>
            <a:r>
              <a:rPr lang="en-US" dirty="0" smtClean="0"/>
              <a:t>INASP Associate, AuthorAID </a:t>
            </a:r>
            <a:endParaRPr lang="en-US" dirty="0"/>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540257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lnSpc>
                <a:spcPct val="90000"/>
              </a:lnSpc>
              <a:buFont typeface="Arial" panose="020B0604020202020204" pitchFamily="34" charset="0"/>
              <a:buChar char="•"/>
              <a:defRPr sz="2800">
                <a:solidFill>
                  <a:srgbClr val="666666"/>
                </a:solidFill>
              </a:defRPr>
            </a:lvl1pPr>
            <a:lvl2pPr eaLnBrk="1" hangingPunct="1">
              <a:lnSpc>
                <a:spcPct val="90000"/>
              </a:lnSpc>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defRPr/>
            </a:pPr>
            <a:r>
              <a:rPr lang="en-US" dirty="0" smtClean="0"/>
              <a:t>Use published items as models.</a:t>
            </a:r>
          </a:p>
          <a:p>
            <a:pPr eaLnBrk="1" hangingPunct="1">
              <a:lnSpc>
                <a:spcPct val="90000"/>
              </a:lnSpc>
              <a:defRPr/>
            </a:pPr>
            <a:r>
              <a:rPr lang="en-US" dirty="0" smtClean="0"/>
              <a:t>Obtain and review instructions.</a:t>
            </a:r>
          </a:p>
          <a:p>
            <a:pPr eaLnBrk="1" hangingPunct="1">
              <a:lnSpc>
                <a:spcPct val="90000"/>
              </a:lnSpc>
              <a:defRPr/>
            </a:pPr>
            <a:r>
              <a:rPr lang="en-US" dirty="0" smtClean="0"/>
              <a:t>Perhaps consult a style manual—for example:</a:t>
            </a:r>
          </a:p>
          <a:p>
            <a:pPr lvl="1" eaLnBrk="1" hangingPunct="1">
              <a:lnSpc>
                <a:spcPct val="90000"/>
              </a:lnSpc>
              <a:defRPr/>
            </a:pPr>
            <a:r>
              <a:rPr lang="en-US" dirty="0" smtClean="0">
                <a:hlinkClick r:id="rId2"/>
              </a:rPr>
              <a:t>Scientific Style and Format</a:t>
            </a:r>
            <a:endParaRPr lang="en-US" dirty="0" smtClean="0"/>
          </a:p>
          <a:p>
            <a:pPr lvl="1" eaLnBrk="1" hangingPunct="1">
              <a:lnSpc>
                <a:spcPct val="90000"/>
              </a:lnSpc>
              <a:defRPr/>
            </a:pPr>
            <a:r>
              <a:rPr lang="en-US" dirty="0" smtClean="0">
                <a:hlinkClick r:id="rId3"/>
              </a:rPr>
              <a:t>AMA (American Medical Association) Manual of Style</a:t>
            </a:r>
            <a:endParaRPr lang="en-US" dirty="0" smtClean="0"/>
          </a:p>
          <a:p>
            <a:pPr lvl="1" eaLnBrk="1" hangingPunct="1">
              <a:lnSpc>
                <a:spcPct val="90000"/>
              </a:lnSpc>
              <a:defRPr/>
            </a:pPr>
            <a:r>
              <a:rPr lang="en-US" dirty="0" smtClean="0">
                <a:hlinkClick r:id="rId4"/>
              </a:rPr>
              <a:t>Publication Manual of the American Psychological Association</a:t>
            </a:r>
            <a:endParaRPr lang="en-US" dirty="0" smtClean="0"/>
          </a:p>
          <a:p>
            <a:pPr lvl="1" eaLnBrk="1" hangingPunct="1">
              <a:lnSpc>
                <a:spcPct val="90000"/>
              </a:lnSpc>
              <a:defRPr/>
            </a:pPr>
            <a:r>
              <a:rPr lang="en-US" dirty="0" smtClean="0">
                <a:hlinkClick r:id="rId5"/>
              </a:rPr>
              <a:t>The ACS (American Chemical Society) Style Guide</a:t>
            </a:r>
            <a:endParaRPr lang="en-US" dirty="0" smtClean="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2665488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Preparing to write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While you are gathering content, write down ideas that occur to you.</a:t>
            </a:r>
          </a:p>
          <a:p>
            <a:pPr eaLnBrk="1" hangingPunct="1"/>
            <a:r>
              <a:rPr lang="en-GB" altLang="en-US" dirty="0" smtClean="0"/>
              <a:t>Do lots of “prewriting”—for example:</a:t>
            </a:r>
          </a:p>
          <a:p>
            <a:pPr lvl="1" eaLnBrk="1" hangingPunct="1"/>
            <a:r>
              <a:rPr lang="en-GB" altLang="en-US" dirty="0" smtClean="0"/>
              <a:t>Stack papers in the order you plan to cite them.</a:t>
            </a:r>
          </a:p>
          <a:p>
            <a:pPr lvl="1" eaLnBrk="1" hangingPunct="1"/>
            <a:r>
              <a:rPr lang="en-GB" altLang="en-US" dirty="0" smtClean="0"/>
              <a:t>List points you want to make.</a:t>
            </a:r>
          </a:p>
          <a:p>
            <a:pPr lvl="1" eaLnBrk="1" hangingPunct="1"/>
            <a:r>
              <a:rPr lang="en-GB" altLang="en-US" dirty="0" smtClean="0"/>
              <a:t>Perhaps make an outline.</a:t>
            </a:r>
          </a:p>
          <a:p>
            <a:pPr eaLnBrk="1" hangingPunct="1"/>
            <a:r>
              <a:rPr lang="en-GB" altLang="en-US" dirty="0" smtClean="0"/>
              <a:t>If you’re having trouble formulating ideas, perhaps do something else for a while.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6767925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Doing the writing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Schedule specific times to write.</a:t>
            </a:r>
          </a:p>
          <a:p>
            <a:pPr eaLnBrk="1" hangingPunct="1"/>
            <a:r>
              <a:rPr lang="en-US" altLang="en-US" dirty="0" smtClean="0"/>
              <a:t>Start with whatever part you find easiest.</a:t>
            </a:r>
          </a:p>
          <a:p>
            <a:pPr eaLnBrk="1" hangingPunct="1"/>
            <a:r>
              <a:rPr lang="en-US" altLang="en-US" dirty="0" smtClean="0"/>
              <a:t>Don’t interrupt your writing to search for small details.</a:t>
            </a:r>
          </a:p>
          <a:p>
            <a:pPr eaLnBrk="1" hangingPunct="1"/>
            <a:r>
              <a:rPr lang="en-US" altLang="en-US" dirty="0" smtClean="0"/>
              <a:t>Realize that often in writing there is no “one right way” but rather a series of problems with more than one solution.</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9565630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Revising your work</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Note: Good writing is largely a matter of good revising.</a:t>
            </a:r>
          </a:p>
          <a:p>
            <a:pPr eaLnBrk="1" hangingPunct="1"/>
            <a:r>
              <a:rPr lang="en-US" altLang="en-US" dirty="0" smtClean="0"/>
              <a:t>First revise your writing yourself.  Then get feedback from others and revise more.</a:t>
            </a:r>
          </a:p>
          <a:p>
            <a:pPr eaLnBrk="1" hangingPunct="1"/>
            <a:r>
              <a:rPr lang="en-US" altLang="en-US" dirty="0" smtClean="0"/>
              <a:t>Consider having an editor help you.</a:t>
            </a:r>
          </a:p>
          <a:p>
            <a:pPr eaLnBrk="1" hangingPunct="1"/>
            <a:r>
              <a:rPr lang="en-US" altLang="en-US" dirty="0" smtClean="0"/>
              <a:t>Avoid the temptation to keep revising your writing forever.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402827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5784CC"/>
                </a:solidFill>
              </a:defRPr>
            </a:lvl1pPr>
          </a:lstStyle>
          <a:p>
            <a:r>
              <a:rPr lang="en-US" altLang="en-US" sz="4000" dirty="0" smtClean="0"/>
              <a:t>Questions to consider in revising</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Does the manuscript contain everything it should?</a:t>
            </a:r>
          </a:p>
          <a:p>
            <a:pPr eaLnBrk="1" hangingPunct="1"/>
            <a:r>
              <a:rPr lang="en-US" altLang="en-US" dirty="0" smtClean="0"/>
              <a:t>Does it contain anything it shouldn’t?</a:t>
            </a:r>
          </a:p>
          <a:p>
            <a:pPr eaLnBrk="1" hangingPunct="1"/>
            <a:r>
              <a:rPr lang="en-US" altLang="en-US" dirty="0" smtClean="0"/>
              <a:t>Is all the information accurate?</a:t>
            </a:r>
          </a:p>
          <a:p>
            <a:pPr eaLnBrk="1" hangingPunct="1"/>
            <a:r>
              <a:rPr lang="en-US" altLang="en-US" dirty="0" smtClean="0"/>
              <a:t>Is the content consistent throughout?</a:t>
            </a:r>
          </a:p>
          <a:p>
            <a:pPr eaLnBrk="1" hangingPunct="1"/>
            <a:r>
              <a:rPr lang="en-US" altLang="en-US" dirty="0" smtClean="0"/>
              <a:t>Is everything logically organized?</a:t>
            </a:r>
          </a:p>
          <a:p>
            <a:pPr eaLnBrk="1" hangingPunct="1"/>
            <a:r>
              <a:rPr lang="en-US" altLang="en-US" dirty="0" smtClean="0"/>
              <a:t>Is everything clearly worded?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9508760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Questions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noAutofit/>
          </a:bodyPr>
          <a:lstStyle>
            <a:lvl1pPr marL="457200" indent="-457200" eaLnBrk="1" hangingPunct="1">
              <a:buFont typeface="Arial" panose="020B0604020202020204" pitchFamily="34" charset="0"/>
              <a:buChar char="•"/>
              <a:defRPr sz="2800">
                <a:solidFill>
                  <a:srgbClr val="666666"/>
                </a:solidFill>
              </a:defRPr>
            </a:lvl1pPr>
            <a:lvl2pPr eaLnBrk="1" hangingPunct="1">
              <a:defRPr sz="2800">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Are points stated briefly, simply, and directly?  In other words, is everything concise?</a:t>
            </a:r>
          </a:p>
          <a:p>
            <a:pPr eaLnBrk="1" hangingPunct="1"/>
            <a:r>
              <a:rPr lang="en-US" altLang="en-US" dirty="0" smtClean="0"/>
              <a:t>Are grammar, spelling, punctuation, and word use correct throughout?</a:t>
            </a:r>
          </a:p>
          <a:p>
            <a:pPr eaLnBrk="1" hangingPunct="1"/>
            <a:r>
              <a:rPr lang="en-US" altLang="en-US" dirty="0" smtClean="0"/>
              <a:t>If there are figures and tables, are they well designed?</a:t>
            </a:r>
          </a:p>
          <a:p>
            <a:pPr eaLnBrk="1" hangingPunct="1"/>
            <a:r>
              <a:rPr lang="en-US" altLang="en-US" dirty="0" smtClean="0"/>
              <a:t>Does the manuscript comply with the instructions?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127928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5784CC"/>
                </a:solidFill>
              </a:defRPr>
            </a:lvl1pPr>
          </a:lstStyle>
          <a:p>
            <a:r>
              <a:rPr lang="en-US" dirty="0" smtClean="0"/>
              <a:t>Click to edit Master title style</a:t>
            </a:r>
            <a:endParaRPr lang="en-US" dirty="0"/>
          </a:p>
        </p:txBody>
      </p:sp>
      <p:sp>
        <p:nvSpPr>
          <p:cNvPr id="3" name="Text Placeholder 2"/>
          <p:cNvSpPr>
            <a:spLocks noGrp="1"/>
          </p:cNvSpPr>
          <p:nvPr>
            <p:ph type="body" idx="1" hasCustomPrompt="1"/>
          </p:nvPr>
        </p:nvSpPr>
        <p:spPr>
          <a:xfrm>
            <a:off x="722313" y="2906713"/>
            <a:ext cx="7772400" cy="1500187"/>
          </a:xfrm>
        </p:spPr>
        <p:txBody>
          <a:bodyPr anchor="b">
            <a:normAutofit/>
          </a:bodyPr>
          <a:lstStyle>
            <a:lvl1pPr marL="0" indent="0">
              <a:buNone/>
              <a:defRPr sz="32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en-US" i="1" dirty="0" smtClean="0"/>
              <a:t>Wishing you much success</a:t>
            </a:r>
            <a:br>
              <a:rPr lang="en-US" altLang="en-US" i="1" dirty="0" smtClean="0"/>
            </a:br>
            <a:r>
              <a:rPr lang="en-US" altLang="en-US" i="1" dirty="0" smtClean="0"/>
              <a:t>with your writing projects!</a:t>
            </a:r>
            <a:endParaRPr lang="en-US" dirty="0" smtClean="0"/>
          </a:p>
        </p:txBody>
      </p:sp>
      <p:sp>
        <p:nvSpPr>
          <p:cNvPr id="4" name="Date Placeholder 3"/>
          <p:cNvSpPr>
            <a:spLocks noGrp="1"/>
          </p:cNvSpPr>
          <p:nvPr>
            <p:ph type="dt" sz="half" idx="10"/>
          </p:nvPr>
        </p:nvSpPr>
        <p:spPr/>
        <p:txBody>
          <a:bodyPr/>
          <a:lstStyle/>
          <a:p>
            <a:fld id="{BE9B232E-74DB-E24B-9EAB-2535BABDB41E}" type="datetime1">
              <a:rPr lang="en-GB" smtClean="0"/>
              <a:t>02/10/2016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8204464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784CC"/>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9438DA0-3256-8447-85C7-9D17E5BDDE40}" type="datetime1">
              <a:rPr lang="en-GB" smtClean="0"/>
              <a:t>02/10/2016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705955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03EF5-55F0-FA41-94DB-5ED6A0765696}" type="datetime1">
              <a:rPr lang="en-GB" smtClean="0"/>
              <a:t>02/10/2016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276369692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78295"/>
            <a:ext cx="3008313" cy="766025"/>
          </a:xfrm>
        </p:spPr>
        <p:txBody>
          <a:bodyPr anchor="b"/>
          <a:lstStyle>
            <a:lvl1pPr algn="l">
              <a:defRPr sz="2000" b="1">
                <a:solidFill>
                  <a:srgbClr val="5784CC"/>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792480"/>
            <a:ext cx="5111750" cy="5333683"/>
          </a:xfrm>
        </p:spPr>
        <p:txBody>
          <a:bodyPr/>
          <a:lstStyle>
            <a:lvl1pPr>
              <a:defRPr sz="3200">
                <a:solidFill>
                  <a:srgbClr val="666666"/>
                </a:solidFill>
              </a:defRPr>
            </a:lvl1pPr>
            <a:lvl2pPr>
              <a:defRPr sz="2800">
                <a:solidFill>
                  <a:srgbClr val="666666"/>
                </a:solidFill>
              </a:defRPr>
            </a:lvl2pPr>
            <a:lvl3pPr>
              <a:defRPr sz="2400">
                <a:solidFill>
                  <a:srgbClr val="666666"/>
                </a:solidFill>
              </a:defRPr>
            </a:lvl3pPr>
            <a:lvl4pPr>
              <a:defRPr sz="2000">
                <a:solidFill>
                  <a:srgbClr val="666666"/>
                </a:solidFill>
              </a:defRPr>
            </a:lvl4pPr>
            <a:lvl5pPr>
              <a:defRPr sz="2000">
                <a:solidFill>
                  <a:srgbClr val="666666"/>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544321"/>
            <a:ext cx="3008313" cy="4581842"/>
          </a:xfrm>
        </p:spPr>
        <p:txBody>
          <a:bodyPr/>
          <a:lstStyle>
            <a:lvl1pPr marL="0" indent="0">
              <a:buNone/>
              <a:defRPr sz="1400">
                <a:solidFill>
                  <a:srgbClr val="66666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1E9CB5-4D37-9B4B-B96A-BB8701A24712}" type="datetime1">
              <a:rPr lang="en-GB" smtClean="0"/>
              <a:t>02/10/2016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510388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solidFill>
                  <a:srgbClr val="5784CC"/>
                </a:solidFill>
              </a:defRPr>
            </a:lvl1pPr>
          </a:lstStyle>
          <a:p>
            <a:r>
              <a:rPr lang="en-US" dirty="0" smtClean="0"/>
              <a:t>Approaching a Writing Project</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sz="2000">
                <a:solidFill>
                  <a:srgbClr val="6666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10"/>
          </p:nvPr>
        </p:nvSpPr>
        <p:spPr/>
        <p:txBody>
          <a:bodyPr/>
          <a:lstStyle/>
          <a:p>
            <a:fld id="{C5357649-C105-F645-A7D2-78524A18A7C0}"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177853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Overview</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GB" altLang="en-US" dirty="0" smtClean="0"/>
              <a:t>Establishing the </a:t>
            </a:r>
            <a:r>
              <a:rPr lang="en-GB" altLang="en-US" dirty="0" err="1" smtClean="0"/>
              <a:t>mindset</a:t>
            </a:r>
            <a:r>
              <a:rPr lang="en-GB" altLang="en-US" dirty="0" smtClean="0"/>
              <a:t> (attitude)</a:t>
            </a:r>
          </a:p>
          <a:p>
            <a:pPr eaLnBrk="1" hangingPunct="1"/>
            <a:r>
              <a:rPr lang="en-GB" altLang="en-US" dirty="0" smtClean="0"/>
              <a:t>Knowing the ethics</a:t>
            </a:r>
          </a:p>
          <a:p>
            <a:pPr eaLnBrk="1" hangingPunct="1"/>
            <a:r>
              <a:rPr lang="en-GB" altLang="en-US" dirty="0" smtClean="0"/>
              <a:t>Preparing to write</a:t>
            </a:r>
          </a:p>
          <a:p>
            <a:pPr eaLnBrk="1" hangingPunct="1"/>
            <a:r>
              <a:rPr lang="en-GB" altLang="en-US" dirty="0" smtClean="0"/>
              <a:t>Doing the writing</a:t>
            </a:r>
          </a:p>
          <a:p>
            <a:pPr eaLnBrk="1" hangingPunct="1"/>
            <a:r>
              <a:rPr lang="en-GB" altLang="en-US" dirty="0" smtClean="0"/>
              <a:t>Revising your work</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43559635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Establishing the mindset</a:t>
            </a:r>
            <a:endParaRPr lang="en-US" dirty="0"/>
          </a:p>
        </p:txBody>
      </p:sp>
      <p:sp>
        <p:nvSpPr>
          <p:cNvPr id="3" name="Content Placeholder 2"/>
          <p:cNvSpPr>
            <a:spLocks noGrp="1"/>
          </p:cNvSpPr>
          <p:nvPr>
            <p:ph idx="1" hasCustomPrompt="1"/>
          </p:nvPr>
        </p:nvSpPr>
        <p:spPr/>
        <p:txBody>
          <a:bodyPr/>
          <a:lstStyle>
            <a:lvl1pPr marL="457200" indent="-457200" eaLnBrk="1" hangingPunct="1">
              <a:lnSpc>
                <a:spcPct val="90000"/>
              </a:lnSpc>
              <a:buFont typeface="Arial" panose="020B0604020202020204" pitchFamily="34" charset="0"/>
              <a:buChar char="•"/>
              <a:defRPr>
                <a:solidFill>
                  <a:srgbClr val="666666"/>
                </a:solidFill>
              </a:defRPr>
            </a:lvl1pPr>
            <a:lvl2pPr marL="914400" indent="-457200" eaLnBrk="1" hangingPunct="1">
              <a:lnSpc>
                <a:spcPct val="90000"/>
              </a:lnSpc>
              <a:buFont typeface="Arial" panose="020B0604020202020204" pitchFamily="34" charset="0"/>
              <a:buChar char="•"/>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lnSpc>
                <a:spcPct val="90000"/>
              </a:lnSpc>
            </a:pPr>
            <a:r>
              <a:rPr lang="en-US" altLang="en-US" dirty="0" smtClean="0"/>
              <a:t>Remember that you are writing to communicate, not to impress.</a:t>
            </a:r>
          </a:p>
          <a:p>
            <a:pPr eaLnBrk="1" hangingPunct="1">
              <a:lnSpc>
                <a:spcPct val="90000"/>
              </a:lnSpc>
            </a:pPr>
            <a:r>
              <a:rPr lang="en-US" altLang="en-US" dirty="0" smtClean="0"/>
              <a:t>Realize that those reading your work want you to do well.</a:t>
            </a:r>
          </a:p>
          <a:p>
            <a:pPr lvl="1" eaLnBrk="1" hangingPunct="1">
              <a:lnSpc>
                <a:spcPct val="90000"/>
              </a:lnSpc>
            </a:pPr>
            <a:r>
              <a:rPr lang="en-US" altLang="en-US" dirty="0" smtClean="0"/>
              <a:t>Journal editors</a:t>
            </a:r>
          </a:p>
          <a:p>
            <a:pPr lvl="1" eaLnBrk="1" hangingPunct="1">
              <a:lnSpc>
                <a:spcPct val="90000"/>
              </a:lnSpc>
            </a:pPr>
            <a:r>
              <a:rPr lang="en-US" altLang="en-US" dirty="0" smtClean="0"/>
              <a:t>Peer reviewers</a:t>
            </a:r>
          </a:p>
          <a:p>
            <a:pPr lvl="1" eaLnBrk="1" hangingPunct="1">
              <a:lnSpc>
                <a:spcPct val="90000"/>
              </a:lnSpc>
            </a:pPr>
            <a:r>
              <a:rPr lang="en-US" altLang="en-US" dirty="0" smtClean="0"/>
              <a:t>Professors</a:t>
            </a:r>
          </a:p>
          <a:p>
            <a:pPr lvl="1" eaLnBrk="1" hangingPunct="1">
              <a:lnSpc>
                <a:spcPct val="90000"/>
              </a:lnSpc>
              <a:buFontTx/>
              <a:buNone/>
            </a:pPr>
            <a:r>
              <a:rPr lang="en-US" altLang="en-US" dirty="0" smtClean="0"/>
              <a:t>	The purpose of their constructive criticism is to help you succeed.</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15701452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Authenticity (not fabrication)</a:t>
            </a:r>
          </a:p>
          <a:p>
            <a:pPr eaLnBrk="1" hangingPunct="1"/>
            <a:r>
              <a:rPr lang="en-US" altLang="en-US" dirty="0" smtClean="0"/>
              <a:t>Accuracy</a:t>
            </a:r>
          </a:p>
          <a:p>
            <a:pPr lvl="1" eaLnBrk="1" hangingPunct="1"/>
            <a:r>
              <a:rPr lang="en-US" altLang="en-US" dirty="0" smtClean="0"/>
              <a:t>Providing complete data (not only those supporting your hypothesis)</a:t>
            </a:r>
          </a:p>
          <a:p>
            <a:pPr lvl="1" eaLnBrk="1" hangingPunct="1"/>
            <a:r>
              <a:rPr lang="en-US" altLang="en-US" dirty="0" smtClean="0"/>
              <a:t>Avoiding inappropriate manipulation of images such as photographs</a:t>
            </a:r>
          </a:p>
          <a:p>
            <a:pPr lvl="1" eaLnBrk="1" hangingPunct="1"/>
            <a:r>
              <a:rPr lang="en-US" altLang="en-US" dirty="0" smtClean="0"/>
              <a:t>Using appropriate statistical procedures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70489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Originality</a:t>
            </a:r>
          </a:p>
          <a:p>
            <a:pPr lvl="1" eaLnBrk="1" hangingPunct="1"/>
            <a:r>
              <a:rPr lang="en-US" altLang="en-US" dirty="0" smtClean="0"/>
              <a:t>Not republishing the same findings (except under special circumstances, with the original source cited)</a:t>
            </a:r>
          </a:p>
          <a:p>
            <a:pPr lvl="1" eaLnBrk="1" hangingPunct="1"/>
            <a:r>
              <a:rPr lang="en-US" altLang="en-US" dirty="0" smtClean="0"/>
              <a:t>Not submitting the same manuscript to two or more journals at once</a:t>
            </a:r>
          </a:p>
          <a:p>
            <a:pPr lvl="1" eaLnBrk="1" hangingPunct="1"/>
            <a:r>
              <a:rPr lang="en-US" altLang="en-US" dirty="0" smtClean="0"/>
              <a:t>Not dividing one small research project into many tiny papers (“salami science” or “cucumber science”)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40022937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eaLnBrk="1" hangingPunct="1">
              <a:defRPr>
                <a:solidFill>
                  <a:srgbClr val="666666"/>
                </a:solidFill>
              </a:defRPr>
            </a:lvl3pPr>
            <a:lvl4pPr>
              <a:defRPr>
                <a:solidFill>
                  <a:srgbClr val="666666"/>
                </a:solidFill>
              </a:defRPr>
            </a:lvl4pPr>
            <a:lvl5pPr>
              <a:defRPr>
                <a:solidFill>
                  <a:srgbClr val="666666"/>
                </a:solidFill>
              </a:defRPr>
            </a:lvl5pPr>
          </a:lstStyle>
          <a:p>
            <a:pPr eaLnBrk="1" hangingPunct="1"/>
            <a:r>
              <a:rPr lang="en-US" altLang="en-US" dirty="0" smtClean="0"/>
              <a:t>Credit</a:t>
            </a:r>
          </a:p>
          <a:p>
            <a:pPr lvl="1" eaLnBrk="1" hangingPunct="1"/>
            <a:r>
              <a:rPr lang="en-US" altLang="en-US" dirty="0" smtClean="0"/>
              <a:t>Citing sources of information and ideas (also aids credibility, helps in finding out more)</a:t>
            </a:r>
          </a:p>
          <a:p>
            <a:pPr lvl="1" eaLnBrk="1" hangingPunct="1"/>
            <a:r>
              <a:rPr lang="en-US" altLang="en-US" dirty="0" smtClean="0"/>
              <a:t>Avoiding excessive use of others’ words</a:t>
            </a:r>
          </a:p>
          <a:p>
            <a:pPr lvl="2" eaLnBrk="1" hangingPunct="1"/>
            <a:r>
              <a:rPr lang="en-US" altLang="en-US" dirty="0" smtClean="0"/>
              <a:t>Make note of sources when copying items or taking notes</a:t>
            </a:r>
          </a:p>
          <a:p>
            <a:pPr lvl="2" eaLnBrk="1" hangingPunct="1"/>
            <a:r>
              <a:rPr lang="en-US" altLang="en-US" dirty="0" smtClean="0"/>
              <a:t>Placing in quotation marks, or indenting, items used verbatim</a:t>
            </a:r>
          </a:p>
          <a:p>
            <a:pPr lvl="2" eaLnBrk="1" hangingPunct="1"/>
            <a:r>
              <a:rPr lang="en-US" altLang="en-US" dirty="0" smtClean="0"/>
              <a:t>Perhaps drafting some items while not looking at the source materials</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38226173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Knowing the ethics (</a:t>
            </a:r>
            <a:r>
              <a:rPr lang="en-US" altLang="en-US" dirty="0" err="1" smtClean="0"/>
              <a:t>cont</a:t>
            </a:r>
            <a:r>
              <a:rPr lang="en-US" altLang="en-US" dirty="0" smtClean="0"/>
              <a:t>)</a:t>
            </a:r>
            <a:endParaRPr lang="en-US" dirty="0"/>
          </a:p>
        </p:txBody>
      </p:sp>
      <p:sp>
        <p:nvSpPr>
          <p:cNvPr id="3" name="Content Placeholder 2"/>
          <p:cNvSpPr>
            <a:spLocks noGrp="1"/>
          </p:cNvSpPr>
          <p:nvPr>
            <p:ph idx="1" hasCustomPrompt="1"/>
          </p:nvPr>
        </p:nvSpPr>
        <p:spPr/>
        <p:txBody>
          <a:bodyPr/>
          <a:lstStyle>
            <a:lvl1pPr marL="457200" indent="-457200" eaLnBrk="1" hangingPunct="1">
              <a:buFont typeface="Arial" panose="020B0604020202020204" pitchFamily="34" charset="0"/>
              <a:buChar char="•"/>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lvl="1" eaLnBrk="1" hangingPunct="1"/>
            <a:r>
              <a:rPr lang="en-US" altLang="en-US" dirty="0" smtClean="0"/>
              <a:t>Observing copyright and obtaining needed permissions</a:t>
            </a:r>
          </a:p>
          <a:p>
            <a:pPr eaLnBrk="1" hangingPunct="1"/>
            <a:r>
              <a:rPr lang="en-US" altLang="en-US" dirty="0" smtClean="0"/>
              <a:t>Ethical treatment of humans and animals (and documentation thereof in publications)</a:t>
            </a:r>
          </a:p>
          <a:p>
            <a:pPr eaLnBrk="1" hangingPunct="1"/>
            <a:r>
              <a:rPr lang="en-US" altLang="en-US" dirty="0" smtClean="0"/>
              <a:t>Disclosure of conflicts of interest</a:t>
            </a:r>
          </a:p>
          <a:p>
            <a:pPr lvl="1" eaLnBrk="1" hangingPunct="1"/>
            <a:r>
              <a:rPr lang="en-US" altLang="en-US" dirty="0" smtClean="0"/>
              <a:t>Financial</a:t>
            </a:r>
          </a:p>
          <a:p>
            <a:pPr lvl="1" eaLnBrk="1" hangingPunct="1"/>
            <a:r>
              <a:rPr lang="en-US" altLang="en-US" dirty="0" smtClean="0"/>
              <a:t>Other</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63024347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a:solidFill>
                  <a:srgbClr val="5784CC"/>
                </a:solidFill>
              </a:defRPr>
            </a:lvl1pPr>
          </a:lstStyle>
          <a:p>
            <a:r>
              <a:rPr lang="en-US" altLang="en-US" dirty="0" smtClean="0"/>
              <a:t>A resource on ethics</a:t>
            </a:r>
            <a:endParaRPr lang="en-US" dirty="0"/>
          </a:p>
        </p:txBody>
      </p:sp>
      <p:sp>
        <p:nvSpPr>
          <p:cNvPr id="3" name="Content Placeholder 2"/>
          <p:cNvSpPr>
            <a:spLocks noGrp="1"/>
          </p:cNvSpPr>
          <p:nvPr>
            <p:ph idx="1" hasCustomPrompt="1"/>
          </p:nvPr>
        </p:nvSpPr>
        <p:spPr/>
        <p:txBody>
          <a:bodyPr/>
          <a:lstStyle>
            <a:lvl1pPr marL="182880" indent="0" eaLnBrk="1" hangingPunct="1">
              <a:buFontTx/>
              <a:buNone/>
              <a:defRPr>
                <a:solidFill>
                  <a:srgbClr val="666666"/>
                </a:solidFill>
              </a:defRPr>
            </a:lvl1pPr>
            <a:lvl2pPr eaLnBrk="1" hangingPunct="1">
              <a:defRPr>
                <a:solidFill>
                  <a:srgbClr val="666666"/>
                </a:solidFill>
              </a:defRPr>
            </a:lvl2pPr>
            <a:lvl3pPr>
              <a:defRPr>
                <a:solidFill>
                  <a:srgbClr val="666666"/>
                </a:solidFill>
              </a:defRPr>
            </a:lvl3pPr>
            <a:lvl4pPr>
              <a:defRPr>
                <a:solidFill>
                  <a:srgbClr val="666666"/>
                </a:solidFill>
              </a:defRPr>
            </a:lvl4pPr>
            <a:lvl5pPr>
              <a:defRPr>
                <a:solidFill>
                  <a:srgbClr val="666666"/>
                </a:solidFill>
              </a:defRPr>
            </a:lvl5pPr>
          </a:lstStyle>
          <a:p>
            <a:pPr marL="182880" indent="0" eaLnBrk="1" hangingPunct="1">
              <a:buFontTx/>
              <a:buNone/>
              <a:defRPr/>
            </a:pPr>
            <a:r>
              <a:rPr lang="en-US" i="1" dirty="0" smtClean="0"/>
              <a:t>On Being a Scientist: A Guide to Responsible Conduct in Research, </a:t>
            </a:r>
            <a:r>
              <a:rPr lang="en-US" dirty="0" smtClean="0"/>
              <a:t>3rd edition (2009)</a:t>
            </a:r>
          </a:p>
          <a:p>
            <a:pPr lvl="1" eaLnBrk="1" hangingPunct="1">
              <a:defRPr/>
            </a:pPr>
            <a:r>
              <a:rPr lang="en-US" dirty="0" smtClean="0"/>
              <a:t>From the US National Academies</a:t>
            </a:r>
          </a:p>
          <a:p>
            <a:pPr lvl="1" eaLnBrk="1" hangingPunct="1">
              <a:defRPr/>
            </a:pPr>
            <a:r>
              <a:rPr lang="en-US" dirty="0" smtClean="0"/>
              <a:t>Largely for graduate students</a:t>
            </a:r>
          </a:p>
          <a:p>
            <a:pPr lvl="1" eaLnBrk="1" hangingPunct="1">
              <a:defRPr/>
            </a:pPr>
            <a:r>
              <a:rPr lang="en-US" dirty="0" smtClean="0"/>
              <a:t>Available at </a:t>
            </a:r>
            <a:r>
              <a:rPr lang="en-US" sz="2400" dirty="0" smtClean="0">
                <a:hlinkClick r:id="rId2"/>
              </a:rPr>
              <a:t>www.nap.edu/catalog.php?record_id=12192</a:t>
            </a:r>
            <a:endParaRPr lang="en-US" sz="2400" dirty="0" smtClean="0"/>
          </a:p>
          <a:p>
            <a:pPr lvl="1" eaLnBrk="1" hangingPunct="1">
              <a:defRPr/>
            </a:pPr>
            <a:r>
              <a:rPr lang="en-US" dirty="0" smtClean="0"/>
              <a:t>Video available at the same website</a:t>
            </a:r>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a:t>
            </a:fld>
            <a:endParaRPr lang="en-US"/>
          </a:p>
        </p:txBody>
      </p:sp>
    </p:spTree>
    <p:extLst>
      <p:ext uri="{BB962C8B-B14F-4D97-AF65-F5344CB8AC3E}">
        <p14:creationId xmlns:p14="http://schemas.microsoft.com/office/powerpoint/2010/main" val="13199321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jpe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hyperlink" Target="https://creativecommons.org/licenses/by-sa/4.0/"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21">
            <a:extLst>
              <a:ext uri="{28A0092B-C50C-407E-A947-70E740481C1C}">
                <a14:useLocalDpi xmlns:a14="http://schemas.microsoft.com/office/drawing/2010/main" val="0"/>
              </a:ext>
            </a:extLst>
          </a:blip>
          <a:stretch>
            <a:fillRect/>
          </a:stretch>
        </p:blipFill>
        <p:spPr>
          <a:xfrm>
            <a:off x="2348093" y="147187"/>
            <a:ext cx="6697137" cy="904737"/>
          </a:xfrm>
          <a:prstGeom prst="rect">
            <a:avLst/>
          </a:prstGeom>
        </p:spPr>
      </p:pic>
      <p:sp>
        <p:nvSpPr>
          <p:cNvPr id="2" name="Title Placeholder 1"/>
          <p:cNvSpPr>
            <a:spLocks noGrp="1"/>
          </p:cNvSpPr>
          <p:nvPr>
            <p:ph type="title"/>
          </p:nvPr>
        </p:nvSpPr>
        <p:spPr>
          <a:xfrm>
            <a:off x="457200" y="940164"/>
            <a:ext cx="8229600" cy="849501"/>
          </a:xfrm>
          <a:prstGeom prst="rect">
            <a:avLst/>
          </a:prstGeom>
        </p:spPr>
        <p:txBody>
          <a:bodyPr vert="horz" lIns="91440" tIns="45720" rIns="91440" bIns="45720" rtlCol="0" anchor="ctr">
            <a:normAutofit/>
          </a:bodyPr>
          <a:lstStyle/>
          <a:p>
            <a:r>
              <a:rPr lang="en-US" dirty="0" smtClean="0"/>
              <a:t>Approaching a Writing Project</a:t>
            </a:r>
            <a:endParaRPr lang="en-US" dirty="0"/>
          </a:p>
        </p:txBody>
      </p:sp>
      <p:sp>
        <p:nvSpPr>
          <p:cNvPr id="3" name="Text Placeholder 2"/>
          <p:cNvSpPr>
            <a:spLocks noGrp="1"/>
          </p:cNvSpPr>
          <p:nvPr>
            <p:ph type="body" idx="1"/>
          </p:nvPr>
        </p:nvSpPr>
        <p:spPr>
          <a:xfrm>
            <a:off x="459608" y="1912388"/>
            <a:ext cx="8229600" cy="4305532"/>
          </a:xfrm>
          <a:prstGeom prst="rect">
            <a:avLst/>
          </a:prstGeom>
          <a:solidFill>
            <a:srgbClr val="FFFFFF"/>
          </a:solidFill>
        </p:spPr>
        <p:txBody>
          <a:bodyPr vert="horz" lIns="91440" tIns="45720" rIns="91440" bIns="45720" rtlCol="0">
            <a:normAutofit/>
          </a:bodyPr>
          <a:lstStyle/>
          <a:p>
            <a:pPr lvl="0"/>
            <a:r>
              <a:rPr lang="en-GB" dirty="0" smtClean="0"/>
              <a:t>This presentation was prepared for AuthorAID, a project of INASP. You are welcome to use this presentation and to share it with other people. You also may adapt this presentation as long as you credit AuthorAID for the original version. </a:t>
            </a:r>
          </a:p>
        </p:txBody>
      </p:sp>
      <p:sp>
        <p:nvSpPr>
          <p:cNvPr id="4" name="Date Placeholder 3"/>
          <p:cNvSpPr>
            <a:spLocks noGrp="1"/>
          </p:cNvSpPr>
          <p:nvPr>
            <p:ph type="dt" sz="half" idx="2"/>
          </p:nvPr>
        </p:nvSpPr>
        <p:spPr>
          <a:xfrm>
            <a:off x="2590800" y="6472763"/>
            <a:ext cx="2133600" cy="365125"/>
          </a:xfrm>
          <a:prstGeom prst="rect">
            <a:avLst/>
          </a:prstGeom>
        </p:spPr>
        <p:txBody>
          <a:bodyPr vert="horz" lIns="91440" tIns="45720" rIns="91440" bIns="45720" rtlCol="0" anchor="ctr"/>
          <a:lstStyle>
            <a:lvl1pPr algn="l">
              <a:defRPr sz="900">
                <a:solidFill>
                  <a:schemeClr val="tx1">
                    <a:tint val="75000"/>
                  </a:schemeClr>
                </a:solidFill>
                <a:latin typeface="Georgia"/>
              </a:defRPr>
            </a:lvl1pPr>
          </a:lstStyle>
          <a:p>
            <a:fld id="{20CB5577-C91D-3E47-9087-B82B92BEEFC7}" type="datetime1">
              <a:rPr lang="en-GB" smtClean="0"/>
              <a:pPr/>
              <a:t>02/10/2016</a:t>
            </a:fld>
            <a:endParaRPr lang="en-US" dirty="0"/>
          </a:p>
        </p:txBody>
      </p:sp>
      <p:sp>
        <p:nvSpPr>
          <p:cNvPr id="5" name="Footer Placeholder 4"/>
          <p:cNvSpPr>
            <a:spLocks noGrp="1"/>
          </p:cNvSpPr>
          <p:nvPr>
            <p:ph type="ftr" sz="quarter" idx="3"/>
          </p:nvPr>
        </p:nvSpPr>
        <p:spPr>
          <a:xfrm>
            <a:off x="4918228" y="6472763"/>
            <a:ext cx="2895600" cy="365125"/>
          </a:xfrm>
          <a:prstGeom prst="rect">
            <a:avLst/>
          </a:prstGeom>
        </p:spPr>
        <p:txBody>
          <a:bodyPr vert="horz" lIns="91440" tIns="45720" rIns="91440" bIns="45720" rtlCol="0" anchor="ctr"/>
          <a:lstStyle>
            <a:lvl1pPr algn="ctr">
              <a:defRPr sz="900">
                <a:solidFill>
                  <a:schemeClr val="tx1">
                    <a:tint val="75000"/>
                  </a:schemeClr>
                </a:solidFill>
                <a:latin typeface="Georgia"/>
              </a:defRPr>
            </a:lvl1pPr>
          </a:lstStyle>
          <a:p>
            <a:endParaRPr lang="en-US" dirty="0"/>
          </a:p>
        </p:txBody>
      </p:sp>
      <p:sp>
        <p:nvSpPr>
          <p:cNvPr id="6" name="Slide Number Placeholder 5"/>
          <p:cNvSpPr>
            <a:spLocks noGrp="1"/>
          </p:cNvSpPr>
          <p:nvPr>
            <p:ph type="sldNum" sz="quarter" idx="4"/>
          </p:nvPr>
        </p:nvSpPr>
        <p:spPr>
          <a:xfrm>
            <a:off x="8002574" y="6472763"/>
            <a:ext cx="684225" cy="365125"/>
          </a:xfrm>
          <a:prstGeom prst="rect">
            <a:avLst/>
          </a:prstGeom>
        </p:spPr>
        <p:txBody>
          <a:bodyPr vert="horz" lIns="91440" tIns="45720" rIns="91440" bIns="45720" rtlCol="0" anchor="ctr"/>
          <a:lstStyle>
            <a:lvl1pPr algn="r">
              <a:defRPr sz="900">
                <a:solidFill>
                  <a:schemeClr val="tx1">
                    <a:tint val="75000"/>
                  </a:schemeClr>
                </a:solidFill>
                <a:latin typeface="Georgia"/>
              </a:defRPr>
            </a:lvl1pPr>
          </a:lstStyle>
          <a:p>
            <a:fld id="{61D33979-82CC-6440-B758-3F4758057F14}" type="slidenum">
              <a:rPr lang="en-US" smtClean="0"/>
              <a:pPr/>
              <a:t>‹#›</a:t>
            </a:fld>
            <a:endParaRPr lang="en-US" dirty="0"/>
          </a:p>
        </p:txBody>
      </p:sp>
      <p:pic>
        <p:nvPicPr>
          <p:cNvPr id="8" name="Picture 2">
            <a:hlinkClick r:id="rId22"/>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4" descr="C:\Users\bgastel\Desktop\AAlogo%20v2[2].JPG"/>
          <p:cNvPicPr>
            <a:picLocks noChangeAspect="1" noChangeArrowheads="1"/>
          </p:cNvPicPr>
          <p:nvPr userDrawn="1"/>
        </p:nvPicPr>
        <p:blipFill>
          <a:blip r:embed="rId24">
            <a:extLst>
              <a:ext uri="{28A0092B-C50C-407E-A947-70E740481C1C}">
                <a14:useLocalDpi xmlns:a14="http://schemas.microsoft.com/office/drawing/2010/main" val="0"/>
              </a:ext>
            </a:extLst>
          </a:blip>
          <a:srcRect/>
          <a:stretch>
            <a:fillRect/>
          </a:stretch>
        </p:blipFill>
        <p:spPr bwMode="auto">
          <a:xfrm>
            <a:off x="5394166" y="5614670"/>
            <a:ext cx="3151188" cy="60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0290004"/>
      </p:ext>
    </p:extLst>
  </p:cSld>
  <p:clrMap bg1="lt1" tx1="dk1" bg2="lt2" tx2="dk2" accent1="accent1" accent2="accent2" accent3="accent3" accent4="accent4" accent5="accent5" accent6="accent6" hlink="hlink" folHlink="folHlink"/>
  <p:sldLayoutIdLst>
    <p:sldLayoutId id="2147483672" r:id="rId1"/>
    <p:sldLayoutId id="2147483649" r:id="rId2"/>
    <p:sldLayoutId id="2147483650" r:id="rId3"/>
    <p:sldLayoutId id="2147483673" r:id="rId4"/>
    <p:sldLayoutId id="2147483674" r:id="rId5"/>
    <p:sldLayoutId id="2147483675" r:id="rId6"/>
    <p:sldLayoutId id="2147483676" r:id="rId7"/>
    <p:sldLayoutId id="2147483680" r:id="rId8"/>
    <p:sldLayoutId id="2147483679" r:id="rId9"/>
    <p:sldLayoutId id="2147483678" r:id="rId10"/>
    <p:sldLayoutId id="2147483677" r:id="rId11"/>
    <p:sldLayoutId id="2147483681" r:id="rId12"/>
    <p:sldLayoutId id="2147483684" r:id="rId13"/>
    <p:sldLayoutId id="2147483683" r:id="rId14"/>
    <p:sldLayoutId id="2147483682" r:id="rId15"/>
    <p:sldLayoutId id="2147483651" r:id="rId16"/>
    <p:sldLayoutId id="2147483654" r:id="rId17"/>
    <p:sldLayoutId id="2147483655" r:id="rId18"/>
    <p:sldLayoutId id="2147483656" r:id="rId19"/>
  </p:sldLayoutIdLst>
  <p:timing>
    <p:tnLst>
      <p:par>
        <p:cTn id="1" dur="indefinite" restart="never" nodeType="tmRoot"/>
      </p:par>
    </p:tnLst>
  </p:timing>
  <p:hf hdr="0"/>
  <p:txStyles>
    <p:titleStyle>
      <a:lvl1pPr algn="l" defTabSz="457200" rtl="0" eaLnBrk="1" latinLnBrk="0" hangingPunct="1">
        <a:spcBef>
          <a:spcPct val="0"/>
        </a:spcBef>
        <a:buNone/>
        <a:defRPr sz="4400" kern="1200">
          <a:solidFill>
            <a:srgbClr val="5784CC"/>
          </a:solidFill>
          <a:latin typeface="Georgia"/>
          <a:ea typeface="+mj-ea"/>
          <a:cs typeface="+mj-cs"/>
        </a:defRPr>
      </a:lvl1pPr>
    </p:titleStyle>
    <p:bodyStyle>
      <a:lvl1pPr marL="0" indent="0" algn="l" defTabSz="457200" rtl="0" eaLnBrk="1" latinLnBrk="0" hangingPunct="1">
        <a:spcBef>
          <a:spcPct val="20000"/>
        </a:spcBef>
        <a:buFont typeface="Arial"/>
        <a:buNone/>
        <a:defRPr sz="3200" kern="1200">
          <a:solidFill>
            <a:srgbClr val="666666"/>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rgbClr val="666666"/>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rgbClr val="666666"/>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rgbClr val="666666"/>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creativecommons.org/licenses/by-sa/4.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creativecommons.org/licenses/by-sa/4.0/" TargetMode="External"/><Relationship Id="rId2" Type="http://schemas.openxmlformats.org/officeDocument/2006/relationships/notesSlide" Target="../notesSlides/notesSlide14.xml"/><Relationship Id="rId1" Type="http://schemas.openxmlformats.org/officeDocument/2006/relationships/slideLayout" Target="../slideLayouts/slideLayout16.xml"/><Relationship Id="rId5" Type="http://schemas.openxmlformats.org/officeDocument/2006/relationships/image" Target="../media/image2.png"/><Relationship Id="rId4" Type="http://schemas.openxmlformats.org/officeDocument/2006/relationships/hyperlink" Target="https://creativecommons.org/licenses/by-sa/4.0/"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p:cNvSpPr>
            <a:spLocks noGrp="1"/>
          </p:cNvSpPr>
          <p:nvPr>
            <p:ph type="ctrTitle"/>
          </p:nvPr>
        </p:nvSpPr>
        <p:spPr>
          <a:xfrm>
            <a:off x="685800" y="1599196"/>
            <a:ext cx="7772400" cy="1164324"/>
          </a:xfrm>
        </p:spPr>
        <p:txBody>
          <a:bodyPr>
            <a:normAutofit/>
          </a:bodyPr>
          <a:lstStyle/>
          <a:p>
            <a:pPr algn="l"/>
            <a:r>
              <a:rPr lang="en-US" b="1" dirty="0" smtClean="0">
                <a:solidFill>
                  <a:srgbClr val="5784CC"/>
                </a:solidFill>
              </a:rPr>
              <a:t>Writing the Discussion</a:t>
            </a:r>
            <a:endParaRPr lang="en-US" b="1" dirty="0">
              <a:solidFill>
                <a:srgbClr val="5784CC"/>
              </a:solidFill>
            </a:endParaRPr>
          </a:p>
        </p:txBody>
      </p:sp>
      <p:sp>
        <p:nvSpPr>
          <p:cNvPr id="22" name="Subtitle 21"/>
          <p:cNvSpPr>
            <a:spLocks noGrp="1"/>
          </p:cNvSpPr>
          <p:nvPr>
            <p:ph type="subTitle" idx="1"/>
          </p:nvPr>
        </p:nvSpPr>
        <p:spPr>
          <a:xfrm>
            <a:off x="685800" y="2949027"/>
            <a:ext cx="7772400" cy="789522"/>
          </a:xfrm>
        </p:spPr>
        <p:txBody>
          <a:bodyPr>
            <a:normAutofit/>
          </a:bodyPr>
          <a:lstStyle/>
          <a:p>
            <a:pPr algn="l"/>
            <a:r>
              <a:rPr lang="en-US" i="1" dirty="0" smtClean="0">
                <a:solidFill>
                  <a:srgbClr val="5784CC"/>
                </a:solidFill>
              </a:rPr>
              <a:t>Barbara Gastel</a:t>
            </a:r>
          </a:p>
          <a:p>
            <a:pPr algn="l"/>
            <a:r>
              <a:rPr lang="en-US" i="1" dirty="0" smtClean="0">
                <a:solidFill>
                  <a:srgbClr val="5784CC"/>
                </a:solidFill>
              </a:rPr>
              <a:t>INASP Associate</a:t>
            </a:r>
            <a:endParaRPr lang="en-US" i="1" dirty="0">
              <a:solidFill>
                <a:srgbClr val="5784CC"/>
              </a:solidFill>
            </a:endParaRPr>
          </a:p>
        </p:txBody>
      </p:sp>
      <p:pic>
        <p:nvPicPr>
          <p:cNvPr id="4" name="Picture 2">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31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457200" y="1070793"/>
            <a:ext cx="8229600" cy="849501"/>
          </a:xfrm>
        </p:spPr>
        <p:txBody>
          <a:bodyPr>
            <a:normAutofit fontScale="90000"/>
          </a:bodyPr>
          <a:lstStyle/>
          <a:p>
            <a:r>
              <a:rPr lang="en-US" altLang="en-US" dirty="0" smtClean="0"/>
              <a:t>Overall Structure of a Paper:</a:t>
            </a:r>
            <a:br>
              <a:rPr lang="en-US" altLang="en-US" dirty="0" smtClean="0"/>
            </a:br>
            <a:r>
              <a:rPr lang="en-US" altLang="en-US" dirty="0" smtClean="0"/>
              <a:t>Like an Hourglass</a:t>
            </a:r>
          </a:p>
        </p:txBody>
      </p:sp>
      <p:pic>
        <p:nvPicPr>
          <p:cNvPr id="62467"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2759034" y="2042555"/>
            <a:ext cx="3657918" cy="3657918"/>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22008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en-US" altLang="en-US" sz="4000" dirty="0" smtClean="0"/>
              <a:t>Exercise</a:t>
            </a:r>
          </a:p>
        </p:txBody>
      </p:sp>
      <p:sp>
        <p:nvSpPr>
          <p:cNvPr id="86019" name="Rectangle 3"/>
          <p:cNvSpPr>
            <a:spLocks noGrp="1" noChangeArrowheads="1"/>
          </p:cNvSpPr>
          <p:nvPr>
            <p:ph type="body" idx="1"/>
          </p:nvPr>
        </p:nvSpPr>
        <p:spPr/>
        <p:txBody>
          <a:bodyPr>
            <a:normAutofit lnSpcReduction="10000"/>
          </a:bodyPr>
          <a:lstStyle/>
          <a:p>
            <a:pPr eaLnBrk="1" hangingPunct="1">
              <a:lnSpc>
                <a:spcPct val="90000"/>
              </a:lnSpc>
            </a:pPr>
            <a:r>
              <a:rPr lang="en-US" altLang="en-US" sz="2800" dirty="0" smtClean="0"/>
              <a:t>See what, if anything, your target journal’s instructions to authors say about the discussion.</a:t>
            </a:r>
          </a:p>
          <a:p>
            <a:pPr eaLnBrk="1" hangingPunct="1">
              <a:lnSpc>
                <a:spcPct val="90000"/>
              </a:lnSpc>
            </a:pPr>
            <a:r>
              <a:rPr lang="en-US" altLang="en-US" sz="2800" dirty="0" smtClean="0"/>
              <a:t>In the discussion section of the paper that you’re using as a model, notice items such as</a:t>
            </a:r>
          </a:p>
          <a:p>
            <a:pPr lvl="1" eaLnBrk="1" hangingPunct="1">
              <a:lnSpc>
                <a:spcPct val="90000"/>
              </a:lnSpc>
            </a:pPr>
            <a:r>
              <a:rPr lang="en-US" altLang="en-US" sz="2400" dirty="0" smtClean="0"/>
              <a:t>Length</a:t>
            </a:r>
          </a:p>
          <a:p>
            <a:pPr lvl="1" eaLnBrk="1" hangingPunct="1">
              <a:lnSpc>
                <a:spcPct val="90000"/>
              </a:lnSpc>
            </a:pPr>
            <a:r>
              <a:rPr lang="en-US" altLang="en-US" sz="2400" dirty="0" smtClean="0"/>
              <a:t>Types of content</a:t>
            </a:r>
          </a:p>
          <a:p>
            <a:pPr lvl="1" eaLnBrk="1" hangingPunct="1">
              <a:lnSpc>
                <a:spcPct val="90000"/>
              </a:lnSpc>
            </a:pPr>
            <a:r>
              <a:rPr lang="en-US" altLang="en-US" sz="2400" dirty="0" smtClean="0"/>
              <a:t>Organization</a:t>
            </a:r>
          </a:p>
          <a:p>
            <a:pPr lvl="1" eaLnBrk="1" hangingPunct="1">
              <a:lnSpc>
                <a:spcPct val="90000"/>
              </a:lnSpc>
            </a:pPr>
            <a:r>
              <a:rPr lang="en-US" altLang="en-US" sz="2400" dirty="0" smtClean="0"/>
              <a:t>Phrases used</a:t>
            </a:r>
          </a:p>
          <a:p>
            <a:pPr lvl="1" eaLnBrk="1" hangingPunct="1">
              <a:lnSpc>
                <a:spcPct val="90000"/>
              </a:lnSpc>
            </a:pPr>
            <a:r>
              <a:rPr lang="en-US" altLang="en-US" sz="2400" dirty="0" smtClean="0"/>
              <a:t>Citation of references</a:t>
            </a:r>
          </a:p>
          <a:p>
            <a:pPr eaLnBrk="1" hangingPunct="1">
              <a:lnSpc>
                <a:spcPct val="90000"/>
              </a:lnSpc>
            </a:pPr>
            <a:r>
              <a:rPr lang="en-US" altLang="en-US" sz="2800" dirty="0" smtClean="0"/>
              <a:t>Use this discussion section and others in the same journal as models.</a:t>
            </a:r>
          </a:p>
        </p:txBody>
      </p:sp>
    </p:spTree>
    <p:extLst>
      <p:ext uri="{BB962C8B-B14F-4D97-AF65-F5344CB8AC3E}">
        <p14:creationId xmlns:p14="http://schemas.microsoft.com/office/powerpoint/2010/main" val="3574289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exercise</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Share the draft of your discussion with the rest of your small group. </a:t>
            </a:r>
          </a:p>
          <a:p>
            <a:r>
              <a:rPr lang="en-US" dirty="0" smtClean="0"/>
              <a:t>Write comments on each other’s drafts. Both identify strengths and suggest improvements.</a:t>
            </a:r>
          </a:p>
          <a:p>
            <a:r>
              <a:rPr lang="en-US" dirty="0" smtClean="0"/>
              <a:t>Discuss each member’s draft, first noting strengths and then suggesting potential improvements. If parts of the writing seem to need clarification, identify them.</a:t>
            </a:r>
          </a:p>
          <a:p>
            <a:r>
              <a:rPr lang="en-US" dirty="0" smtClean="0"/>
              <a:t>Share the commented-on copies with the authors.</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12</a:t>
            </a:fld>
            <a:endParaRPr lang="en-US"/>
          </a:p>
        </p:txBody>
      </p:sp>
    </p:spTree>
    <p:extLst>
      <p:ext uri="{BB962C8B-B14F-4D97-AF65-F5344CB8AC3E}">
        <p14:creationId xmlns:p14="http://schemas.microsoft.com/office/powerpoint/2010/main" val="3847306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Conclusion</a:t>
            </a:r>
            <a:endParaRPr lang="en-US" dirty="0"/>
          </a:p>
        </p:txBody>
      </p:sp>
      <p:sp>
        <p:nvSpPr>
          <p:cNvPr id="3" name="Content Placeholder 2"/>
          <p:cNvSpPr>
            <a:spLocks noGrp="1"/>
          </p:cNvSpPr>
          <p:nvPr>
            <p:ph idx="1"/>
          </p:nvPr>
        </p:nvSpPr>
        <p:spPr/>
        <p:txBody>
          <a:bodyPr/>
          <a:lstStyle/>
          <a:p>
            <a:r>
              <a:rPr lang="en-US" dirty="0" smtClean="0"/>
              <a:t>Questions and answers</a:t>
            </a:r>
          </a:p>
          <a:p>
            <a:r>
              <a:rPr lang="en-US" dirty="0" smtClean="0"/>
              <a:t>Wrap-up</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13</a:t>
            </a:fld>
            <a:endParaRPr lang="en-US"/>
          </a:p>
        </p:txBody>
      </p:sp>
    </p:spTree>
    <p:extLst>
      <p:ext uri="{BB962C8B-B14F-4D97-AF65-F5344CB8AC3E}">
        <p14:creationId xmlns:p14="http://schemas.microsoft.com/office/powerpoint/2010/main" val="110535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en-US" i="1" dirty="0" smtClean="0"/>
              <a:t>Wishing you much success in writing journal articles!</a:t>
            </a:r>
            <a:endParaRPr lang="en-US" i="1"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14</a:t>
            </a:fld>
            <a:endParaRPr lang="en-US"/>
          </a:p>
        </p:txBody>
      </p:sp>
    </p:spTree>
    <p:extLst>
      <p:ext uri="{BB962C8B-B14F-4D97-AF65-F5344CB8AC3E}">
        <p14:creationId xmlns:p14="http://schemas.microsoft.com/office/powerpoint/2010/main" val="1841308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a:xfrm>
            <a:off x="894079" y="3424873"/>
            <a:ext cx="7772400" cy="1500187"/>
          </a:xfrm>
        </p:spPr>
        <p:txBody>
          <a:bodyPr>
            <a:normAutofit fontScale="85000" lnSpcReduction="10000"/>
          </a:bodyPr>
          <a:lstStyle/>
          <a:p>
            <a:pPr algn="ctr"/>
            <a:r>
              <a:rPr lang="en-GB" dirty="0"/>
              <a:t/>
            </a:r>
            <a:br>
              <a:rPr lang="en-GB" dirty="0"/>
            </a:br>
            <a:r>
              <a:rPr lang="en-GB" dirty="0"/>
              <a:t>This work is licensed under a </a:t>
            </a:r>
            <a:r>
              <a:rPr lang="en-GB" dirty="0">
                <a:hlinkClick r:id="rId3"/>
              </a:rPr>
              <a:t>Creative Commons Attribution </a:t>
            </a:r>
            <a:r>
              <a:rPr lang="en-GB" dirty="0" err="1">
                <a:hlinkClick r:id="rId3"/>
              </a:rPr>
              <a:t>ShareAlike</a:t>
            </a:r>
            <a:r>
              <a:rPr lang="en-GB" dirty="0">
                <a:hlinkClick r:id="rId3"/>
              </a:rPr>
              <a:t> 4.0 </a:t>
            </a:r>
            <a:r>
              <a:rPr lang="en-GB" dirty="0" smtClean="0">
                <a:hlinkClick r:id="rId3"/>
              </a:rPr>
              <a:t>International licence</a:t>
            </a:r>
            <a:r>
              <a:rPr lang="en-GB" dirty="0" smtClean="0"/>
              <a:t>.</a:t>
            </a:r>
            <a:endParaRPr lang="en-GB"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15</a:t>
            </a:fld>
            <a:endParaRPr lang="en-US"/>
          </a:p>
        </p:txBody>
      </p:sp>
      <p:pic>
        <p:nvPicPr>
          <p:cNvPr id="1026"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86200" y="2580641"/>
            <a:ext cx="1676400" cy="590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75967" y="6576892"/>
            <a:ext cx="549953" cy="193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5759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Overview</a:t>
            </a:r>
          </a:p>
        </p:txBody>
      </p:sp>
      <p:sp>
        <p:nvSpPr>
          <p:cNvPr id="4099" name="Rectangle 3"/>
          <p:cNvSpPr>
            <a:spLocks noGrp="1" noChangeArrowheads="1"/>
          </p:cNvSpPr>
          <p:nvPr>
            <p:ph type="body" idx="1"/>
          </p:nvPr>
        </p:nvSpPr>
        <p:spPr/>
        <p:txBody>
          <a:bodyPr/>
          <a:lstStyle/>
          <a:p>
            <a:pPr eaLnBrk="1" hangingPunct="1"/>
            <a:r>
              <a:rPr lang="en-US" altLang="en-US" dirty="0" smtClean="0"/>
              <a:t>Purposes of the discussion</a:t>
            </a:r>
          </a:p>
          <a:p>
            <a:pPr eaLnBrk="1" hangingPunct="1"/>
            <a:r>
              <a:rPr lang="en-US" altLang="en-US" dirty="0" smtClean="0"/>
              <a:t>Possible content of the discussion</a:t>
            </a:r>
          </a:p>
          <a:p>
            <a:pPr eaLnBrk="1" hangingPunct="1"/>
            <a:r>
              <a:rPr lang="en-US" altLang="en-US" dirty="0" smtClean="0"/>
              <a:t>Structure of the discussion</a:t>
            </a:r>
          </a:p>
        </p:txBody>
      </p:sp>
      <p:sp>
        <p:nvSpPr>
          <p:cNvPr id="2" name="Rectangle 1"/>
          <p:cNvSpPr/>
          <p:nvPr/>
        </p:nvSpPr>
        <p:spPr>
          <a:xfrm>
            <a:off x="2286000" y="2967335"/>
            <a:ext cx="4572000" cy="369332"/>
          </a:xfrm>
          <a:prstGeom prst="rect">
            <a:avLst/>
          </a:prstGeom>
        </p:spPr>
        <p:txBody>
          <a:bodyPr>
            <a:spAutoFit/>
          </a:bodyPr>
          <a:lstStyle/>
          <a:p>
            <a:endParaRPr lang="en-US" dirty="0"/>
          </a:p>
        </p:txBody>
      </p:sp>
    </p:spTree>
    <p:extLst>
      <p:ext uri="{BB962C8B-B14F-4D97-AF65-F5344CB8AC3E}">
        <p14:creationId xmlns:p14="http://schemas.microsoft.com/office/powerpoint/2010/main" val="1206326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What are some purposes of the discussion section?</a:t>
            </a:r>
            <a:endParaRPr lang="en-US" dirty="0"/>
          </a:p>
        </p:txBody>
      </p:sp>
      <p:sp>
        <p:nvSpPr>
          <p:cNvPr id="4" name="Date Placeholder 3"/>
          <p:cNvSpPr>
            <a:spLocks noGrp="1"/>
          </p:cNvSpPr>
          <p:nvPr>
            <p:ph type="dt" sz="half" idx="10"/>
          </p:nvPr>
        </p:nvSpPr>
        <p:spPr/>
        <p:txBody>
          <a:bodyPr/>
          <a:lstStyle/>
          <a:p>
            <a:fld id="{ED550DC9-6AB9-D448-9668-424CC2F97943}" type="datetime1">
              <a:rPr lang="en-GB" smtClean="0"/>
              <a:t>02/10/2016</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D33979-82CC-6440-B758-3F4758057F14}" type="slidenum">
              <a:rPr lang="en-US" smtClean="0"/>
              <a:t>3</a:t>
            </a:fld>
            <a:endParaRPr lang="en-US"/>
          </a:p>
        </p:txBody>
      </p:sp>
    </p:spTree>
    <p:extLst>
      <p:ext uri="{BB962C8B-B14F-4D97-AF65-F5344CB8AC3E}">
        <p14:creationId xmlns:p14="http://schemas.microsoft.com/office/powerpoint/2010/main" val="3487257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en-US" altLang="en-US" smtClean="0"/>
              <a:t>Discussion</a:t>
            </a:r>
          </a:p>
        </p:txBody>
      </p:sp>
      <p:sp>
        <p:nvSpPr>
          <p:cNvPr id="79875" name="Rectangle 3"/>
          <p:cNvSpPr>
            <a:spLocks noGrp="1" noChangeArrowheads="1"/>
          </p:cNvSpPr>
          <p:nvPr>
            <p:ph type="body" idx="1"/>
          </p:nvPr>
        </p:nvSpPr>
        <p:spPr/>
        <p:txBody>
          <a:bodyPr/>
          <a:lstStyle/>
          <a:p>
            <a:pPr eaLnBrk="1" hangingPunct="1"/>
            <a:r>
              <a:rPr lang="en-US" altLang="en-US" smtClean="0"/>
              <a:t>One of the more difficult parts to write, because have more choice of what to say</a:t>
            </a:r>
          </a:p>
          <a:p>
            <a:pPr eaLnBrk="1" hangingPunct="1"/>
            <a:r>
              <a:rPr lang="en-US" altLang="en-US" smtClean="0"/>
              <a:t>Often should begin with a brief summary of the main findings</a:t>
            </a:r>
          </a:p>
          <a:p>
            <a:pPr eaLnBrk="1" hangingPunct="1"/>
            <a:r>
              <a:rPr lang="en-US" altLang="en-US" smtClean="0"/>
              <a:t>Should answer the question(s) stated in the introduction (or address the hypothesis or hypotheses stated in the introduction)</a:t>
            </a:r>
          </a:p>
          <a:p>
            <a:pPr eaLnBrk="1" hangingPunct="1"/>
            <a:endParaRPr lang="en-US" altLang="en-US" smtClean="0"/>
          </a:p>
        </p:txBody>
      </p:sp>
    </p:spTree>
    <p:extLst>
      <p:ext uri="{BB962C8B-B14F-4D97-AF65-F5344CB8AC3E}">
        <p14:creationId xmlns:p14="http://schemas.microsoft.com/office/powerpoint/2010/main" val="615285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normAutofit fontScale="90000"/>
          </a:bodyPr>
          <a:lstStyle/>
          <a:p>
            <a:pPr eaLnBrk="1" hangingPunct="1"/>
            <a:r>
              <a:rPr lang="en-US" altLang="en-US" sz="4000" dirty="0" smtClean="0"/>
              <a:t>The Discussion:</a:t>
            </a:r>
            <a:br>
              <a:rPr lang="en-US" altLang="en-US" sz="4000" dirty="0" smtClean="0"/>
            </a:br>
            <a:r>
              <a:rPr lang="en-US" altLang="en-US" sz="4000" dirty="0" smtClean="0"/>
              <a:t>Some Possible Content</a:t>
            </a:r>
          </a:p>
        </p:txBody>
      </p:sp>
      <p:sp>
        <p:nvSpPr>
          <p:cNvPr id="80899" name="Rectangle 3"/>
          <p:cNvSpPr>
            <a:spLocks noGrp="1" noChangeArrowheads="1"/>
          </p:cNvSpPr>
          <p:nvPr>
            <p:ph type="body" idx="1"/>
          </p:nvPr>
        </p:nvSpPr>
        <p:spPr/>
        <p:txBody>
          <a:bodyPr>
            <a:normAutofit lnSpcReduction="10000"/>
          </a:bodyPr>
          <a:lstStyle/>
          <a:p>
            <a:pPr eaLnBrk="1" hangingPunct="1"/>
            <a:r>
              <a:rPr lang="en-US" altLang="en-US" dirty="0" smtClean="0"/>
              <a:t>Strengths of the study</a:t>
            </a:r>
          </a:p>
          <a:p>
            <a:pPr lvl="1" eaLnBrk="1" hangingPunct="1"/>
            <a:r>
              <a:rPr lang="en-US" altLang="en-US" sz="2400" dirty="0" smtClean="0"/>
              <a:t>For example, superior methods, extensive data</a:t>
            </a:r>
          </a:p>
          <a:p>
            <a:pPr eaLnBrk="1" hangingPunct="1"/>
            <a:r>
              <a:rPr lang="en-US" altLang="en-US" dirty="0" smtClean="0"/>
              <a:t>Limitations of the study</a:t>
            </a:r>
          </a:p>
          <a:p>
            <a:pPr lvl="1" eaLnBrk="1" hangingPunct="1"/>
            <a:r>
              <a:rPr lang="en-US" altLang="en-US" sz="2400" dirty="0" smtClean="0"/>
              <a:t>For example: small sample size, short follow-up, incomplete data, possible sources of bias, problems with experimental procedures</a:t>
            </a:r>
          </a:p>
          <a:p>
            <a:pPr lvl="1" eaLnBrk="1" hangingPunct="1"/>
            <a:r>
              <a:rPr lang="en-US" altLang="en-US" sz="2400" dirty="0" smtClean="0"/>
              <a:t>Better to mention limitations than for peer reviewers and readers to think that you’re unaware of them</a:t>
            </a:r>
          </a:p>
          <a:p>
            <a:pPr lvl="1" eaLnBrk="1" hangingPunct="1"/>
            <a:r>
              <a:rPr lang="en-US" altLang="en-US" sz="2400" dirty="0" smtClean="0"/>
              <a:t>If the limitations seem unlikely to affect the conclusions, can explain why</a:t>
            </a:r>
          </a:p>
          <a:p>
            <a:pPr lvl="1" eaLnBrk="1" hangingPunct="1"/>
            <a:endParaRPr lang="en-US" altLang="en-US" dirty="0" smtClean="0"/>
          </a:p>
        </p:txBody>
      </p:sp>
    </p:spTree>
    <p:extLst>
      <p:ext uri="{BB962C8B-B14F-4D97-AF65-F5344CB8AC3E}">
        <p14:creationId xmlns:p14="http://schemas.microsoft.com/office/powerpoint/2010/main" val="1786369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9608" y="1094544"/>
            <a:ext cx="8229600" cy="849501"/>
          </a:xfrm>
        </p:spPr>
        <p:txBody>
          <a:bodyPr>
            <a:normAutofit fontScale="90000"/>
          </a:bodyPr>
          <a:lstStyle/>
          <a:p>
            <a:pPr eaLnBrk="1" hangingPunct="1"/>
            <a:r>
              <a:rPr lang="en-US" altLang="en-US" sz="4000" dirty="0" smtClean="0"/>
              <a:t>The Discussion:</a:t>
            </a:r>
            <a:br>
              <a:rPr lang="en-US" altLang="en-US" sz="4000" dirty="0" smtClean="0"/>
            </a:br>
            <a:r>
              <a:rPr lang="en-US" altLang="en-US" sz="4000" dirty="0" smtClean="0"/>
              <a:t>Possible Content (</a:t>
            </a:r>
            <a:r>
              <a:rPr lang="en-US" altLang="en-US" sz="4000" dirty="0" err="1" smtClean="0"/>
              <a:t>cont</a:t>
            </a:r>
            <a:r>
              <a:rPr lang="en-US" altLang="en-US" sz="4000" dirty="0" smtClean="0"/>
              <a:t>)</a:t>
            </a:r>
          </a:p>
        </p:txBody>
      </p:sp>
      <p:sp>
        <p:nvSpPr>
          <p:cNvPr id="81923" name="Rectangle 3"/>
          <p:cNvSpPr>
            <a:spLocks noGrp="1" noChangeArrowheads="1"/>
          </p:cNvSpPr>
          <p:nvPr>
            <p:ph type="body" idx="1"/>
          </p:nvPr>
        </p:nvSpPr>
        <p:spPr>
          <a:xfrm>
            <a:off x="459608" y="2161770"/>
            <a:ext cx="8229600" cy="4305532"/>
          </a:xfrm>
        </p:spPr>
        <p:txBody>
          <a:bodyPr/>
          <a:lstStyle/>
          <a:p>
            <a:pPr eaLnBrk="1" hangingPunct="1"/>
            <a:r>
              <a:rPr lang="en-US" altLang="en-US" dirty="0" smtClean="0"/>
              <a:t>Relationship to findings of other research—for example:</a:t>
            </a:r>
          </a:p>
          <a:p>
            <a:pPr lvl="1" eaLnBrk="1" hangingPunct="1"/>
            <a:r>
              <a:rPr lang="en-US" altLang="en-US" dirty="0" smtClean="0"/>
              <a:t>Similarities to previous findings (your own, others’, or both)</a:t>
            </a:r>
          </a:p>
          <a:p>
            <a:pPr lvl="1" eaLnBrk="1" hangingPunct="1"/>
            <a:r>
              <a:rPr lang="en-US" altLang="en-US" dirty="0" smtClean="0"/>
              <a:t>Differences from previous findings</a:t>
            </a:r>
          </a:p>
          <a:p>
            <a:pPr lvl="1" eaLnBrk="1" hangingPunct="1"/>
            <a:r>
              <a:rPr lang="en-US" altLang="en-US" dirty="0" smtClean="0"/>
              <a:t>Possible reasons for similarities and differences</a:t>
            </a:r>
          </a:p>
          <a:p>
            <a:pPr eaLnBrk="1" hangingPunct="1"/>
            <a:endParaRPr lang="en-US" altLang="en-US" dirty="0" smtClean="0"/>
          </a:p>
        </p:txBody>
      </p:sp>
    </p:spTree>
    <p:extLst>
      <p:ext uri="{BB962C8B-B14F-4D97-AF65-F5344CB8AC3E}">
        <p14:creationId xmlns:p14="http://schemas.microsoft.com/office/powerpoint/2010/main" val="34734824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fontScale="90000"/>
          </a:bodyPr>
          <a:lstStyle/>
          <a:p>
            <a:pPr eaLnBrk="1" hangingPunct="1"/>
            <a:r>
              <a:rPr lang="en-US" altLang="en-US" sz="4000" dirty="0" smtClean="0"/>
              <a:t>The Discussion:</a:t>
            </a:r>
            <a:br>
              <a:rPr lang="en-US" altLang="en-US" sz="4000" dirty="0" smtClean="0"/>
            </a:br>
            <a:r>
              <a:rPr lang="en-US" altLang="en-US" sz="4000" dirty="0" smtClean="0"/>
              <a:t>Possible Content (</a:t>
            </a:r>
            <a:r>
              <a:rPr lang="en-US" altLang="en-US" sz="4000" dirty="0" err="1" smtClean="0"/>
              <a:t>cont</a:t>
            </a:r>
            <a:r>
              <a:rPr lang="en-US" altLang="en-US" sz="4000" dirty="0" smtClean="0"/>
              <a:t>)</a:t>
            </a:r>
          </a:p>
        </p:txBody>
      </p:sp>
      <p:sp>
        <p:nvSpPr>
          <p:cNvPr id="82947" name="Rectangle 3"/>
          <p:cNvSpPr>
            <a:spLocks noGrp="1" noChangeArrowheads="1"/>
          </p:cNvSpPr>
          <p:nvPr>
            <p:ph type="body" idx="1"/>
          </p:nvPr>
        </p:nvSpPr>
        <p:spPr/>
        <p:txBody>
          <a:bodyPr/>
          <a:lstStyle/>
          <a:p>
            <a:pPr eaLnBrk="1" hangingPunct="1"/>
            <a:r>
              <a:rPr lang="en-US" altLang="en-US" dirty="0" smtClean="0"/>
              <a:t>Applications and implications—for example:</a:t>
            </a:r>
          </a:p>
          <a:p>
            <a:pPr lvl="1" eaLnBrk="1" hangingPunct="1"/>
            <a:r>
              <a:rPr lang="en-US" altLang="en-US" dirty="0" smtClean="0"/>
              <a:t>Possible uses of the findings (in health care, education, policy, industry, agriculture, </a:t>
            </a:r>
            <a:r>
              <a:rPr lang="en-US" altLang="en-US" dirty="0" err="1" smtClean="0"/>
              <a:t>etc</a:t>
            </a:r>
            <a:r>
              <a:rPr lang="en-US" altLang="en-US" dirty="0" smtClean="0"/>
              <a:t>)</a:t>
            </a:r>
          </a:p>
          <a:p>
            <a:pPr lvl="1" eaLnBrk="1" hangingPunct="1"/>
            <a:r>
              <a:rPr lang="en-US" altLang="en-US" dirty="0" smtClean="0"/>
              <a:t>Relationship of the findings to theories or models:</a:t>
            </a:r>
          </a:p>
          <a:p>
            <a:pPr lvl="2" eaLnBrk="1" hangingPunct="1"/>
            <a:r>
              <a:rPr lang="en-US" altLang="en-US" dirty="0" smtClean="0"/>
              <a:t>Do the findings support them?</a:t>
            </a:r>
          </a:p>
          <a:p>
            <a:pPr lvl="2" eaLnBrk="1" hangingPunct="1"/>
            <a:r>
              <a:rPr lang="en-US" altLang="en-US" dirty="0" smtClean="0"/>
              <a:t>Do they refute them?</a:t>
            </a:r>
          </a:p>
          <a:p>
            <a:pPr lvl="2" eaLnBrk="1" hangingPunct="1"/>
            <a:r>
              <a:rPr lang="en-US" altLang="en-US" dirty="0" smtClean="0"/>
              <a:t>Do they suggest modifications?</a:t>
            </a:r>
          </a:p>
          <a:p>
            <a:pPr lvl="1"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1495368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57200" y="1094544"/>
            <a:ext cx="8229600" cy="849501"/>
          </a:xfrm>
        </p:spPr>
        <p:txBody>
          <a:bodyPr>
            <a:normAutofit fontScale="90000"/>
          </a:bodyPr>
          <a:lstStyle/>
          <a:p>
            <a:pPr eaLnBrk="1" hangingPunct="1"/>
            <a:r>
              <a:rPr lang="en-US" altLang="en-US" sz="4000" dirty="0" smtClean="0"/>
              <a:t>The Discussion:</a:t>
            </a:r>
            <a:br>
              <a:rPr lang="en-US" altLang="en-US" sz="4000" dirty="0" smtClean="0"/>
            </a:br>
            <a:r>
              <a:rPr lang="en-US" altLang="en-US" sz="4000" dirty="0" smtClean="0"/>
              <a:t>Possible Content (</a:t>
            </a:r>
            <a:r>
              <a:rPr lang="en-US" altLang="en-US" sz="4000" dirty="0" err="1" smtClean="0"/>
              <a:t>cont</a:t>
            </a:r>
            <a:r>
              <a:rPr lang="en-US" altLang="en-US" sz="4000" dirty="0" smtClean="0"/>
              <a:t>)</a:t>
            </a:r>
          </a:p>
        </p:txBody>
      </p:sp>
      <p:sp>
        <p:nvSpPr>
          <p:cNvPr id="83971" name="Rectangle 3"/>
          <p:cNvSpPr>
            <a:spLocks noGrp="1" noChangeArrowheads="1"/>
          </p:cNvSpPr>
          <p:nvPr>
            <p:ph type="body" idx="1"/>
          </p:nvPr>
        </p:nvSpPr>
        <p:spPr>
          <a:xfrm>
            <a:off x="457200" y="2161770"/>
            <a:ext cx="8229600" cy="4305532"/>
          </a:xfrm>
        </p:spPr>
        <p:txBody>
          <a:bodyPr/>
          <a:lstStyle/>
          <a:p>
            <a:pPr eaLnBrk="1" hangingPunct="1"/>
            <a:r>
              <a:rPr lang="en-US" altLang="en-US" dirty="0" smtClean="0"/>
              <a:t>Other research needed—for example:</a:t>
            </a:r>
          </a:p>
          <a:p>
            <a:pPr lvl="1" eaLnBrk="1" hangingPunct="1"/>
            <a:r>
              <a:rPr lang="en-US" altLang="en-US" dirty="0" smtClean="0"/>
              <a:t>To address questions still unanswered</a:t>
            </a:r>
          </a:p>
          <a:p>
            <a:pPr lvl="1" eaLnBrk="1" hangingPunct="1"/>
            <a:r>
              <a:rPr lang="en-US" altLang="en-US" dirty="0" smtClean="0"/>
              <a:t>To address new questions raised by the findings</a:t>
            </a:r>
          </a:p>
          <a:p>
            <a:pPr eaLnBrk="1" hangingPunct="1"/>
            <a:r>
              <a:rPr lang="en-US" altLang="en-US" dirty="0" smtClean="0"/>
              <a:t>Other</a:t>
            </a:r>
          </a:p>
          <a:p>
            <a:pPr eaLnBrk="1" hangingPunct="1"/>
            <a:endParaRPr lang="en-US" altLang="en-US" dirty="0" smtClean="0"/>
          </a:p>
        </p:txBody>
      </p:sp>
    </p:spTree>
    <p:extLst>
      <p:ext uri="{BB962C8B-B14F-4D97-AF65-F5344CB8AC3E}">
        <p14:creationId xmlns:p14="http://schemas.microsoft.com/office/powerpoint/2010/main" val="1100459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r>
              <a:rPr lang="en-US" altLang="en-US" dirty="0" smtClean="0"/>
              <a:t>Structure of the Discussion</a:t>
            </a:r>
          </a:p>
        </p:txBody>
      </p:sp>
      <p:sp>
        <p:nvSpPr>
          <p:cNvPr id="84995" name="Rectangle 3"/>
          <p:cNvSpPr>
            <a:spLocks noGrp="1" noChangeArrowheads="1"/>
          </p:cNvSpPr>
          <p:nvPr>
            <p:ph type="body" idx="1"/>
          </p:nvPr>
        </p:nvSpPr>
        <p:spPr/>
        <p:txBody>
          <a:bodyPr>
            <a:normAutofit fontScale="92500" lnSpcReduction="10000"/>
          </a:bodyPr>
          <a:lstStyle/>
          <a:p>
            <a:pPr eaLnBrk="1" hangingPunct="1"/>
            <a:r>
              <a:rPr lang="en-US" altLang="en-US" dirty="0" smtClean="0"/>
              <a:t>Typically should move from specific to general, rather like an inverted  funnel (opposite of introduction)</a:t>
            </a:r>
          </a:p>
          <a:p>
            <a:pPr eaLnBrk="1" hangingPunct="1"/>
            <a:endParaRPr lang="en-US" altLang="en-US" dirty="0"/>
          </a:p>
          <a:p>
            <a:pPr eaLnBrk="1" hangingPunct="1"/>
            <a:endParaRPr lang="en-US" altLang="en-US" dirty="0" smtClean="0"/>
          </a:p>
          <a:p>
            <a:pPr eaLnBrk="1" hangingPunct="1"/>
            <a:r>
              <a:rPr lang="en-US" altLang="en-US" dirty="0" smtClean="0"/>
              <a:t>In some journals, may be followed by a conclusions section</a:t>
            </a:r>
          </a:p>
          <a:p>
            <a:pPr marL="0" indent="0" eaLnBrk="1" hangingPunct="1">
              <a:buNone/>
            </a:pPr>
            <a:r>
              <a:rPr lang="en-US" altLang="en-US" dirty="0" smtClean="0"/>
              <a:t/>
            </a:r>
            <a:br>
              <a:rPr lang="en-US" altLang="en-US" dirty="0" smtClean="0"/>
            </a:br>
            <a:endParaRPr lang="en-US" altLang="en-US" dirty="0" smtClean="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a:off x="7217595" y="2608510"/>
            <a:ext cx="981075" cy="145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91824915"/>
      </p:ext>
    </p:extLst>
  </p:cSld>
  <p:clrMapOvr>
    <a:masterClrMapping/>
  </p:clrMapOvr>
  <p:timing>
    <p:tnLst>
      <p:par>
        <p:cTn id="1" dur="indefinite" restart="never" nodeType="tmRoot"/>
      </p:par>
    </p:tnLst>
  </p:timing>
</p:sld>
</file>

<file path=ppt/theme/theme1.xml><?xml version="1.0" encoding="utf-8"?>
<a:theme xmlns:a="http://schemas.openxmlformats.org/drawingml/2006/main" name="INASP 2016 Presentation">
  <a:themeElements>
    <a:clrScheme name="Custom 2">
      <a:dk1>
        <a:srgbClr val="333333"/>
      </a:dk1>
      <a:lt1>
        <a:srgbClr val="FFFFFF"/>
      </a:lt1>
      <a:dk2>
        <a:srgbClr val="333333"/>
      </a:dk2>
      <a:lt2>
        <a:srgbClr val="E5E5E5"/>
      </a:lt2>
      <a:accent1>
        <a:srgbClr val="008080"/>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INASP 2016 Presentation</Template>
  <TotalTime>867</TotalTime>
  <Words>1882</Words>
  <Application>Microsoft Office PowerPoint</Application>
  <PresentationFormat>On-screen Show (4:3)</PresentationFormat>
  <Paragraphs>140</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INASP 2016 Presentation</vt:lpstr>
      <vt:lpstr>Writing the Discussion</vt:lpstr>
      <vt:lpstr>Overview</vt:lpstr>
      <vt:lpstr>What are some purposes of the discussion section?</vt:lpstr>
      <vt:lpstr>Discussion</vt:lpstr>
      <vt:lpstr>The Discussion: Some Possible Content</vt:lpstr>
      <vt:lpstr>The Discussion: Possible Content (cont)</vt:lpstr>
      <vt:lpstr>The Discussion: Possible Content (cont)</vt:lpstr>
      <vt:lpstr>The Discussion: Possible Content (cont)</vt:lpstr>
      <vt:lpstr>Structure of the Discussion</vt:lpstr>
      <vt:lpstr>Overall Structure of a Paper: Like an Hourglass</vt:lpstr>
      <vt:lpstr>Exercise</vt:lpstr>
      <vt:lpstr>Another exercise</vt:lpstr>
      <vt:lpstr>In Conclusion</vt:lpstr>
      <vt:lpstr>Wishing you much success in writing journal articles!</vt:lpstr>
      <vt:lpstr>PowerPoint Presentation</vt:lpstr>
    </vt:vector>
  </TitlesOfParts>
  <Company>INASP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Sian Harris</dc:creator>
  <cp:lastModifiedBy>Barbara Gastel</cp:lastModifiedBy>
  <cp:revision>44</cp:revision>
  <dcterms:created xsi:type="dcterms:W3CDTF">2016-07-21T09:15:55Z</dcterms:created>
  <dcterms:modified xsi:type="dcterms:W3CDTF">2016-10-03T02:22:23Z</dcterms:modified>
</cp:coreProperties>
</file>