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62" r:id="rId3"/>
    <p:sldId id="306" r:id="rId4"/>
    <p:sldId id="299" r:id="rId5"/>
    <p:sldId id="300" r:id="rId6"/>
    <p:sldId id="301" r:id="rId7"/>
    <p:sldId id="302" r:id="rId8"/>
    <p:sldId id="303" r:id="rId9"/>
    <p:sldId id="304" r:id="rId10"/>
    <p:sldId id="308" r:id="rId11"/>
    <p:sldId id="305" r:id="rId12"/>
    <p:sldId id="298" r:id="rId13"/>
    <p:sldId id="289" r:id="rId14"/>
    <p:sldId id="307" r:id="rId15"/>
    <p:sldId id="25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76225" autoAdjust="0"/>
  </p:normalViewPr>
  <p:slideViewPr>
    <p:cSldViewPr snapToGrid="0" snapToObjects="1">
      <p:cViewPr>
        <p:scale>
          <a:sx n="80" d="100"/>
          <a:sy n="80" d="100"/>
        </p:scale>
        <p:origin x="-2196"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10/2/2016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408369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most or all of the participants have brought drafts of their discussions, do this exercise. </a:t>
            </a:r>
          </a:p>
          <a:p>
            <a:pPr marL="171450" indent="-171450">
              <a:buFont typeface="Arial" panose="020B0604020202020204" pitchFamily="34" charset="0"/>
              <a:buChar char="•"/>
            </a:pPr>
            <a:r>
              <a:rPr lang="en-US" dirty="0" smtClean="0"/>
              <a:t>Another option is to have participants draft their discussions after this module and then do this exercise at a later session.</a:t>
            </a:r>
          </a:p>
          <a:p>
            <a:pPr marL="171450" indent="-171450">
              <a:buFont typeface="Arial" panose="020B0604020202020204" pitchFamily="34" charset="0"/>
              <a:buChar char="•"/>
            </a:pPr>
            <a:r>
              <a:rPr lang="en-US" dirty="0" smtClean="0"/>
              <a:t>This exercise is well suited for groups of about three or four members.</a:t>
            </a:r>
          </a:p>
          <a:p>
            <a:pPr marL="171450" indent="-171450">
              <a:buFont typeface="Arial" panose="020B0604020202020204" pitchFamily="34" charset="0"/>
              <a:buChar char="•"/>
            </a:pPr>
            <a:r>
              <a:rPr lang="en-US" dirty="0" smtClean="0"/>
              <a:t>If feasible, have the full group come together for discussion at the end of this exercise. One option is to proceed as follows: (1) Have participants note some strengths that they observed in other group members’ discussions. (2) Have participants wishing to do so identify some helpful guidance that they received during the exercise.  (3) Answer any questions, either along the way or at the end.</a:t>
            </a:r>
          </a:p>
          <a:p>
            <a:pPr marL="171450" indent="-171450">
              <a:buFont typeface="Arial" panose="020B0604020202020204" pitchFamily="34" charset="0"/>
              <a:buChar char="•"/>
            </a:pPr>
            <a:r>
              <a:rPr lang="en-US" dirty="0" smtClean="0"/>
              <a:t>If this session will be the first one in which participants provide feedback on each other’s drafts, perhaps precede this exercise with some discussion of giving feedback. Suggestions for giving feedback appear at http://www.authoraid.info/en/news/details/1058/, http://www.authoraid.info/en/news/details/649/, and http://www.authoraid.info/en/news/details/302/. Also, suggestions for receiving feedback appear at http://www.authoraid.info/en/news/details/1059/. Of course, some facilitators might need to adapt the advice on giving feedback to the cultural context.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dirty="0"/>
          </a:p>
        </p:txBody>
      </p:sp>
    </p:spTree>
    <p:extLst>
      <p:ext uri="{BB962C8B-B14F-4D97-AF65-F5344CB8AC3E}">
        <p14:creationId xmlns:p14="http://schemas.microsoft.com/office/powerpoint/2010/main" val="3119364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If time permits, include a question-and-answer session before ending. </a:t>
            </a:r>
            <a:r>
              <a:rPr lang="en-GB" sz="1200" kern="1200" dirty="0" smtClean="0">
                <a:solidFill>
                  <a:schemeClr val="tx1"/>
                </a:solidFill>
                <a:effectLst/>
                <a:latin typeface="+mn-lt"/>
                <a:ea typeface="+mn-ea"/>
                <a:cs typeface="+mn-cs"/>
              </a:rPr>
              <a:t>If this module is the last one presented in the unit, perhaps make time for questions not only about material in this module but also about material in earlier modules.</a:t>
            </a:r>
            <a:endParaRPr lang="en-US" dirty="0" smtClean="0"/>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13</a:t>
            </a:fld>
            <a:endParaRPr lang="en-US" dirty="0"/>
          </a:p>
        </p:txBody>
      </p:sp>
    </p:spTree>
    <p:extLst>
      <p:ext uri="{BB962C8B-B14F-4D97-AF65-F5344CB8AC3E}">
        <p14:creationId xmlns:p14="http://schemas.microsoft.com/office/powerpoint/2010/main" val="3541009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Include this slide if this module is the last one being presented on writing journal articles about one’s research. (If another module is being used as the last one, moving this slide to the end of that module is suggested.)</a:t>
            </a:r>
          </a:p>
          <a:p>
            <a:pPr marL="171450" indent="-171450">
              <a:buFont typeface="Arial" panose="020B0604020202020204" pitchFamily="34" charset="0"/>
              <a:buChar char="•"/>
            </a:pPr>
            <a:r>
              <a:rPr lang="en-US" dirty="0" smtClean="0"/>
              <a:t>When presenting this slide, say that you hope that this series of modules has been helpful, and wish the participants much success in writing and publishing journal articles.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14</a:t>
            </a:fld>
            <a:endParaRPr lang="en-US" dirty="0"/>
          </a:p>
        </p:txBody>
      </p:sp>
    </p:spTree>
    <p:extLst>
      <p:ext uri="{BB962C8B-B14F-4D97-AF65-F5344CB8AC3E}">
        <p14:creationId xmlns:p14="http://schemas.microsoft.com/office/powerpoint/2010/main" val="1498345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15</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groups of two or three participants address this question. </a:t>
            </a:r>
          </a:p>
          <a:p>
            <a:pPr marL="171450" indent="-171450">
              <a:buFont typeface="Arial" panose="020B0604020202020204" pitchFamily="34" charset="0"/>
              <a:buChar char="•"/>
            </a:pPr>
            <a:r>
              <a:rPr lang="en-US" dirty="0" smtClean="0"/>
              <a:t>Then bring the full group together and elicit purposes to list. If the following purposes do not come up, note them: (1) to address the questions/hypotheses posed in the introduction, (2) to identify strengths and limitations of the study, (3) to show how the findings relate to those of previous research, (4) to identify implications and applications of the findings, and (5) to identify needs for further research.  (Perhaps note that not all discussions have all these purposes.)</a:t>
            </a:r>
          </a:p>
          <a:p>
            <a:pPr marL="171450" indent="-171450">
              <a:buFont typeface="Arial" panose="020B0604020202020204" pitchFamily="34" charset="0"/>
              <a:buChar char="•"/>
            </a:pPr>
            <a:r>
              <a:rPr lang="en-US" dirty="0" smtClean="0"/>
              <a:t>Indicate that the purposes should guide the choice of content.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230168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Starting with a summary of the main findings helps orient readers to what will be discussed. It can be especially helpful to readers who begin by looking at the discussion.</a:t>
            </a:r>
          </a:p>
          <a:p>
            <a:pPr marL="171450" indent="-171450">
              <a:buFont typeface="Arial" panose="020B0604020202020204" pitchFamily="34" charset="0"/>
              <a:buChar char="•"/>
            </a:pPr>
            <a:r>
              <a:rPr lang="en-US" dirty="0" smtClean="0"/>
              <a:t>Emphasize that the discussion should answer the question(s) posed in the introduction (or if hypotheses were posed, say whether the findings support the hypotheses). If the answer still is unclear, the discussion should say so. A common problem is a mismatch between what the introduction asks and what the discussion answers. An analogy to consider using is that it’s like asking “How was lunch?” and having someone answer “The weather is good today.” The latter might be true, but it’s not what was asked.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249090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Participants sometimes are surprised that mentioning strengths and limitations can advisable. However, noting major strengths is not immodest; it’s part of showing the validity of the study. And mentioning significant limitations is part of being truthful—and generally works better than having others discover the limitations and think the authors did not know of them.</a:t>
            </a:r>
          </a:p>
          <a:p>
            <a:pPr marL="171450" indent="-171450">
              <a:buFont typeface="Arial" panose="020B0604020202020204" pitchFamily="34" charset="0"/>
              <a:buChar char="•"/>
            </a:pPr>
            <a:r>
              <a:rPr lang="en-US" dirty="0" smtClean="0"/>
              <a:t>Of course, authors should mention only substantial strengths and limitations.</a:t>
            </a:r>
          </a:p>
          <a:p>
            <a:pPr marL="1714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If the facilitator has experience mentioning strengths or limitations in discussion sections, or in peer reviewing papers that do so, mentioning and briefly discussing this experience can be worthwhile.</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39499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the discussion should place the current findings in the context of previous research.</a:t>
            </a:r>
          </a:p>
          <a:p>
            <a:pPr marL="171450" indent="-171450">
              <a:buFont typeface="Arial" panose="020B0604020202020204" pitchFamily="34" charset="0"/>
              <a:buChar char="•"/>
            </a:pPr>
            <a:r>
              <a:rPr lang="en-US" dirty="0" smtClean="0"/>
              <a:t>Perhaps observe that being able to look beyond one’s own work and relate it to other work in the field tends to be a characteristic of a scholar who is academically mature.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67387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here that the discussion should put findings in their broader context.</a:t>
            </a:r>
          </a:p>
          <a:p>
            <a:pPr marL="171450" indent="-171450">
              <a:buFont typeface="Arial" panose="020B0604020202020204" pitchFamily="34" charset="0"/>
              <a:buChar char="•"/>
            </a:pPr>
            <a:r>
              <a:rPr lang="en-US" dirty="0" smtClean="0"/>
              <a:t>Perhaps observe that this broader context should be that which was presented near the beginning of the introduction.</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2300446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it is common to mention research needed to address questions that remain.</a:t>
            </a:r>
          </a:p>
          <a:p>
            <a:pPr marL="171450" indent="-171450">
              <a:buFont typeface="Arial" panose="020B0604020202020204" pitchFamily="34" charset="0"/>
              <a:buChar char="•"/>
            </a:pPr>
            <a:r>
              <a:rPr lang="en-US" dirty="0" smtClean="0"/>
              <a:t>Perhaps state, though, that mentioning other research needed is optional and should be done only if there is something relevant and substantial to say in this regard.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584640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whereas the introduction moves from general to specific, the discussion moves from specific (the research being reported) to somewhat more general (related research) to yet more general (broader implications).</a:t>
            </a:r>
          </a:p>
          <a:p>
            <a:pPr marL="171450" indent="-171450">
              <a:buFont typeface="Arial" panose="020B0604020202020204" pitchFamily="34" charset="0"/>
              <a:buChar char="•"/>
            </a:pPr>
            <a:r>
              <a:rPr lang="en-US" dirty="0" smtClean="0"/>
              <a:t>Note that if an article does not have a conclusions section, the last paragraph tends to serve as a conclusion, summarizing what is to be concluded based on the research.</a:t>
            </a:r>
          </a:p>
          <a:p>
            <a:pPr marL="171450" indent="-171450">
              <a:buFont typeface="Arial" panose="020B0604020202020204" pitchFamily="34" charset="0"/>
              <a:buChar char="•"/>
            </a:pPr>
            <a:r>
              <a:rPr lang="en-US" dirty="0" smtClean="0"/>
              <a:t>Now can be a good time to show or summarize a discussion that is structured in this way.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2913579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 slide also appears in the presentation about the introduction. If the module about the introduction already has been presented, this slide and the discussion of it will serve as review.</a:t>
            </a:r>
          </a:p>
          <a:p>
            <a:pPr marL="171450" indent="-171450">
              <a:buFont typeface="Arial" panose="020B0604020202020204" pitchFamily="34" charset="0"/>
              <a:buChar char="•"/>
            </a:pPr>
            <a:r>
              <a:rPr lang="en-US" dirty="0" smtClean="0"/>
              <a:t>As noted in that module:</a:t>
            </a:r>
          </a:p>
          <a:p>
            <a:pPr marL="628650" lvl="1" indent="-171450">
              <a:buFont typeface="Arial" panose="020B0604020202020204" pitchFamily="34" charset="0"/>
              <a:buChar char="•"/>
            </a:pPr>
            <a:r>
              <a:rPr lang="en-US" dirty="0" smtClean="0"/>
              <a:t>The top part of the hourglass is the introduction, which, as noted, is funnel-shaped: beginning broad (with general context), then narrowing down somewhat (to research related to the current research), and then focusing narrowly on the current research.</a:t>
            </a:r>
          </a:p>
          <a:p>
            <a:pPr marL="628650" lvl="1" indent="-171450">
              <a:buFont typeface="Arial" panose="020B0604020202020204" pitchFamily="34" charset="0"/>
              <a:buChar char="•"/>
            </a:pPr>
            <a:r>
              <a:rPr lang="en-US" dirty="0" smtClean="0"/>
              <a:t>The narrow middle of the hourglass consists of the methods and results sections, both of which focus narrowly on the current research.</a:t>
            </a:r>
          </a:p>
          <a:p>
            <a:pPr marL="628650" lvl="1" indent="-171450">
              <a:buFont typeface="Arial" panose="020B0604020202020204" pitchFamily="34" charset="0"/>
              <a:buChar char="•"/>
            </a:pPr>
            <a:r>
              <a:rPr lang="en-US" dirty="0" smtClean="0"/>
              <a:t>The lower part of the hourglass is the discussion, which generally is like an inverted funnel, starting narrow (by focusing on the current research), then broadening somewhat (by relating the current research to previous research), and ending broadly (for example, by noting overall implications of the research).</a:t>
            </a:r>
          </a:p>
          <a:p>
            <a:pPr lvl="1"/>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3117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02/10/2016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4.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a:bodyPr>
          <a:lstStyle/>
          <a:p>
            <a:pPr algn="l"/>
            <a:r>
              <a:rPr lang="en-US" b="1" dirty="0" smtClean="0">
                <a:solidFill>
                  <a:srgbClr val="5784CC"/>
                </a:solidFill>
              </a:rPr>
              <a:t>Writing the Discussion</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070793"/>
            <a:ext cx="8229600" cy="849501"/>
          </a:xfrm>
        </p:spPr>
        <p:txBody>
          <a:bodyPr>
            <a:normAutofit fontScale="90000"/>
          </a:bodyPr>
          <a:lstStyle/>
          <a:p>
            <a:r>
              <a:rPr lang="en-US" altLang="en-US" dirty="0" smtClean="0"/>
              <a:t>Overall Structure of a Paper:</a:t>
            </a:r>
            <a:br>
              <a:rPr lang="en-US" altLang="en-US" dirty="0" smtClean="0"/>
            </a:br>
            <a:r>
              <a:rPr lang="en-US" altLang="en-US" dirty="0" smtClean="0"/>
              <a:t>Like an Hourglass</a:t>
            </a:r>
          </a:p>
        </p:txBody>
      </p:sp>
      <p:pic>
        <p:nvPicPr>
          <p:cNvPr id="6246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59034" y="2042555"/>
            <a:ext cx="3657918" cy="365791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2200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z="4000" dirty="0" smtClean="0"/>
              <a:t>Exercise</a:t>
            </a:r>
          </a:p>
        </p:txBody>
      </p:sp>
      <p:sp>
        <p:nvSpPr>
          <p:cNvPr id="86019" name="Rectangle 3"/>
          <p:cNvSpPr>
            <a:spLocks noGrp="1" noChangeArrowheads="1"/>
          </p:cNvSpPr>
          <p:nvPr>
            <p:ph type="body" idx="1"/>
          </p:nvPr>
        </p:nvSpPr>
        <p:spPr/>
        <p:txBody>
          <a:bodyPr>
            <a:normAutofit lnSpcReduction="10000"/>
          </a:bodyPr>
          <a:lstStyle/>
          <a:p>
            <a:pPr eaLnBrk="1" hangingPunct="1">
              <a:lnSpc>
                <a:spcPct val="90000"/>
              </a:lnSpc>
            </a:pPr>
            <a:r>
              <a:rPr lang="en-US" altLang="en-US" sz="2800" dirty="0" smtClean="0"/>
              <a:t>See what, if anything, your target journal’s instructions to authors say about the discussion.</a:t>
            </a:r>
          </a:p>
          <a:p>
            <a:pPr eaLnBrk="1" hangingPunct="1">
              <a:lnSpc>
                <a:spcPct val="90000"/>
              </a:lnSpc>
            </a:pPr>
            <a:r>
              <a:rPr lang="en-US" altLang="en-US" sz="2800" dirty="0" smtClean="0"/>
              <a:t>In the discussion section of the paper that you’re using as a model, notice items such as</a:t>
            </a:r>
          </a:p>
          <a:p>
            <a:pPr lvl="1" eaLnBrk="1" hangingPunct="1">
              <a:lnSpc>
                <a:spcPct val="90000"/>
              </a:lnSpc>
            </a:pPr>
            <a:r>
              <a:rPr lang="en-US" altLang="en-US" sz="2400" dirty="0" smtClean="0"/>
              <a:t>Length</a:t>
            </a:r>
          </a:p>
          <a:p>
            <a:pPr lvl="1" eaLnBrk="1" hangingPunct="1">
              <a:lnSpc>
                <a:spcPct val="90000"/>
              </a:lnSpc>
            </a:pPr>
            <a:r>
              <a:rPr lang="en-US" altLang="en-US" sz="2400" dirty="0" smtClean="0"/>
              <a:t>Types of content</a:t>
            </a:r>
          </a:p>
          <a:p>
            <a:pPr lvl="1" eaLnBrk="1" hangingPunct="1">
              <a:lnSpc>
                <a:spcPct val="90000"/>
              </a:lnSpc>
            </a:pPr>
            <a:r>
              <a:rPr lang="en-US" altLang="en-US" sz="2400" dirty="0" smtClean="0"/>
              <a:t>Organization</a:t>
            </a:r>
          </a:p>
          <a:p>
            <a:pPr lvl="1" eaLnBrk="1" hangingPunct="1">
              <a:lnSpc>
                <a:spcPct val="90000"/>
              </a:lnSpc>
            </a:pPr>
            <a:r>
              <a:rPr lang="en-US" altLang="en-US" sz="2400" dirty="0" smtClean="0"/>
              <a:t>Phrases used</a:t>
            </a:r>
          </a:p>
          <a:p>
            <a:pPr lvl="1" eaLnBrk="1" hangingPunct="1">
              <a:lnSpc>
                <a:spcPct val="90000"/>
              </a:lnSpc>
            </a:pPr>
            <a:r>
              <a:rPr lang="en-US" altLang="en-US" sz="2400" dirty="0" smtClean="0"/>
              <a:t>Citation of references</a:t>
            </a:r>
          </a:p>
          <a:p>
            <a:pPr eaLnBrk="1" hangingPunct="1">
              <a:lnSpc>
                <a:spcPct val="90000"/>
              </a:lnSpc>
            </a:pPr>
            <a:r>
              <a:rPr lang="en-US" altLang="en-US" sz="2800" dirty="0" smtClean="0"/>
              <a:t>Use this discussion section and others in the same journal as models.</a:t>
            </a:r>
          </a:p>
        </p:txBody>
      </p:sp>
    </p:spTree>
    <p:extLst>
      <p:ext uri="{BB962C8B-B14F-4D97-AF65-F5344CB8AC3E}">
        <p14:creationId xmlns:p14="http://schemas.microsoft.com/office/powerpoint/2010/main" val="3574289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exercise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Share the draft of your discussion with the rest of your small group. </a:t>
            </a:r>
          </a:p>
          <a:p>
            <a:r>
              <a:rPr lang="en-US" dirty="0" smtClean="0"/>
              <a:t>Write comments on each other’s drafts. Both identify strengths and suggest improvements.</a:t>
            </a:r>
          </a:p>
          <a:p>
            <a:r>
              <a:rPr lang="en-US" dirty="0" smtClean="0"/>
              <a:t>Discuss each member’s draft, first noting strengths and then suggesting potential improvements. If parts of the writing seem to need clarification, identify them.</a:t>
            </a:r>
          </a:p>
          <a:p>
            <a:r>
              <a:rPr lang="en-US" dirty="0" smtClean="0"/>
              <a:t>Share the commented-on copies with the authors.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spTree>
    <p:extLst>
      <p:ext uri="{BB962C8B-B14F-4D97-AF65-F5344CB8AC3E}">
        <p14:creationId xmlns:p14="http://schemas.microsoft.com/office/powerpoint/2010/main" val="3847306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13</a:t>
            </a:fld>
            <a:endParaRPr lang="en-US"/>
          </a:p>
        </p:txBody>
      </p:sp>
    </p:spTree>
    <p:extLst>
      <p:ext uri="{BB962C8B-B14F-4D97-AF65-F5344CB8AC3E}">
        <p14:creationId xmlns:p14="http://schemas.microsoft.com/office/powerpoint/2010/main" val="11053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i="1" dirty="0" smtClean="0"/>
              <a:t>Wishing you much success in writing journal articles!</a:t>
            </a:r>
            <a:endParaRPr lang="en-US" i="1"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14</a:t>
            </a:fld>
            <a:endParaRPr lang="en-US"/>
          </a:p>
        </p:txBody>
      </p:sp>
    </p:spTree>
    <p:extLst>
      <p:ext uri="{BB962C8B-B14F-4D97-AF65-F5344CB8AC3E}">
        <p14:creationId xmlns:p14="http://schemas.microsoft.com/office/powerpoint/2010/main" val="1841308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15</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Purposes of the discussion</a:t>
            </a:r>
          </a:p>
          <a:p>
            <a:pPr eaLnBrk="1" hangingPunct="1"/>
            <a:r>
              <a:rPr lang="en-US" altLang="en-US" dirty="0" smtClean="0"/>
              <a:t>Possible content of the discussion</a:t>
            </a:r>
          </a:p>
          <a:p>
            <a:pPr eaLnBrk="1" hangingPunct="1"/>
            <a:r>
              <a:rPr lang="en-US" altLang="en-US" dirty="0" smtClean="0"/>
              <a:t>Structure of the discussion</a:t>
            </a:r>
          </a:p>
        </p:txBody>
      </p:sp>
      <p:sp>
        <p:nvSpPr>
          <p:cNvPr id="2" name="Rectangle 1"/>
          <p:cNvSpPr/>
          <p:nvPr/>
        </p:nvSpPr>
        <p:spPr>
          <a:xfrm>
            <a:off x="2286000" y="29673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What are some purposes of the discussion section?</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348725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mtClean="0"/>
              <a:t>Discussion</a:t>
            </a:r>
          </a:p>
        </p:txBody>
      </p:sp>
      <p:sp>
        <p:nvSpPr>
          <p:cNvPr id="79875" name="Rectangle 3"/>
          <p:cNvSpPr>
            <a:spLocks noGrp="1" noChangeArrowheads="1"/>
          </p:cNvSpPr>
          <p:nvPr>
            <p:ph type="body" idx="1"/>
          </p:nvPr>
        </p:nvSpPr>
        <p:spPr/>
        <p:txBody>
          <a:bodyPr/>
          <a:lstStyle/>
          <a:p>
            <a:pPr eaLnBrk="1" hangingPunct="1"/>
            <a:r>
              <a:rPr lang="en-US" altLang="en-US" smtClean="0"/>
              <a:t>One of the more difficult parts to write, because have more choice of what to say</a:t>
            </a:r>
          </a:p>
          <a:p>
            <a:pPr eaLnBrk="1" hangingPunct="1"/>
            <a:r>
              <a:rPr lang="en-US" altLang="en-US" smtClean="0"/>
              <a:t>Often should begin with a brief summary of the main findings</a:t>
            </a:r>
          </a:p>
          <a:p>
            <a:pPr eaLnBrk="1" hangingPunct="1"/>
            <a:r>
              <a:rPr lang="en-US" altLang="en-US" smtClean="0"/>
              <a:t>Should answer the question(s) stated in the introduction (or address the hypothesis or hypotheses stated in the introduction)</a:t>
            </a:r>
          </a:p>
          <a:p>
            <a:pPr eaLnBrk="1" hangingPunct="1"/>
            <a:endParaRPr lang="en-US" altLang="en-US" smtClean="0"/>
          </a:p>
        </p:txBody>
      </p:sp>
    </p:spTree>
    <p:extLst>
      <p:ext uri="{BB962C8B-B14F-4D97-AF65-F5344CB8AC3E}">
        <p14:creationId xmlns:p14="http://schemas.microsoft.com/office/powerpoint/2010/main" val="615285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pPr eaLnBrk="1" hangingPunct="1"/>
            <a:r>
              <a:rPr lang="en-US" altLang="en-US" sz="4000" dirty="0" smtClean="0"/>
              <a:t>The Discussion:</a:t>
            </a:r>
            <a:br>
              <a:rPr lang="en-US" altLang="en-US" sz="4000" dirty="0" smtClean="0"/>
            </a:br>
            <a:r>
              <a:rPr lang="en-US" altLang="en-US" sz="4000" dirty="0" smtClean="0"/>
              <a:t>Some Possible Content</a:t>
            </a:r>
          </a:p>
        </p:txBody>
      </p:sp>
      <p:sp>
        <p:nvSpPr>
          <p:cNvPr id="80899" name="Rectangle 3"/>
          <p:cNvSpPr>
            <a:spLocks noGrp="1" noChangeArrowheads="1"/>
          </p:cNvSpPr>
          <p:nvPr>
            <p:ph type="body" idx="1"/>
          </p:nvPr>
        </p:nvSpPr>
        <p:spPr/>
        <p:txBody>
          <a:bodyPr>
            <a:normAutofit lnSpcReduction="10000"/>
          </a:bodyPr>
          <a:lstStyle/>
          <a:p>
            <a:pPr eaLnBrk="1" hangingPunct="1"/>
            <a:r>
              <a:rPr lang="en-US" altLang="en-US" dirty="0" smtClean="0"/>
              <a:t>Strengths of the study</a:t>
            </a:r>
          </a:p>
          <a:p>
            <a:pPr lvl="1" eaLnBrk="1" hangingPunct="1"/>
            <a:r>
              <a:rPr lang="en-US" altLang="en-US" sz="2400" dirty="0" smtClean="0"/>
              <a:t>For example, superior methods, extensive data</a:t>
            </a:r>
          </a:p>
          <a:p>
            <a:pPr eaLnBrk="1" hangingPunct="1"/>
            <a:r>
              <a:rPr lang="en-US" altLang="en-US" dirty="0" smtClean="0"/>
              <a:t>Limitations of the study</a:t>
            </a:r>
          </a:p>
          <a:p>
            <a:pPr lvl="1" eaLnBrk="1" hangingPunct="1"/>
            <a:r>
              <a:rPr lang="en-US" altLang="en-US" sz="2400" dirty="0" smtClean="0"/>
              <a:t>For example: small sample size, short follow-up, incomplete data, possible sources of bias, problems with experimental procedures</a:t>
            </a:r>
          </a:p>
          <a:p>
            <a:pPr lvl="1" eaLnBrk="1" hangingPunct="1"/>
            <a:r>
              <a:rPr lang="en-US" altLang="en-US" sz="2400" dirty="0" smtClean="0"/>
              <a:t>Better to mention limitations than for peer reviewers and readers to think that you’re unaware of them</a:t>
            </a:r>
          </a:p>
          <a:p>
            <a:pPr lvl="1" eaLnBrk="1" hangingPunct="1"/>
            <a:r>
              <a:rPr lang="en-US" altLang="en-US" sz="2400" dirty="0" smtClean="0"/>
              <a:t>If the limitations seem unlikely to affect the conclusions, can explain why</a:t>
            </a:r>
          </a:p>
          <a:p>
            <a:pPr lvl="1" eaLnBrk="1" hangingPunct="1"/>
            <a:endParaRPr lang="en-US" altLang="en-US" dirty="0" smtClean="0"/>
          </a:p>
        </p:txBody>
      </p:sp>
    </p:spTree>
    <p:extLst>
      <p:ext uri="{BB962C8B-B14F-4D97-AF65-F5344CB8AC3E}">
        <p14:creationId xmlns:p14="http://schemas.microsoft.com/office/powerpoint/2010/main" val="178636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9608" y="1094544"/>
            <a:ext cx="8229600" cy="849501"/>
          </a:xfrm>
        </p:spPr>
        <p:txBody>
          <a:bodyPr>
            <a:normAutofit fontScale="90000"/>
          </a:bodyPr>
          <a:lstStyle/>
          <a:p>
            <a:pPr eaLnBrk="1" hangingPunct="1"/>
            <a:r>
              <a:rPr lang="en-US" altLang="en-US" sz="4000" dirty="0" smtClean="0"/>
              <a:t>The Discussion:</a:t>
            </a:r>
            <a:br>
              <a:rPr lang="en-US" altLang="en-US" sz="4000" dirty="0" smtClean="0"/>
            </a:br>
            <a:r>
              <a:rPr lang="en-US" altLang="en-US" sz="4000" dirty="0" smtClean="0"/>
              <a:t>Possible Content (</a:t>
            </a:r>
            <a:r>
              <a:rPr lang="en-US" altLang="en-US" sz="4000" dirty="0" err="1" smtClean="0"/>
              <a:t>cont</a:t>
            </a:r>
            <a:r>
              <a:rPr lang="en-US" altLang="en-US" sz="4000" dirty="0" smtClean="0"/>
              <a:t>)</a:t>
            </a:r>
          </a:p>
        </p:txBody>
      </p:sp>
      <p:sp>
        <p:nvSpPr>
          <p:cNvPr id="81923" name="Rectangle 3"/>
          <p:cNvSpPr>
            <a:spLocks noGrp="1" noChangeArrowheads="1"/>
          </p:cNvSpPr>
          <p:nvPr>
            <p:ph type="body" idx="1"/>
          </p:nvPr>
        </p:nvSpPr>
        <p:spPr>
          <a:xfrm>
            <a:off x="459608" y="2161770"/>
            <a:ext cx="8229600" cy="4305532"/>
          </a:xfrm>
        </p:spPr>
        <p:txBody>
          <a:bodyPr/>
          <a:lstStyle/>
          <a:p>
            <a:pPr eaLnBrk="1" hangingPunct="1"/>
            <a:r>
              <a:rPr lang="en-US" altLang="en-US" dirty="0" smtClean="0"/>
              <a:t>Relationship to findings of other research—for example:</a:t>
            </a:r>
          </a:p>
          <a:p>
            <a:pPr lvl="1" eaLnBrk="1" hangingPunct="1"/>
            <a:r>
              <a:rPr lang="en-US" altLang="en-US" dirty="0" smtClean="0"/>
              <a:t>Similarities to previous findings (your own, others’, or both)</a:t>
            </a:r>
          </a:p>
          <a:p>
            <a:pPr lvl="1" eaLnBrk="1" hangingPunct="1"/>
            <a:r>
              <a:rPr lang="en-US" altLang="en-US" dirty="0" smtClean="0"/>
              <a:t>Differences from previous findings</a:t>
            </a:r>
          </a:p>
          <a:p>
            <a:pPr lvl="1" eaLnBrk="1" hangingPunct="1"/>
            <a:r>
              <a:rPr lang="en-US" altLang="en-US" dirty="0" smtClean="0"/>
              <a:t>Possible reasons for similarities and differences</a:t>
            </a:r>
          </a:p>
          <a:p>
            <a:pPr eaLnBrk="1" hangingPunct="1"/>
            <a:endParaRPr lang="en-US" altLang="en-US" dirty="0" smtClean="0"/>
          </a:p>
        </p:txBody>
      </p:sp>
    </p:spTree>
    <p:extLst>
      <p:ext uri="{BB962C8B-B14F-4D97-AF65-F5344CB8AC3E}">
        <p14:creationId xmlns:p14="http://schemas.microsoft.com/office/powerpoint/2010/main" val="3473482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pPr eaLnBrk="1" hangingPunct="1"/>
            <a:r>
              <a:rPr lang="en-US" altLang="en-US" sz="4000" dirty="0" smtClean="0"/>
              <a:t>The Discussion:</a:t>
            </a:r>
            <a:br>
              <a:rPr lang="en-US" altLang="en-US" sz="4000" dirty="0" smtClean="0"/>
            </a:br>
            <a:r>
              <a:rPr lang="en-US" altLang="en-US" sz="4000" dirty="0" smtClean="0"/>
              <a:t>Possible Content (</a:t>
            </a:r>
            <a:r>
              <a:rPr lang="en-US" altLang="en-US" sz="4000" dirty="0" err="1" smtClean="0"/>
              <a:t>cont</a:t>
            </a:r>
            <a:r>
              <a:rPr lang="en-US" altLang="en-US" sz="4000" dirty="0" smtClean="0"/>
              <a:t>)</a:t>
            </a:r>
          </a:p>
        </p:txBody>
      </p:sp>
      <p:sp>
        <p:nvSpPr>
          <p:cNvPr id="82947" name="Rectangle 3"/>
          <p:cNvSpPr>
            <a:spLocks noGrp="1" noChangeArrowheads="1"/>
          </p:cNvSpPr>
          <p:nvPr>
            <p:ph type="body" idx="1"/>
          </p:nvPr>
        </p:nvSpPr>
        <p:spPr/>
        <p:txBody>
          <a:bodyPr/>
          <a:lstStyle/>
          <a:p>
            <a:pPr eaLnBrk="1" hangingPunct="1"/>
            <a:r>
              <a:rPr lang="en-US" altLang="en-US" dirty="0" smtClean="0"/>
              <a:t>Applications and implications—for example:</a:t>
            </a:r>
          </a:p>
          <a:p>
            <a:pPr lvl="1" eaLnBrk="1" hangingPunct="1"/>
            <a:r>
              <a:rPr lang="en-US" altLang="en-US" dirty="0" smtClean="0"/>
              <a:t>Possible uses of the findings (in health care, education, policy, industry, agriculture, </a:t>
            </a:r>
            <a:r>
              <a:rPr lang="en-US" altLang="en-US" dirty="0" err="1" smtClean="0"/>
              <a:t>etc</a:t>
            </a:r>
            <a:r>
              <a:rPr lang="en-US" altLang="en-US" dirty="0" smtClean="0"/>
              <a:t>)</a:t>
            </a:r>
          </a:p>
          <a:p>
            <a:pPr lvl="1" eaLnBrk="1" hangingPunct="1"/>
            <a:r>
              <a:rPr lang="en-US" altLang="en-US" dirty="0" smtClean="0"/>
              <a:t>Relationship of the findings to theories or models:</a:t>
            </a:r>
          </a:p>
          <a:p>
            <a:pPr lvl="2" eaLnBrk="1" hangingPunct="1"/>
            <a:r>
              <a:rPr lang="en-US" altLang="en-US" dirty="0" smtClean="0"/>
              <a:t>Do the findings support them?</a:t>
            </a:r>
          </a:p>
          <a:p>
            <a:pPr lvl="2" eaLnBrk="1" hangingPunct="1"/>
            <a:r>
              <a:rPr lang="en-US" altLang="en-US" dirty="0" smtClean="0"/>
              <a:t>Do they refute them?</a:t>
            </a:r>
          </a:p>
          <a:p>
            <a:pPr lvl="2" eaLnBrk="1" hangingPunct="1"/>
            <a:r>
              <a:rPr lang="en-US" altLang="en-US" dirty="0" smtClean="0"/>
              <a:t>Do they suggest modifications?</a:t>
            </a:r>
          </a:p>
          <a:p>
            <a:pPr lvl="1"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49536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1094544"/>
            <a:ext cx="8229600" cy="849501"/>
          </a:xfrm>
        </p:spPr>
        <p:txBody>
          <a:bodyPr>
            <a:normAutofit fontScale="90000"/>
          </a:bodyPr>
          <a:lstStyle/>
          <a:p>
            <a:pPr eaLnBrk="1" hangingPunct="1"/>
            <a:r>
              <a:rPr lang="en-US" altLang="en-US" sz="4000" dirty="0" smtClean="0"/>
              <a:t>The Discussion:</a:t>
            </a:r>
            <a:br>
              <a:rPr lang="en-US" altLang="en-US" sz="4000" dirty="0" smtClean="0"/>
            </a:br>
            <a:r>
              <a:rPr lang="en-US" altLang="en-US" sz="4000" dirty="0" smtClean="0"/>
              <a:t>Possible Content (</a:t>
            </a:r>
            <a:r>
              <a:rPr lang="en-US" altLang="en-US" sz="4000" dirty="0" err="1" smtClean="0"/>
              <a:t>cont</a:t>
            </a:r>
            <a:r>
              <a:rPr lang="en-US" altLang="en-US" sz="4000" dirty="0" smtClean="0"/>
              <a:t>)</a:t>
            </a:r>
          </a:p>
        </p:txBody>
      </p:sp>
      <p:sp>
        <p:nvSpPr>
          <p:cNvPr id="83971" name="Rectangle 3"/>
          <p:cNvSpPr>
            <a:spLocks noGrp="1" noChangeArrowheads="1"/>
          </p:cNvSpPr>
          <p:nvPr>
            <p:ph type="body" idx="1"/>
          </p:nvPr>
        </p:nvSpPr>
        <p:spPr>
          <a:xfrm>
            <a:off x="457200" y="2161770"/>
            <a:ext cx="8229600" cy="4305532"/>
          </a:xfrm>
        </p:spPr>
        <p:txBody>
          <a:bodyPr/>
          <a:lstStyle/>
          <a:p>
            <a:pPr eaLnBrk="1" hangingPunct="1"/>
            <a:r>
              <a:rPr lang="en-US" altLang="en-US" dirty="0" smtClean="0"/>
              <a:t>Other research needed—for example:</a:t>
            </a:r>
          </a:p>
          <a:p>
            <a:pPr lvl="1" eaLnBrk="1" hangingPunct="1"/>
            <a:r>
              <a:rPr lang="en-US" altLang="en-US" dirty="0" smtClean="0"/>
              <a:t>To address questions still unanswered</a:t>
            </a:r>
          </a:p>
          <a:p>
            <a:pPr lvl="1" eaLnBrk="1" hangingPunct="1"/>
            <a:r>
              <a:rPr lang="en-US" altLang="en-US" dirty="0" smtClean="0"/>
              <a:t>To address new questions raised by the findings</a:t>
            </a:r>
          </a:p>
          <a:p>
            <a:pPr eaLnBrk="1" hangingPunct="1"/>
            <a:r>
              <a:rPr lang="en-US" altLang="en-US" dirty="0" smtClean="0"/>
              <a:t>Other</a:t>
            </a:r>
          </a:p>
          <a:p>
            <a:pPr eaLnBrk="1" hangingPunct="1"/>
            <a:endParaRPr lang="en-US" altLang="en-US" dirty="0" smtClean="0"/>
          </a:p>
        </p:txBody>
      </p:sp>
    </p:spTree>
    <p:extLst>
      <p:ext uri="{BB962C8B-B14F-4D97-AF65-F5344CB8AC3E}">
        <p14:creationId xmlns:p14="http://schemas.microsoft.com/office/powerpoint/2010/main" val="1100459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dirty="0" smtClean="0"/>
              <a:t>Structure of the Discussion</a:t>
            </a:r>
          </a:p>
        </p:txBody>
      </p:sp>
      <p:sp>
        <p:nvSpPr>
          <p:cNvPr id="84995" name="Rectangle 3"/>
          <p:cNvSpPr>
            <a:spLocks noGrp="1" noChangeArrowheads="1"/>
          </p:cNvSpPr>
          <p:nvPr>
            <p:ph type="body" idx="1"/>
          </p:nvPr>
        </p:nvSpPr>
        <p:spPr/>
        <p:txBody>
          <a:bodyPr>
            <a:normAutofit fontScale="92500" lnSpcReduction="10000"/>
          </a:bodyPr>
          <a:lstStyle/>
          <a:p>
            <a:pPr eaLnBrk="1" hangingPunct="1"/>
            <a:r>
              <a:rPr lang="en-US" altLang="en-US" dirty="0" smtClean="0"/>
              <a:t>Typically should move from specific to general, rather like an inverted  funnel (opposite of introduction)</a:t>
            </a:r>
          </a:p>
          <a:p>
            <a:pPr eaLnBrk="1" hangingPunct="1"/>
            <a:endParaRPr lang="en-US" altLang="en-US" dirty="0"/>
          </a:p>
          <a:p>
            <a:pPr eaLnBrk="1" hangingPunct="1"/>
            <a:endParaRPr lang="en-US" altLang="en-US" dirty="0" smtClean="0"/>
          </a:p>
          <a:p>
            <a:pPr eaLnBrk="1" hangingPunct="1"/>
            <a:r>
              <a:rPr lang="en-US" altLang="en-US" dirty="0" smtClean="0"/>
              <a:t>In some journals, may be followed by a conclusions section</a:t>
            </a:r>
          </a:p>
          <a:p>
            <a:pPr marL="0" indent="0" eaLnBrk="1" hangingPunct="1">
              <a:buNone/>
            </a:pPr>
            <a:r>
              <a:rPr lang="en-US" altLang="en-US" dirty="0" smtClean="0"/>
              <a:t/>
            </a:r>
            <a:br>
              <a:rPr lang="en-US" altLang="en-US" dirty="0" smtClean="0"/>
            </a:br>
            <a:endParaRPr lang="en-US" alt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217595" y="2608510"/>
            <a:ext cx="9810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1824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867</TotalTime>
  <Words>1882</Words>
  <Application>Microsoft Office PowerPoint</Application>
  <PresentationFormat>On-screen Show (4:3)</PresentationFormat>
  <Paragraphs>140</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INASP 2016 Presentation</vt:lpstr>
      <vt:lpstr>Writing the Discussion</vt:lpstr>
      <vt:lpstr>Overview</vt:lpstr>
      <vt:lpstr>What are some purposes of the discussion section?</vt:lpstr>
      <vt:lpstr>Discussion</vt:lpstr>
      <vt:lpstr>The Discussion: Some Possible Content</vt:lpstr>
      <vt:lpstr>The Discussion: Possible Content (cont)</vt:lpstr>
      <vt:lpstr>The Discussion: Possible Content (cont)</vt:lpstr>
      <vt:lpstr>The Discussion: Possible Content (cont)</vt:lpstr>
      <vt:lpstr>Structure of the Discussion</vt:lpstr>
      <vt:lpstr>Overall Structure of a Paper: Like an Hourglass</vt:lpstr>
      <vt:lpstr>Exercise</vt:lpstr>
      <vt:lpstr>Another exercise</vt:lpstr>
      <vt:lpstr>In Conclusion</vt:lpstr>
      <vt:lpstr>Wishing you much success in writing journal articles!</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44</cp:revision>
  <dcterms:created xsi:type="dcterms:W3CDTF">2016-07-21T09:15:55Z</dcterms:created>
  <dcterms:modified xsi:type="dcterms:W3CDTF">2016-10-03T02:22:23Z</dcterms:modified>
</cp:coreProperties>
</file>