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421" r:id="rId3"/>
    <p:sldId id="419" r:id="rId4"/>
    <p:sldId id="402" r:id="rId5"/>
    <p:sldId id="423" r:id="rId6"/>
    <p:sldId id="405" r:id="rId7"/>
    <p:sldId id="406" r:id="rId8"/>
    <p:sldId id="407" r:id="rId9"/>
    <p:sldId id="408" r:id="rId10"/>
    <p:sldId id="409" r:id="rId11"/>
    <p:sldId id="410" r:id="rId12"/>
    <p:sldId id="424" r:id="rId13"/>
    <p:sldId id="411" r:id="rId14"/>
    <p:sldId id="412" r:id="rId15"/>
    <p:sldId id="413" r:id="rId16"/>
    <p:sldId id="414" r:id="rId17"/>
    <p:sldId id="415" r:id="rId18"/>
    <p:sldId id="422" r:id="rId19"/>
    <p:sldId id="416" r:id="rId20"/>
    <p:sldId id="420"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88075" autoAdjust="0"/>
  </p:normalViewPr>
  <p:slideViewPr>
    <p:cSldViewPr>
      <p:cViewPr varScale="1">
        <p:scale>
          <a:sx n="60" d="100"/>
          <a:sy n="60" d="100"/>
        </p:scale>
        <p:origin x="1428"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AF8F7A0D-D3ED-4191-B0CA-D44EC9A0AF50}" type="datetimeFigureOut">
              <a:rPr lang="en-US"/>
              <a:pPr>
                <a:defRPr/>
              </a:pPr>
              <a:t>12/17/2018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5DF301BD-F6C3-4AF2-80F5-5A3C330943D6}" type="slidenum">
              <a:rPr lang="en-US"/>
              <a:pPr>
                <a:defRPr/>
              </a:pPr>
              <a:t>‹#›</a:t>
            </a:fld>
            <a:endParaRPr lang="en-US"/>
          </a:p>
        </p:txBody>
      </p:sp>
    </p:spTree>
    <p:extLst>
      <p:ext uri="{BB962C8B-B14F-4D97-AF65-F5344CB8AC3E}">
        <p14:creationId xmlns:p14="http://schemas.microsoft.com/office/powerpoint/2010/main" val="21021002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87D88D1-0773-4A85-8540-968A322FDE3D}" type="slidenum">
              <a:rPr lang="en-US" altLang="en-US" smtClean="0"/>
              <a:pPr/>
              <a:t>1</a:t>
            </a:fld>
            <a:endParaRPr lang="en-US" altLang="en-US"/>
          </a:p>
        </p:txBody>
      </p:sp>
    </p:spTree>
    <p:extLst>
      <p:ext uri="{BB962C8B-B14F-4D97-AF65-F5344CB8AC3E}">
        <p14:creationId xmlns:p14="http://schemas.microsoft.com/office/powerpoint/2010/main" val="62009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Changed researcher to author to be more specific to the paper being read. </a:t>
            </a:r>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6EB158A-C874-44C1-9C1F-5CAD37456DC3}" type="slidenum">
              <a:rPr lang="en-US" altLang="en-US" smtClean="0"/>
              <a:pPr/>
              <a:t>5</a:t>
            </a:fld>
            <a:endParaRPr lang="en-US" altLang="en-US"/>
          </a:p>
        </p:txBody>
      </p:sp>
    </p:spTree>
    <p:extLst>
      <p:ext uri="{BB962C8B-B14F-4D97-AF65-F5344CB8AC3E}">
        <p14:creationId xmlns:p14="http://schemas.microsoft.com/office/powerpoint/2010/main" val="2443932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What does ‘common knowledge’ refer to here?</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E24A3C-3CEB-40FD-8372-56D494ADBE43}" type="slidenum">
              <a:rPr lang="en-US" altLang="en-US" smtClean="0"/>
              <a:pPr/>
              <a:t>8</a:t>
            </a:fld>
            <a:endParaRPr lang="en-US" altLang="en-US"/>
          </a:p>
        </p:txBody>
      </p:sp>
    </p:spTree>
    <p:extLst>
      <p:ext uri="{BB962C8B-B14F-4D97-AF65-F5344CB8AC3E}">
        <p14:creationId xmlns:p14="http://schemas.microsoft.com/office/powerpoint/2010/main" val="3715728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 actually like this summary of steps better:  https://www.elsevier.com/connect/infographic-how-to-read-a-scientific-paper</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8E67130-7968-4AF5-A6E2-5AFE90E5F9FA}" type="slidenum">
              <a:rPr lang="en-US" altLang="en-US" smtClean="0"/>
              <a:pPr/>
              <a:t>12</a:t>
            </a:fld>
            <a:endParaRPr lang="en-US" altLang="en-US"/>
          </a:p>
        </p:txBody>
      </p:sp>
    </p:spTree>
    <p:extLst>
      <p:ext uri="{BB962C8B-B14F-4D97-AF65-F5344CB8AC3E}">
        <p14:creationId xmlns:p14="http://schemas.microsoft.com/office/powerpoint/2010/main" val="4014093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1A5825-929D-46DE-9525-0B3C7D2D833C}" type="slidenum">
              <a:rPr lang="en-US"/>
              <a:pPr>
                <a:defRPr/>
              </a:pPr>
              <a:t>‹#›</a:t>
            </a:fld>
            <a:endParaRPr lang="en-US"/>
          </a:p>
        </p:txBody>
      </p:sp>
    </p:spTree>
    <p:extLst>
      <p:ext uri="{BB962C8B-B14F-4D97-AF65-F5344CB8AC3E}">
        <p14:creationId xmlns:p14="http://schemas.microsoft.com/office/powerpoint/2010/main" val="1114157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9827BF-7EDC-419A-A950-452FA09C1F71}" type="slidenum">
              <a:rPr lang="en-US"/>
              <a:pPr>
                <a:defRPr/>
              </a:pPr>
              <a:t>‹#›</a:t>
            </a:fld>
            <a:endParaRPr lang="en-US"/>
          </a:p>
        </p:txBody>
      </p:sp>
    </p:spTree>
    <p:extLst>
      <p:ext uri="{BB962C8B-B14F-4D97-AF65-F5344CB8AC3E}">
        <p14:creationId xmlns:p14="http://schemas.microsoft.com/office/powerpoint/2010/main" val="1629232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4987BA-E828-40A4-B0DD-ED1CBDAB0180}" type="slidenum">
              <a:rPr lang="en-US"/>
              <a:pPr>
                <a:defRPr/>
              </a:pPr>
              <a:t>‹#›</a:t>
            </a:fld>
            <a:endParaRPr lang="en-US"/>
          </a:p>
        </p:txBody>
      </p:sp>
    </p:spTree>
    <p:extLst>
      <p:ext uri="{BB962C8B-B14F-4D97-AF65-F5344CB8AC3E}">
        <p14:creationId xmlns:p14="http://schemas.microsoft.com/office/powerpoint/2010/main" val="3332922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8CBA64-EAC3-4786-8A5F-4D72255101FB}" type="slidenum">
              <a:rPr lang="en-US"/>
              <a:pPr>
                <a:defRPr/>
              </a:pPr>
              <a:t>‹#›</a:t>
            </a:fld>
            <a:endParaRPr lang="en-US"/>
          </a:p>
        </p:txBody>
      </p:sp>
    </p:spTree>
    <p:extLst>
      <p:ext uri="{BB962C8B-B14F-4D97-AF65-F5344CB8AC3E}">
        <p14:creationId xmlns:p14="http://schemas.microsoft.com/office/powerpoint/2010/main" val="63731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B99F7A-02F6-48DA-A5C4-A50CC6BE3945}" type="slidenum">
              <a:rPr lang="en-US"/>
              <a:pPr>
                <a:defRPr/>
              </a:pPr>
              <a:t>‹#›</a:t>
            </a:fld>
            <a:endParaRPr lang="en-US"/>
          </a:p>
        </p:txBody>
      </p:sp>
    </p:spTree>
    <p:extLst>
      <p:ext uri="{BB962C8B-B14F-4D97-AF65-F5344CB8AC3E}">
        <p14:creationId xmlns:p14="http://schemas.microsoft.com/office/powerpoint/2010/main" val="2373898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38FC0E1-7721-4F23-8C62-C2EE59340329}" type="slidenum">
              <a:rPr lang="en-US"/>
              <a:pPr>
                <a:defRPr/>
              </a:pPr>
              <a:t>‹#›</a:t>
            </a:fld>
            <a:endParaRPr lang="en-US"/>
          </a:p>
        </p:txBody>
      </p:sp>
    </p:spTree>
    <p:extLst>
      <p:ext uri="{BB962C8B-B14F-4D97-AF65-F5344CB8AC3E}">
        <p14:creationId xmlns:p14="http://schemas.microsoft.com/office/powerpoint/2010/main" val="4141423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64DF11F-B811-40F9-B2A7-7632404CD835}" type="slidenum">
              <a:rPr lang="en-US"/>
              <a:pPr>
                <a:defRPr/>
              </a:pPr>
              <a:t>‹#›</a:t>
            </a:fld>
            <a:endParaRPr lang="en-US"/>
          </a:p>
        </p:txBody>
      </p:sp>
    </p:spTree>
    <p:extLst>
      <p:ext uri="{BB962C8B-B14F-4D97-AF65-F5344CB8AC3E}">
        <p14:creationId xmlns:p14="http://schemas.microsoft.com/office/powerpoint/2010/main" val="4127644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077F0FC-D08D-40A0-9159-9CC35ADCDBAE}" type="slidenum">
              <a:rPr lang="en-US"/>
              <a:pPr>
                <a:defRPr/>
              </a:pPr>
              <a:t>‹#›</a:t>
            </a:fld>
            <a:endParaRPr lang="en-US"/>
          </a:p>
        </p:txBody>
      </p:sp>
    </p:spTree>
    <p:extLst>
      <p:ext uri="{BB962C8B-B14F-4D97-AF65-F5344CB8AC3E}">
        <p14:creationId xmlns:p14="http://schemas.microsoft.com/office/powerpoint/2010/main" val="3914503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985EEA4-5DB5-43E2-B797-C4DF7538F041}" type="slidenum">
              <a:rPr lang="en-US"/>
              <a:pPr>
                <a:defRPr/>
              </a:pPr>
              <a:t>‹#›</a:t>
            </a:fld>
            <a:endParaRPr lang="en-US"/>
          </a:p>
        </p:txBody>
      </p:sp>
    </p:spTree>
    <p:extLst>
      <p:ext uri="{BB962C8B-B14F-4D97-AF65-F5344CB8AC3E}">
        <p14:creationId xmlns:p14="http://schemas.microsoft.com/office/powerpoint/2010/main" val="268036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EB841F0-1204-4383-B5AE-93CF9016F604}" type="slidenum">
              <a:rPr lang="en-US"/>
              <a:pPr>
                <a:defRPr/>
              </a:pPr>
              <a:t>‹#›</a:t>
            </a:fld>
            <a:endParaRPr lang="en-US"/>
          </a:p>
        </p:txBody>
      </p:sp>
    </p:spTree>
    <p:extLst>
      <p:ext uri="{BB962C8B-B14F-4D97-AF65-F5344CB8AC3E}">
        <p14:creationId xmlns:p14="http://schemas.microsoft.com/office/powerpoint/2010/main" val="380455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F05AFE-AFBC-4069-9923-AF3A16112EB9}" type="slidenum">
              <a:rPr lang="en-US"/>
              <a:pPr>
                <a:defRPr/>
              </a:pPr>
              <a:t>‹#›</a:t>
            </a:fld>
            <a:endParaRPr lang="en-US"/>
          </a:p>
        </p:txBody>
      </p:sp>
    </p:spTree>
    <p:extLst>
      <p:ext uri="{BB962C8B-B14F-4D97-AF65-F5344CB8AC3E}">
        <p14:creationId xmlns:p14="http://schemas.microsoft.com/office/powerpoint/2010/main" val="1355426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275FB26-1ED5-48D0-A722-45081113CEE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wp.duke.edu/sites/twp.duke.edu/files/file-attachments/scientific-article-review.original.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owlnet.rice.edu/~cainproj/courses/HowToReadSciArticle.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ites.biology.colostate.edu/eharp/NR495/docs/How%20to%20Read%20a%20Scientific%20Paper.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authoraid.info/uploads/resources/annotated-journal-article-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owlnet.rice.edu/~cainproj/courses/HowToReadSciArticle.pdf" TargetMode="External"/><Relationship Id="rId2" Type="http://schemas.openxmlformats.org/officeDocument/2006/relationships/hyperlink" Target="http://smj.sma.org.sg/4907/4907emw1.pdf" TargetMode="External"/><Relationship Id="rId1" Type="http://schemas.openxmlformats.org/officeDocument/2006/relationships/slideLayout" Target="../slideLayouts/slideLayout2.xml"/><Relationship Id="rId5" Type="http://schemas.openxmlformats.org/officeDocument/2006/relationships/hyperlink" Target="https://twp.duke.edu/sites/twp.duke.edu/files/file-attachments/scientific-article-review.original.pdf" TargetMode="External"/><Relationship Id="rId4" Type="http://schemas.openxmlformats.org/officeDocument/2006/relationships/hyperlink" Target="https://sites.biology.colostate.edu/eharp/NR495/docs/How%20to%20Read%20a%20Scientific%20Paper.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j.sma.org.sg/4907/4907emw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p:nvPr>
        </p:nvSpPr>
        <p:spPr>
          <a:xfrm>
            <a:off x="190500" y="990600"/>
            <a:ext cx="8763000" cy="1470025"/>
          </a:xfrm>
        </p:spPr>
        <p:txBody>
          <a:bodyPr/>
          <a:lstStyle/>
          <a:p>
            <a:pPr eaLnBrk="1" hangingPunct="1"/>
            <a:br>
              <a:rPr lang="en-US" altLang="en-US" sz="4800" dirty="0">
                <a:solidFill>
                  <a:schemeClr val="tx1"/>
                </a:solidFill>
              </a:rPr>
            </a:br>
            <a:r>
              <a:rPr lang="en-US" altLang="en-US" dirty="0">
                <a:solidFill>
                  <a:schemeClr val="tx1"/>
                </a:solidFill>
              </a:rPr>
              <a:t>How to Read a Scientific Paper</a:t>
            </a:r>
            <a:endParaRPr lang="en-US" altLang="en-US" b="1" dirty="0">
              <a:solidFill>
                <a:srgbClr val="FF0000"/>
              </a:solidFill>
            </a:endParaRPr>
          </a:p>
        </p:txBody>
      </p:sp>
      <p:pic>
        <p:nvPicPr>
          <p:cNvPr id="6" name="Picture 1">
            <a:extLst>
              <a:ext uri="{FF2B5EF4-FFF2-40B4-BE49-F238E27FC236}">
                <a16:creationId xmlns:a16="http://schemas.microsoft.com/office/drawing/2014/main" id="{7DF0FECD-1E67-4AC1-9F8C-20C540ECF69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6038850"/>
            <a:ext cx="2667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528011D4-897C-4FE0-8F73-0AE7EAC0F7E7}"/>
              </a:ext>
            </a:extLst>
          </p:cNvPr>
          <p:cNvPicPr>
            <a:picLocks noChangeAspect="1"/>
          </p:cNvPicPr>
          <p:nvPr/>
        </p:nvPicPr>
        <p:blipFill>
          <a:blip r:embed="rId4"/>
          <a:stretch>
            <a:fillRect/>
          </a:stretch>
        </p:blipFill>
        <p:spPr>
          <a:xfrm>
            <a:off x="1295400" y="4100956"/>
            <a:ext cx="6400800" cy="641780"/>
          </a:xfrm>
          <a:prstGeom prst="rect">
            <a:avLst/>
          </a:prstGeom>
        </p:spPr>
      </p:pic>
      <p:pic>
        <p:nvPicPr>
          <p:cNvPr id="3" name="Picture 2">
            <a:extLst>
              <a:ext uri="{FF2B5EF4-FFF2-40B4-BE49-F238E27FC236}">
                <a16:creationId xmlns:a16="http://schemas.microsoft.com/office/drawing/2014/main" id="{15CEA734-6FB3-4E6B-9653-B65765B60AC6}"/>
              </a:ext>
            </a:extLst>
          </p:cNvPr>
          <p:cNvPicPr>
            <a:picLocks noChangeAspect="1"/>
          </p:cNvPicPr>
          <p:nvPr/>
        </p:nvPicPr>
        <p:blipFill>
          <a:blip r:embed="rId5"/>
          <a:stretch>
            <a:fillRect/>
          </a:stretch>
        </p:blipFill>
        <p:spPr>
          <a:xfrm>
            <a:off x="2447925" y="2593881"/>
            <a:ext cx="4248150" cy="145001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457200" y="381000"/>
            <a:ext cx="8229600" cy="4525963"/>
          </a:xfrm>
        </p:spPr>
        <p:txBody>
          <a:bodyPr/>
          <a:lstStyle/>
          <a:p>
            <a:pPr>
              <a:defRPr/>
            </a:pPr>
            <a:r>
              <a:rPr lang="en-US" sz="2600" dirty="0"/>
              <a:t>Re-read the article more carefully, paying close attention to the ‘methods/materials’ and ‘results/conclusions’ sections</a:t>
            </a:r>
          </a:p>
          <a:p>
            <a:pPr lvl="1">
              <a:defRPr/>
            </a:pPr>
            <a:r>
              <a:rPr lang="en-US" sz="2200" dirty="0"/>
              <a:t>Ask yourself questions about the study, such as:</a:t>
            </a:r>
          </a:p>
          <a:p>
            <a:pPr lvl="2">
              <a:defRPr/>
            </a:pPr>
            <a:r>
              <a:rPr lang="en-US" sz="2200" dirty="0"/>
              <a:t>What problems does the study address? Why is it important? Is the method good? Are the findings supported by evidence? Are they unique and supported by other work in the field?  </a:t>
            </a:r>
          </a:p>
          <a:p>
            <a:pPr lvl="2">
              <a:defRPr/>
            </a:pPr>
            <a:r>
              <a:rPr lang="en-US" sz="2200" dirty="0"/>
              <a:t>Is the study repeatable? What was the sample size? Is this representative of the larger population? </a:t>
            </a:r>
          </a:p>
          <a:p>
            <a:pPr lvl="2">
              <a:defRPr/>
            </a:pPr>
            <a:r>
              <a:rPr lang="en-US" sz="2200" dirty="0"/>
              <a:t>What variables were held constant? Was there a control? </a:t>
            </a:r>
          </a:p>
          <a:p>
            <a:pPr lvl="2">
              <a:defRPr/>
            </a:pPr>
            <a:r>
              <a:rPr lang="en-US" sz="2200" dirty="0"/>
              <a:t>What factors might affect the outcome? </a:t>
            </a:r>
          </a:p>
          <a:p>
            <a:pPr lvl="2">
              <a:defRPr/>
            </a:pPr>
            <a:endParaRPr lang="en-US" sz="2200" dirty="0"/>
          </a:p>
          <a:p>
            <a:pPr lvl="1">
              <a:defRPr/>
            </a:pPr>
            <a:endParaRPr lang="en-US" sz="2200" dirty="0"/>
          </a:p>
          <a:p>
            <a:pPr marL="0" indent="0">
              <a:buFontTx/>
              <a:buNone/>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152400" y="533400"/>
            <a:ext cx="8839200" cy="4525963"/>
          </a:xfrm>
        </p:spPr>
        <p:txBody>
          <a:bodyPr/>
          <a:lstStyle/>
          <a:p>
            <a:pPr lvl="1">
              <a:buFont typeface="Arial" panose="020B0604020202020204" pitchFamily="34" charset="0"/>
              <a:buChar char="•"/>
              <a:defRPr/>
            </a:pPr>
            <a:r>
              <a:rPr lang="en-US" sz="2600" dirty="0"/>
              <a:t>Read ‘methods/materials’ and ‘results/conclusions’ sections multiple times:</a:t>
            </a:r>
          </a:p>
          <a:p>
            <a:pPr lvl="3">
              <a:defRPr/>
            </a:pPr>
            <a:r>
              <a:rPr lang="en-US" sz="2200" dirty="0"/>
              <a:t>Examine the graphs, tables, and diagrams carefully</a:t>
            </a:r>
          </a:p>
          <a:p>
            <a:pPr lvl="3">
              <a:defRPr/>
            </a:pPr>
            <a:r>
              <a:rPr lang="en-US" sz="2200" dirty="0"/>
              <a:t>Try to interpret the data first before reading the captions and details </a:t>
            </a:r>
          </a:p>
          <a:p>
            <a:pPr lvl="3">
              <a:defRPr/>
            </a:pPr>
            <a:r>
              <a:rPr lang="en-US" sz="2200" dirty="0"/>
              <a:t>Make sure you understand the article fully</a:t>
            </a:r>
          </a:p>
          <a:p>
            <a:pPr marL="457200" lvl="1" indent="0">
              <a:buFontTx/>
              <a:buNone/>
              <a:defRPr/>
            </a:pPr>
            <a:endParaRPr lang="en-US" sz="2000" dirty="0"/>
          </a:p>
          <a:p>
            <a:pPr lvl="1">
              <a:defRPr/>
            </a:pPr>
            <a:endParaRPr lang="en-US" sz="2600" dirty="0"/>
          </a:p>
          <a:p>
            <a:pPr marL="457200" indent="-457200">
              <a:defRPr/>
            </a:pPr>
            <a:endParaRPr lang="en-US" dirty="0"/>
          </a:p>
          <a:p>
            <a:pPr>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381000" y="533400"/>
            <a:ext cx="8839200" cy="4525963"/>
          </a:xfrm>
        </p:spPr>
        <p:txBody>
          <a:bodyPr/>
          <a:lstStyle/>
          <a:p>
            <a:pPr>
              <a:defRPr/>
            </a:pPr>
            <a:r>
              <a:rPr lang="en-US" sz="2600" dirty="0"/>
              <a:t>Write a ‘summary’ of the article</a:t>
            </a:r>
          </a:p>
          <a:p>
            <a:pPr lvl="1" indent="-342900">
              <a:defRPr/>
            </a:pPr>
            <a:r>
              <a:rPr lang="en-US" sz="2200" dirty="0"/>
              <a:t>Describe the article in your own words - to distill the article down to its ‘scientific essence’ </a:t>
            </a:r>
          </a:p>
          <a:p>
            <a:pPr lvl="1">
              <a:defRPr/>
            </a:pPr>
            <a:r>
              <a:rPr lang="en-US" sz="2200" dirty="0"/>
              <a:t>Note the ‘key points’ - purpose of the study/questions asked, assumptions, major findings &amp; conclusions, questions unanswered &amp; any surprises</a:t>
            </a:r>
          </a:p>
          <a:p>
            <a:pPr marL="457200" lvl="1" indent="0">
              <a:buFontTx/>
              <a:buNone/>
              <a:defRPr/>
            </a:pPr>
            <a:endParaRPr lang="en-US" sz="800" dirty="0"/>
          </a:p>
          <a:p>
            <a:pPr marL="457200" lvl="1" indent="0">
              <a:buFontTx/>
              <a:buNone/>
              <a:defRPr/>
            </a:pPr>
            <a:endParaRPr lang="en-US" sz="2000" dirty="0"/>
          </a:p>
          <a:p>
            <a:pPr marL="457200" lvl="1" indent="0">
              <a:buFontTx/>
              <a:buNone/>
              <a:defRPr/>
            </a:pPr>
            <a:r>
              <a:rPr lang="en-US" sz="1600" i="1" dirty="0"/>
              <a:t>“Scientific Article Review” Writing Studio, Duke University Thompson Writing Program.  [cited 2018 September 15] Available from </a:t>
            </a:r>
            <a:r>
              <a:rPr lang="en-US" sz="1600" i="1" dirty="0">
                <a:hlinkClick r:id="rId3"/>
              </a:rPr>
              <a:t>twp.duke.edu/sites/twp.duke.edu/files/file-attachments/scientific-article-review.original.pdf</a:t>
            </a:r>
            <a:r>
              <a:rPr lang="en-US" sz="1600" i="1" dirty="0"/>
              <a:t> </a:t>
            </a:r>
          </a:p>
          <a:p>
            <a:pPr lvl="1">
              <a:defRPr/>
            </a:pPr>
            <a:endParaRPr lang="en-US" sz="2600" dirty="0"/>
          </a:p>
          <a:p>
            <a:pPr marL="457200" indent="-457200">
              <a:defRPr/>
            </a:pPr>
            <a:endParaRPr lang="en-US" dirty="0"/>
          </a:p>
          <a:p>
            <a:pPr>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0"/>
            <a:ext cx="8229600" cy="1143000"/>
          </a:xfrm>
        </p:spPr>
        <p:txBody>
          <a:bodyPr/>
          <a:lstStyle/>
          <a:p>
            <a:r>
              <a:rPr lang="en-US" altLang="en-US"/>
              <a:t>Other Useful Hints</a:t>
            </a:r>
          </a:p>
        </p:txBody>
      </p:sp>
      <p:sp>
        <p:nvSpPr>
          <p:cNvPr id="13315" name="Content Placeholder 2"/>
          <p:cNvSpPr>
            <a:spLocks noGrp="1"/>
          </p:cNvSpPr>
          <p:nvPr>
            <p:ph idx="1"/>
          </p:nvPr>
        </p:nvSpPr>
        <p:spPr>
          <a:xfrm>
            <a:off x="228600" y="1143000"/>
            <a:ext cx="8763000" cy="4525963"/>
          </a:xfrm>
        </p:spPr>
        <p:txBody>
          <a:bodyPr/>
          <a:lstStyle/>
          <a:p>
            <a:pPr>
              <a:defRPr/>
            </a:pPr>
            <a:r>
              <a:rPr lang="en-US" sz="2600" dirty="0"/>
              <a:t>Draw inferences (a conclusion reached on the basis of evidence and reasoning):</a:t>
            </a:r>
          </a:p>
          <a:p>
            <a:pPr lvl="1">
              <a:defRPr/>
            </a:pPr>
            <a:r>
              <a:rPr lang="en-US" sz="2200" dirty="0"/>
              <a:t>not everything in an article is stated explicitly; rely on your prior knowledge/experience and the background in the article, to draw inferences from the material</a:t>
            </a:r>
          </a:p>
          <a:p>
            <a:pPr marL="457200" lvl="1" indent="0">
              <a:buFontTx/>
              <a:buNone/>
              <a:defRPr/>
            </a:pPr>
            <a:endParaRPr lang="en-US" sz="2200" dirty="0"/>
          </a:p>
          <a:p>
            <a:pPr>
              <a:defRPr/>
            </a:pPr>
            <a:r>
              <a:rPr lang="en-US" sz="2600" dirty="0"/>
              <a:t>Distinguish main points:</a:t>
            </a:r>
          </a:p>
          <a:p>
            <a:pPr lvl="1">
              <a:defRPr/>
            </a:pPr>
            <a:r>
              <a:rPr lang="en-US" sz="2200" dirty="0"/>
              <a:t>Document level: in title, abstract and keywords</a:t>
            </a:r>
          </a:p>
          <a:p>
            <a:pPr lvl="1">
              <a:defRPr/>
            </a:pPr>
            <a:r>
              <a:rPr lang="en-US" sz="2200" dirty="0"/>
              <a:t>Paragraph level: look for words/phrases like </a:t>
            </a:r>
            <a:r>
              <a:rPr lang="en-US" sz="2200" i="1" dirty="0"/>
              <a:t>unexpected, in contrast to previous work, hypothesize that, propose, introduce, data suggests </a:t>
            </a:r>
          </a:p>
          <a:p>
            <a:pPr marL="457200" lvl="1" indent="0">
              <a:buFontTx/>
              <a:buNone/>
              <a:defRPr/>
            </a:pPr>
            <a:endParaRPr lang="en-US"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457200" y="914400"/>
            <a:ext cx="8229600" cy="4525963"/>
          </a:xfrm>
        </p:spPr>
        <p:txBody>
          <a:bodyPr/>
          <a:lstStyle/>
          <a:p>
            <a:pPr>
              <a:defRPr/>
            </a:pPr>
            <a:r>
              <a:rPr lang="en-US" sz="2600" dirty="0"/>
              <a:t>Take notes as you read:</a:t>
            </a:r>
          </a:p>
          <a:p>
            <a:pPr lvl="1">
              <a:defRPr/>
            </a:pPr>
            <a:r>
              <a:rPr lang="en-US" sz="2200" dirty="0"/>
              <a:t>this improves recall and comprehension; you may think you will remember everything but details will slip away  </a:t>
            </a:r>
          </a:p>
          <a:p>
            <a:pPr lvl="1">
              <a:defRPr/>
            </a:pPr>
            <a:r>
              <a:rPr lang="en-US" sz="2200" dirty="0"/>
              <a:t>develop a template for recording notes on articles</a:t>
            </a:r>
          </a:p>
          <a:p>
            <a:pPr lvl="1">
              <a:defRPr/>
            </a:pPr>
            <a:r>
              <a:rPr lang="en-US" sz="2200" dirty="0"/>
              <a:t>can use the structured abstract format (abstract, introduction, methods, results, discussion &amp; conclusions, references)</a:t>
            </a:r>
          </a:p>
          <a:p>
            <a:pPr marL="457200" lvl="1" indent="0">
              <a:buFontTx/>
              <a:buNone/>
              <a:defRPr/>
            </a:pPr>
            <a:endParaRPr lang="en-US" sz="1600" dirty="0"/>
          </a:p>
          <a:p>
            <a:pPr marL="457200" lvl="1" indent="0">
              <a:buFontTx/>
              <a:buNone/>
              <a:defRPr/>
            </a:pPr>
            <a:r>
              <a:rPr lang="en-US" sz="1600" i="1" dirty="0" err="1"/>
              <a:t>Purugganan</a:t>
            </a:r>
            <a:r>
              <a:rPr lang="en-US" sz="1600" i="1" dirty="0"/>
              <a:t>, Mary; Hewitt, Jan Rice. “How to read a scientific Article” Rice University Cain Project in Engineering and Professional Communication. [cited 2018 September 15] Available from </a:t>
            </a:r>
            <a:r>
              <a:rPr lang="en-US" sz="1600" i="1" dirty="0">
                <a:hlinkClick r:id="rId2"/>
              </a:rPr>
              <a:t>www.owlnet.rice.edu/~cainproj/courses/HowToReadSciArticle.pdf</a:t>
            </a:r>
            <a:endParaRPr lang="en-US" sz="1600"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52400"/>
            <a:ext cx="8229600" cy="1143000"/>
          </a:xfrm>
        </p:spPr>
        <p:txBody>
          <a:bodyPr/>
          <a:lstStyle/>
          <a:p>
            <a:r>
              <a:rPr lang="en-US" altLang="en-US"/>
              <a:t>Difficulties in Reading Papers</a:t>
            </a:r>
          </a:p>
        </p:txBody>
      </p:sp>
      <p:sp>
        <p:nvSpPr>
          <p:cNvPr id="18435" name="Content Placeholder 2"/>
          <p:cNvSpPr>
            <a:spLocks noGrp="1"/>
          </p:cNvSpPr>
          <p:nvPr>
            <p:ph idx="1"/>
          </p:nvPr>
        </p:nvSpPr>
        <p:spPr>
          <a:xfrm>
            <a:off x="457200" y="1219200"/>
            <a:ext cx="8229600" cy="4525963"/>
          </a:xfrm>
        </p:spPr>
        <p:txBody>
          <a:bodyPr/>
          <a:lstStyle/>
          <a:p>
            <a:pPr>
              <a:defRPr/>
            </a:pPr>
            <a:r>
              <a:rPr lang="en-US" altLang="en-US" sz="2600" dirty="0"/>
              <a:t>Papers can be poorly written:</a:t>
            </a:r>
          </a:p>
          <a:p>
            <a:pPr lvl="1">
              <a:defRPr/>
            </a:pPr>
            <a:r>
              <a:rPr lang="en-US" altLang="en-US" sz="2200" dirty="0"/>
              <a:t>some scientists are poor writers &amp; others do not enjoy writing; author can be so familiar with the material that he/she cannot see it from the point of view of a reader not familiar with the topic</a:t>
            </a:r>
          </a:p>
          <a:p>
            <a:pPr marL="457200" lvl="1" indent="0">
              <a:buFontTx/>
              <a:buNone/>
              <a:defRPr/>
            </a:pPr>
            <a:endParaRPr lang="en-US" altLang="en-US" sz="2200" dirty="0"/>
          </a:p>
          <a:p>
            <a:pPr>
              <a:defRPr/>
            </a:pPr>
            <a:r>
              <a:rPr lang="en-US" altLang="en-US" sz="2600" dirty="0"/>
              <a:t>Bad writing has consequences for the reader:</a:t>
            </a:r>
          </a:p>
          <a:p>
            <a:pPr lvl="1">
              <a:defRPr/>
            </a:pPr>
            <a:r>
              <a:rPr lang="en-US" altLang="en-US" sz="2200" dirty="0"/>
              <a:t>logical connections are often left out </a:t>
            </a:r>
          </a:p>
          <a:p>
            <a:pPr lvl="2">
              <a:defRPr/>
            </a:pPr>
            <a:r>
              <a:rPr lang="en-US" altLang="en-US" sz="1800" dirty="0"/>
              <a:t>Instead of saying why an experiment was done, or what ideas were being tested, the experiment is simply ‘described’ </a:t>
            </a:r>
          </a:p>
          <a:p>
            <a:pPr lvl="1">
              <a:defRPr/>
            </a:pPr>
            <a:r>
              <a:rPr lang="en-US" altLang="en-US" sz="2200" dirty="0"/>
              <a:t>papers often are cluttered with ‘jargon’</a:t>
            </a:r>
          </a:p>
          <a:p>
            <a:pPr lvl="1">
              <a:defRPr/>
            </a:pPr>
            <a:r>
              <a:rPr lang="en-US" altLang="en-US" sz="2200" dirty="0"/>
              <a:t>authors often do not provide a clear road-map through the paper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228600" y="533400"/>
            <a:ext cx="8763000" cy="4525963"/>
          </a:xfrm>
        </p:spPr>
        <p:txBody>
          <a:bodyPr/>
          <a:lstStyle/>
          <a:p>
            <a:pPr>
              <a:defRPr/>
            </a:pPr>
            <a:r>
              <a:rPr lang="en-US" altLang="en-US" sz="2600" dirty="0"/>
              <a:t>The reader cannot easily understand what the experiment was:</a:t>
            </a:r>
          </a:p>
          <a:p>
            <a:pPr lvl="1">
              <a:defRPr/>
            </a:pPr>
            <a:r>
              <a:rPr lang="en-US" altLang="en-US" sz="2200" dirty="0"/>
              <a:t>the descriptions are not well-written and it is ambiguous what was done</a:t>
            </a:r>
          </a:p>
          <a:p>
            <a:pPr lvl="1">
              <a:defRPr/>
            </a:pPr>
            <a:r>
              <a:rPr lang="en-US" altLang="en-US" sz="2200" dirty="0"/>
              <a:t>authors refer back to previous papers; these refer in turn to previous papers in a long chain; it is unclear which methods were used in this experiment</a:t>
            </a:r>
          </a:p>
          <a:p>
            <a:pPr marL="457200" lvl="1" indent="0">
              <a:buFontTx/>
              <a:buNone/>
              <a:defRPr/>
            </a:pPr>
            <a:endParaRPr lang="en-US" altLang="en-US" sz="2200" dirty="0"/>
          </a:p>
          <a:p>
            <a:pPr>
              <a:defRPr/>
            </a:pPr>
            <a:r>
              <a:rPr lang="en-US" altLang="en-US" sz="2600" dirty="0"/>
              <a:t>Authors are uncritical about their experiments:</a:t>
            </a:r>
          </a:p>
          <a:p>
            <a:pPr lvl="1">
              <a:defRPr/>
            </a:pPr>
            <a:r>
              <a:rPr lang="en-US" altLang="en-US" sz="2200" dirty="0"/>
              <a:t> if they firmly believe in a particular model, they may not be open-minded about other possibilities; these may not be tested experimentally, and may go unmentioned in the discussion</a:t>
            </a:r>
          </a:p>
          <a:p>
            <a:pPr lvl="1">
              <a:defRPr/>
            </a:pPr>
            <a:r>
              <a:rPr lang="en-US" altLang="en-US" sz="2200" dirty="0"/>
              <a:t>authors do not clearly distinguish between fact and speculation especially in the Discussion/Conclusions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533400" y="685800"/>
            <a:ext cx="8229600" cy="4525963"/>
          </a:xfrm>
        </p:spPr>
        <p:txBody>
          <a:bodyPr/>
          <a:lstStyle/>
          <a:p>
            <a:pPr>
              <a:defRPr/>
            </a:pPr>
            <a:r>
              <a:rPr lang="en-US" sz="2600" dirty="0"/>
              <a:t>The sociology of science:</a:t>
            </a:r>
          </a:p>
          <a:p>
            <a:pPr lvl="1">
              <a:defRPr/>
            </a:pPr>
            <a:r>
              <a:rPr lang="en-US" sz="2200" dirty="0"/>
              <a:t>many authors are ambitious and wish to publish in trendy journals; they overstate the importance of their findings, or put a speculation into the title in a way that makes it sound like a well-established finding </a:t>
            </a:r>
          </a:p>
          <a:p>
            <a:pPr lvl="1">
              <a:defRPr/>
            </a:pPr>
            <a:endParaRPr lang="en-US" sz="2400" dirty="0"/>
          </a:p>
          <a:p>
            <a:pPr marL="0" indent="0">
              <a:buFontTx/>
              <a:buNone/>
              <a:defRPr/>
            </a:pPr>
            <a:r>
              <a:rPr lang="en-US" sz="1600" i="1" dirty="0"/>
              <a:t>Little, John W; Parker, Roy. “How to read a scientific paper” University of Arizona; 2005</a:t>
            </a:r>
          </a:p>
          <a:p>
            <a:pPr marL="0" indent="0">
              <a:buFontTx/>
              <a:buNone/>
              <a:defRPr/>
            </a:pPr>
            <a:r>
              <a:rPr lang="en-US" sz="1600" i="1" dirty="0">
                <a:hlinkClick r:id="rId2"/>
              </a:rPr>
              <a:t>https://sites.biology.colostate.edu/eharp/NR495/docs/How%20to%20Read%20a%20Scientific%20Paper.pdf</a:t>
            </a:r>
            <a:r>
              <a:rPr lang="en-US" sz="1600" i="1" dirty="0"/>
              <a:t> [accessed 2018 September 15]</a:t>
            </a:r>
            <a:endParaRPr lang="en-US" sz="2000" dirty="0"/>
          </a:p>
          <a:p>
            <a:pPr marL="0" indent="0">
              <a:buFontTx/>
              <a:buNone/>
              <a:defRPr/>
            </a:pP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3600"/>
              <a:t>Annotated Journal Article Appendix</a:t>
            </a:r>
            <a:br>
              <a:rPr lang="en-US" altLang="en-US" sz="3600"/>
            </a:br>
            <a:r>
              <a:rPr lang="en-US" altLang="en-US" sz="2800"/>
              <a:t>(Part A How to Read a Scientific Paper Appendix)</a:t>
            </a:r>
          </a:p>
        </p:txBody>
      </p:sp>
      <p:sp>
        <p:nvSpPr>
          <p:cNvPr id="21507" name="Content Placeholder 2"/>
          <p:cNvSpPr>
            <a:spLocks noGrp="1"/>
          </p:cNvSpPr>
          <p:nvPr>
            <p:ph idx="1"/>
          </p:nvPr>
        </p:nvSpPr>
        <p:spPr>
          <a:xfrm>
            <a:off x="457200" y="1752600"/>
            <a:ext cx="8229600" cy="4525963"/>
          </a:xfrm>
        </p:spPr>
        <p:txBody>
          <a:bodyPr/>
          <a:lstStyle/>
          <a:p>
            <a:pPr>
              <a:defRPr/>
            </a:pPr>
            <a:r>
              <a:rPr lang="en-US" altLang="en-US" sz="2800" i="1" dirty="0"/>
              <a:t>Annotated Journal Article by Michelle Yeoman… </a:t>
            </a:r>
            <a:r>
              <a:rPr lang="en-US" altLang="en-US" sz="2800" dirty="0"/>
              <a:t>analyzes the content of a scientific journal article</a:t>
            </a:r>
          </a:p>
          <a:p>
            <a:pPr>
              <a:defRPr/>
            </a:pPr>
            <a:r>
              <a:rPr lang="en-US" altLang="en-US" sz="2800" dirty="0"/>
              <a:t>The author notes why this is a well-written article</a:t>
            </a:r>
          </a:p>
          <a:p>
            <a:pPr>
              <a:defRPr/>
            </a:pPr>
            <a:r>
              <a:rPr lang="en-US" altLang="en-US" sz="2800" dirty="0"/>
              <a:t>Using text boxes and arrows, Yeoman analyzes each section of this article - title, abstract, introduction, methods, results, discussion, acknowledgements, charts and references</a:t>
            </a:r>
          </a:p>
          <a:p>
            <a:pPr>
              <a:defRPr/>
            </a:pPr>
            <a:endParaRPr lang="en-US" altLang="en-US" sz="2800" dirty="0"/>
          </a:p>
          <a:p>
            <a:pPr marL="0" indent="0">
              <a:buFontTx/>
              <a:buNone/>
              <a:defRPr/>
            </a:pPr>
            <a:r>
              <a:rPr lang="en-US" altLang="en-US" sz="1600" i="1" dirty="0"/>
              <a:t>Yeoman, Michelle. “An annotated journal article”. </a:t>
            </a:r>
            <a:r>
              <a:rPr lang="en-US" altLang="en-US" sz="1600" i="1" dirty="0" err="1"/>
              <a:t>AuthorAid</a:t>
            </a:r>
            <a:r>
              <a:rPr lang="en-US" altLang="en-US" sz="1600" i="1" dirty="0"/>
              <a:t> 2013. Available from </a:t>
            </a:r>
          </a:p>
          <a:p>
            <a:pPr marL="0" indent="0">
              <a:buFontTx/>
              <a:buNone/>
              <a:defRPr/>
            </a:pPr>
            <a:r>
              <a:rPr lang="en-US" altLang="en-US" sz="1600" i="1" dirty="0">
                <a:hlinkClick r:id="rId2"/>
              </a:rPr>
              <a:t>https://www.authoraid.info/uploads/resources/annotated-journal-article-1.pdf</a:t>
            </a:r>
            <a:endParaRPr lang="en-US" altLang="en-US" sz="1600" i="1" dirty="0"/>
          </a:p>
          <a:p>
            <a:pPr marL="0" indent="0">
              <a:buFontTx/>
              <a:buNone/>
              <a:defRPr/>
            </a:pPr>
            <a:endParaRPr lang="en-US" altLang="en-US" sz="1600"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0"/>
            <a:ext cx="8229600" cy="990600"/>
          </a:xfrm>
        </p:spPr>
        <p:txBody>
          <a:bodyPr/>
          <a:lstStyle/>
          <a:p>
            <a:r>
              <a:rPr lang="en-US" altLang="en-US"/>
              <a:t>Additional Resources</a:t>
            </a:r>
          </a:p>
        </p:txBody>
      </p:sp>
      <p:sp>
        <p:nvSpPr>
          <p:cNvPr id="25603" name="Content Placeholder 2"/>
          <p:cNvSpPr>
            <a:spLocks noGrp="1"/>
          </p:cNvSpPr>
          <p:nvPr>
            <p:ph idx="1"/>
          </p:nvPr>
        </p:nvSpPr>
        <p:spPr>
          <a:xfrm>
            <a:off x="304800" y="838200"/>
            <a:ext cx="8305800" cy="5562600"/>
          </a:xfrm>
        </p:spPr>
        <p:txBody>
          <a:bodyPr/>
          <a:lstStyle/>
          <a:p>
            <a:r>
              <a:rPr lang="en-US" altLang="en-US" sz="2000"/>
              <a:t>Peh WCG; Ng, KH. Effective medical writing. </a:t>
            </a:r>
            <a:r>
              <a:rPr lang="en-US" altLang="en-US" sz="2000" i="1"/>
              <a:t>Singapore Medical Journal </a:t>
            </a:r>
            <a:r>
              <a:rPr lang="en-US" altLang="en-US" sz="2000"/>
              <a:t>2008; 49(7) 522. Available from: </a:t>
            </a:r>
            <a:r>
              <a:rPr lang="en-US" altLang="en-US" sz="2000" i="1">
                <a:hlinkClick r:id="rId2"/>
              </a:rPr>
              <a:t>smj.sma.org.sg/4907/4907emw1.pdf</a:t>
            </a:r>
            <a:endParaRPr lang="en-US" altLang="en-US" sz="2000" i="1"/>
          </a:p>
          <a:p>
            <a:endParaRPr lang="en-US" altLang="en-US" sz="2000" i="1"/>
          </a:p>
          <a:p>
            <a:r>
              <a:rPr lang="en-US" altLang="en-US" sz="2000" i="1"/>
              <a:t>Purugganan, Mary; Hewitt, Jan Rice. “How to read a scientific Article” Rice University Cain Project in Engineering and Professional Communication. [cited 2018 September 15]  Available from </a:t>
            </a:r>
            <a:r>
              <a:rPr lang="en-US" altLang="en-US" sz="2000" i="1">
                <a:hlinkClick r:id="rId3"/>
              </a:rPr>
              <a:t>www.owlnet.rice.edu/~cainproj/courses/HowToReadSciArticle.pdf</a:t>
            </a:r>
            <a:endParaRPr lang="en-US" altLang="en-US" sz="2400" i="1"/>
          </a:p>
          <a:p>
            <a:endParaRPr lang="en-US" altLang="en-US" sz="2000" i="1"/>
          </a:p>
          <a:p>
            <a:r>
              <a:rPr lang="en-US" altLang="en-US" sz="2000" i="1"/>
              <a:t>Little, John W; Parker, Roy. “How to read a scientific paper” University of Arizona; 2005. Available from </a:t>
            </a:r>
            <a:r>
              <a:rPr lang="en-US" altLang="en-US" sz="2000" i="1">
                <a:hlinkClick r:id="rId4"/>
              </a:rPr>
              <a:t>sites.biology.colostate.edu/eharp/NR495/docs/How%20to%20Read%20a%20Scientific%20Paper.pdf</a:t>
            </a:r>
            <a:r>
              <a:rPr lang="en-US" altLang="en-US" sz="2000" i="1"/>
              <a:t> [accessed 2018 September 15]</a:t>
            </a:r>
          </a:p>
          <a:p>
            <a:endParaRPr lang="en-US" altLang="en-US" sz="2000"/>
          </a:p>
          <a:p>
            <a:r>
              <a:rPr lang="en-US" altLang="en-US" sz="2000" i="1"/>
              <a:t>“Scientific Article Review” Writing Studio, Duke University Thompson Writing Program.  [cited 2018 September 15] Available from </a:t>
            </a:r>
            <a:r>
              <a:rPr lang="en-US" altLang="en-US" sz="2000" i="1">
                <a:hlinkClick r:id="rId5"/>
              </a:rPr>
              <a:t>twp.duke.edu/sites/twp.duke.edu/files/file-attachments/scientific-article-review.original.pdf</a:t>
            </a:r>
            <a:r>
              <a:rPr lang="en-US" altLang="en-US" sz="2000" i="1"/>
              <a:t> </a:t>
            </a:r>
          </a:p>
          <a:p>
            <a:endParaRPr lang="en-US" altLang="en-US" sz="2400"/>
          </a:p>
          <a:p>
            <a:endParaRPr lang="en-US" alt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a:t>Key Topics</a:t>
            </a:r>
          </a:p>
        </p:txBody>
      </p:sp>
      <p:sp>
        <p:nvSpPr>
          <p:cNvPr id="5123" name="Content Placeholder 2"/>
          <p:cNvSpPr>
            <a:spLocks noGrp="1"/>
          </p:cNvSpPr>
          <p:nvPr>
            <p:ph idx="1"/>
          </p:nvPr>
        </p:nvSpPr>
        <p:spPr/>
        <p:txBody>
          <a:bodyPr/>
          <a:lstStyle/>
          <a:p>
            <a:r>
              <a:rPr lang="en-US" altLang="en-US"/>
              <a:t>Types of scientific papers</a:t>
            </a:r>
          </a:p>
          <a:p>
            <a:r>
              <a:rPr lang="en-US" altLang="en-US"/>
              <a:t>Organization of a paper</a:t>
            </a:r>
          </a:p>
          <a:p>
            <a:r>
              <a:rPr lang="en-US" altLang="en-US"/>
              <a:t>Actions to take – to properly read a paper</a:t>
            </a:r>
          </a:p>
          <a:p>
            <a:r>
              <a:rPr lang="en-US" altLang="en-US"/>
              <a:t>Difficulties in reading scientific papers</a:t>
            </a:r>
          </a:p>
          <a:p>
            <a:endParaRPr lang="en-US" altLang="en-US"/>
          </a:p>
          <a:p>
            <a:endParaRPr lang="en-US" altLang="en-US"/>
          </a:p>
          <a:p>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Exercise</a:t>
            </a:r>
          </a:p>
        </p:txBody>
      </p:sp>
      <p:sp>
        <p:nvSpPr>
          <p:cNvPr id="26627" name="Content Placeholder 2"/>
          <p:cNvSpPr>
            <a:spLocks noGrp="1"/>
          </p:cNvSpPr>
          <p:nvPr>
            <p:ph idx="1"/>
          </p:nvPr>
        </p:nvSpPr>
        <p:spPr>
          <a:xfrm>
            <a:off x="468313" y="1981200"/>
            <a:ext cx="8229600" cy="4525963"/>
          </a:xfrm>
        </p:spPr>
        <p:txBody>
          <a:bodyPr/>
          <a:lstStyle/>
          <a:p>
            <a:pPr marL="0" indent="0">
              <a:buFontTx/>
              <a:buNone/>
            </a:pPr>
            <a:r>
              <a:rPr lang="en-US" altLang="en-US" sz="2800" dirty="0"/>
              <a:t>This module’s exercise is #2 in the following file:</a:t>
            </a:r>
          </a:p>
          <a:p>
            <a:pPr marL="0" indent="0">
              <a:buFontTx/>
              <a:buNone/>
            </a:pPr>
            <a:endParaRPr lang="en-US" altLang="en-US" sz="2800" dirty="0"/>
          </a:p>
          <a:p>
            <a:pPr marL="0" indent="0">
              <a:buFontTx/>
              <a:buNone/>
            </a:pPr>
            <a:r>
              <a:rPr lang="en-US" altLang="en-US" sz="2800" dirty="0"/>
              <a:t>Part B:  How to Write &amp; Publish a Scientific Paper… Workbook Activities</a:t>
            </a:r>
          </a:p>
          <a:p>
            <a:pPr marL="0" indent="0">
              <a:buFontTx/>
              <a:buNone/>
            </a:pPr>
            <a:endParaRPr lang="en-US" altLang="en-US" sz="2800" dirty="0"/>
          </a:p>
          <a:p>
            <a:pPr marL="0" indent="0">
              <a:buFontTx/>
              <a:buNone/>
            </a:pPr>
            <a:r>
              <a:rPr lang="en-US" altLang="en-US" sz="2400"/>
              <a:t>Updated </a:t>
            </a:r>
            <a:r>
              <a:rPr lang="en-US" altLang="en-US" sz="2400" dirty="0"/>
              <a:t>2018-12-14</a:t>
            </a:r>
            <a:endParaRPr lang="en-US"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95300" y="15875"/>
            <a:ext cx="8229600" cy="1143000"/>
          </a:xfrm>
        </p:spPr>
        <p:txBody>
          <a:bodyPr/>
          <a:lstStyle/>
          <a:p>
            <a:r>
              <a:rPr lang="en-US" altLang="en-US" sz="4000"/>
              <a:t>Types of Scientific Papers</a:t>
            </a:r>
          </a:p>
        </p:txBody>
      </p:sp>
      <p:sp>
        <p:nvSpPr>
          <p:cNvPr id="3" name="Content Placeholder 2"/>
          <p:cNvSpPr>
            <a:spLocks noGrp="1"/>
          </p:cNvSpPr>
          <p:nvPr>
            <p:ph idx="1"/>
          </p:nvPr>
        </p:nvSpPr>
        <p:spPr>
          <a:xfrm>
            <a:off x="304800" y="1066800"/>
            <a:ext cx="8839200" cy="4525963"/>
          </a:xfrm>
        </p:spPr>
        <p:txBody>
          <a:bodyPr/>
          <a:lstStyle/>
          <a:p>
            <a:pPr>
              <a:defRPr/>
            </a:pPr>
            <a:r>
              <a:rPr lang="en-US" sz="2400" dirty="0"/>
              <a:t>Original article – information based on original research</a:t>
            </a:r>
          </a:p>
          <a:p>
            <a:pPr>
              <a:defRPr/>
            </a:pPr>
            <a:r>
              <a:rPr lang="en-US" sz="2400" dirty="0"/>
              <a:t>Case reports – usually of a single case</a:t>
            </a:r>
          </a:p>
          <a:p>
            <a:pPr>
              <a:defRPr/>
            </a:pPr>
            <a:r>
              <a:rPr lang="en-US" sz="2400" dirty="0"/>
              <a:t>Technical notes -  describe a specific technique or procedure</a:t>
            </a:r>
          </a:p>
          <a:p>
            <a:pPr>
              <a:defRPr/>
            </a:pPr>
            <a:r>
              <a:rPr lang="en-US" sz="2400" dirty="0"/>
              <a:t>Pictorial essay – teaching article with images</a:t>
            </a:r>
          </a:p>
          <a:p>
            <a:pPr>
              <a:defRPr/>
            </a:pPr>
            <a:r>
              <a:rPr lang="en-US" sz="2400" dirty="0"/>
              <a:t>Review – detailed analysis of recent research on a specific topic</a:t>
            </a:r>
          </a:p>
          <a:p>
            <a:pPr>
              <a:defRPr/>
            </a:pPr>
            <a:r>
              <a:rPr lang="en-US" sz="2400" dirty="0"/>
              <a:t>Commentary – short article with author’s personal opinions</a:t>
            </a:r>
          </a:p>
          <a:p>
            <a:pPr>
              <a:defRPr/>
            </a:pPr>
            <a:r>
              <a:rPr lang="en-US" sz="2400" dirty="0"/>
              <a:t>Editorial – often short review or critique of original articles</a:t>
            </a:r>
          </a:p>
          <a:p>
            <a:pPr>
              <a:defRPr/>
            </a:pPr>
            <a:r>
              <a:rPr lang="en-US" sz="2400" dirty="0"/>
              <a:t>Letter to the Editor – short &amp; on subject of interest to readers</a:t>
            </a:r>
          </a:p>
          <a:p>
            <a:pPr marL="0" indent="0">
              <a:buFontTx/>
              <a:buNone/>
              <a:defRPr/>
            </a:pPr>
            <a:endParaRPr lang="en-US" sz="2000" dirty="0"/>
          </a:p>
          <a:p>
            <a:pPr marL="0" indent="0">
              <a:buFontTx/>
              <a:buNone/>
              <a:defRPr/>
            </a:pPr>
            <a:r>
              <a:rPr lang="en-US" sz="2000" dirty="0"/>
              <a:t>Effective Medical Writing. </a:t>
            </a:r>
            <a:r>
              <a:rPr lang="en-US" sz="2000" dirty="0" err="1"/>
              <a:t>Peh</a:t>
            </a:r>
            <a:r>
              <a:rPr lang="en-US" sz="2000" dirty="0"/>
              <a:t> WCG &amp;, NG K H </a:t>
            </a:r>
            <a:r>
              <a:rPr lang="en-US" sz="2000" i="1" dirty="0"/>
              <a:t>Singapore Medical Journal </a:t>
            </a:r>
            <a:r>
              <a:rPr lang="en-US" sz="2000" dirty="0"/>
              <a:t>2008 49(7) 522 </a:t>
            </a:r>
            <a:r>
              <a:rPr lang="en-US" sz="2000" dirty="0">
                <a:hlinkClick r:id="rId2"/>
              </a:rPr>
              <a:t>smj.sma.org.sg/4907/4907emw1.pdf</a:t>
            </a:r>
            <a:r>
              <a:rPr lang="en-US" sz="2000" dirty="0"/>
              <a:t>  (accessed 05 November 2013)</a:t>
            </a:r>
          </a:p>
          <a:p>
            <a:pPr marL="0" indent="0">
              <a:buFontTx/>
              <a:buNone/>
              <a:defRPr/>
            </a:pPr>
            <a:endParaRPr lang="en-US" sz="2000" dirty="0"/>
          </a:p>
          <a:p>
            <a:pPr>
              <a:defRPr/>
            </a:pPr>
            <a:endParaRPr lang="en-US" dirty="0"/>
          </a:p>
          <a:p>
            <a:pPr>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84188" y="0"/>
            <a:ext cx="8229600" cy="838200"/>
          </a:xfrm>
        </p:spPr>
        <p:txBody>
          <a:bodyPr/>
          <a:lstStyle/>
          <a:p>
            <a:r>
              <a:rPr lang="en-US" altLang="en-US"/>
              <a:t>Organization of a Paper</a:t>
            </a:r>
          </a:p>
        </p:txBody>
      </p:sp>
      <p:sp>
        <p:nvSpPr>
          <p:cNvPr id="9219" name="Content Placeholder 2"/>
          <p:cNvSpPr>
            <a:spLocks noGrp="1"/>
          </p:cNvSpPr>
          <p:nvPr>
            <p:ph idx="1"/>
          </p:nvPr>
        </p:nvSpPr>
        <p:spPr>
          <a:xfrm>
            <a:off x="609600" y="762000"/>
            <a:ext cx="7616825" cy="4525963"/>
          </a:xfrm>
        </p:spPr>
        <p:txBody>
          <a:bodyPr/>
          <a:lstStyle/>
          <a:p>
            <a:pPr>
              <a:defRPr/>
            </a:pPr>
            <a:r>
              <a:rPr lang="en-US" sz="2800" dirty="0"/>
              <a:t>Title</a:t>
            </a:r>
          </a:p>
          <a:p>
            <a:pPr>
              <a:defRPr/>
            </a:pPr>
            <a:r>
              <a:rPr lang="en-US" sz="2800" dirty="0"/>
              <a:t>Abstract</a:t>
            </a:r>
          </a:p>
          <a:p>
            <a:pPr>
              <a:defRPr/>
            </a:pPr>
            <a:r>
              <a:rPr lang="en-US" sz="2800" dirty="0"/>
              <a:t>Introduction</a:t>
            </a:r>
          </a:p>
          <a:p>
            <a:pPr>
              <a:defRPr/>
            </a:pPr>
            <a:r>
              <a:rPr lang="en-US" sz="2800" dirty="0"/>
              <a:t>Methods</a:t>
            </a:r>
          </a:p>
          <a:p>
            <a:pPr>
              <a:defRPr/>
            </a:pPr>
            <a:r>
              <a:rPr lang="en-US" sz="2800" dirty="0"/>
              <a:t>Results</a:t>
            </a:r>
          </a:p>
          <a:p>
            <a:pPr>
              <a:defRPr/>
            </a:pPr>
            <a:r>
              <a:rPr lang="en-US" sz="2800" dirty="0"/>
              <a:t>Discussion/Conclusions</a:t>
            </a:r>
          </a:p>
          <a:p>
            <a:pPr>
              <a:defRPr/>
            </a:pPr>
            <a:r>
              <a:rPr lang="en-US" sz="2800" dirty="0"/>
              <a:t>Acknowledgements</a:t>
            </a:r>
          </a:p>
          <a:p>
            <a:pPr>
              <a:defRPr/>
            </a:pPr>
            <a:r>
              <a:rPr lang="en-US" sz="2800" dirty="0"/>
              <a:t>References</a:t>
            </a:r>
          </a:p>
          <a:p>
            <a:pPr marL="0" indent="0">
              <a:buFontTx/>
              <a:buNone/>
              <a:defRPr/>
            </a:pPr>
            <a:r>
              <a:rPr lang="en-US" sz="2400" dirty="0"/>
              <a:t>Note: most scientific journals follow the format of the Structured Abstract. Occasionally, the Results and Discussion are combined – when the data need extensive discussion to allow the reader to follow the train of logic of the research.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Or the </a:t>
            </a:r>
            <a:r>
              <a:rPr lang="en-US" altLang="en-US" b="1"/>
              <a:t>IMRAD</a:t>
            </a:r>
            <a:r>
              <a:rPr lang="en-US" altLang="en-US"/>
              <a:t> Format</a:t>
            </a:r>
          </a:p>
        </p:txBody>
      </p:sp>
      <p:sp>
        <p:nvSpPr>
          <p:cNvPr id="8195" name="Content Placeholder 2"/>
          <p:cNvSpPr>
            <a:spLocks noGrp="1"/>
          </p:cNvSpPr>
          <p:nvPr>
            <p:ph idx="1"/>
          </p:nvPr>
        </p:nvSpPr>
        <p:spPr/>
        <p:txBody>
          <a:bodyPr/>
          <a:lstStyle/>
          <a:p>
            <a:r>
              <a:rPr lang="en-US" altLang="en-US" b="1"/>
              <a:t>I</a:t>
            </a:r>
            <a:r>
              <a:rPr lang="en-US" altLang="en-US"/>
              <a:t>ntroduction:  What was the question?</a:t>
            </a:r>
          </a:p>
          <a:p>
            <a:r>
              <a:rPr lang="en-US" altLang="en-US" b="1"/>
              <a:t>M</a:t>
            </a:r>
            <a:r>
              <a:rPr lang="en-US" altLang="en-US"/>
              <a:t>ethods:  How did the author(s) try to answer it?</a:t>
            </a:r>
          </a:p>
          <a:p>
            <a:r>
              <a:rPr lang="en-US" altLang="en-US" b="1"/>
              <a:t>R</a:t>
            </a:r>
            <a:r>
              <a:rPr lang="en-US" altLang="en-US"/>
              <a:t>esults:  What did the author(s) find?</a:t>
            </a:r>
          </a:p>
          <a:p>
            <a:r>
              <a:rPr lang="en-US" altLang="en-US" b="1"/>
              <a:t>A</a:t>
            </a:r>
            <a:r>
              <a:rPr lang="en-US" altLang="en-US"/>
              <a:t>nd</a:t>
            </a:r>
          </a:p>
          <a:p>
            <a:r>
              <a:rPr lang="en-US" altLang="en-US" b="1"/>
              <a:t>D</a:t>
            </a:r>
            <a:r>
              <a:rPr lang="en-US" altLang="en-US"/>
              <a:t>iscussion:  What do the results mean?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457200" y="304800"/>
            <a:ext cx="8229600" cy="5867400"/>
          </a:xfrm>
        </p:spPr>
        <p:txBody>
          <a:bodyPr/>
          <a:lstStyle/>
          <a:p>
            <a:pPr eaLnBrk="1" hangingPunct="1">
              <a:lnSpc>
                <a:spcPct val="80000"/>
              </a:lnSpc>
              <a:defRPr/>
            </a:pPr>
            <a:r>
              <a:rPr lang="en-US" sz="2800" b="1" dirty="0"/>
              <a:t>Title </a:t>
            </a:r>
            <a:endParaRPr lang="en-US" sz="2800" dirty="0"/>
          </a:p>
          <a:p>
            <a:pPr lvl="1" eaLnBrk="1" hangingPunct="1">
              <a:lnSpc>
                <a:spcPct val="80000"/>
              </a:lnSpc>
              <a:defRPr/>
            </a:pPr>
            <a:r>
              <a:rPr lang="en-US" sz="2000" dirty="0"/>
              <a:t>describes the key points of the paper clearly with keywords (for databases and search engines)</a:t>
            </a:r>
          </a:p>
          <a:p>
            <a:pPr marL="457200" lvl="1" indent="0" eaLnBrk="1" hangingPunct="1">
              <a:lnSpc>
                <a:spcPct val="80000"/>
              </a:lnSpc>
              <a:buFontTx/>
              <a:buNone/>
              <a:defRPr/>
            </a:pPr>
            <a:endParaRPr lang="en-US" sz="2000" b="1" dirty="0"/>
          </a:p>
          <a:p>
            <a:pPr eaLnBrk="1" hangingPunct="1">
              <a:lnSpc>
                <a:spcPct val="80000"/>
              </a:lnSpc>
              <a:defRPr/>
            </a:pPr>
            <a:r>
              <a:rPr lang="en-US" sz="2800" b="1" dirty="0"/>
              <a:t>Abstract</a:t>
            </a:r>
            <a:r>
              <a:rPr lang="en-US" sz="2800" dirty="0"/>
              <a:t> </a:t>
            </a:r>
          </a:p>
          <a:p>
            <a:pPr lvl="1" eaLnBrk="1" hangingPunct="1">
              <a:lnSpc>
                <a:spcPct val="80000"/>
              </a:lnSpc>
              <a:defRPr/>
            </a:pPr>
            <a:r>
              <a:rPr lang="en-US" sz="2000" dirty="0"/>
              <a:t>summaries the problem, the method, the results and the conclusions of the study  (in about 150-200 words, to help reader to decide whether or not to read the whole article) </a:t>
            </a:r>
          </a:p>
          <a:p>
            <a:pPr marL="457200" lvl="1" indent="0" eaLnBrk="1" hangingPunct="1">
              <a:lnSpc>
                <a:spcPct val="80000"/>
              </a:lnSpc>
              <a:buFontTx/>
              <a:buNone/>
              <a:defRPr/>
            </a:pPr>
            <a:endParaRPr lang="en-US" sz="2000" dirty="0"/>
          </a:p>
          <a:p>
            <a:pPr eaLnBrk="1" hangingPunct="1">
              <a:defRPr/>
            </a:pPr>
            <a:r>
              <a:rPr lang="en-US" sz="2800" b="1" dirty="0"/>
              <a:t>Introduction</a:t>
            </a:r>
            <a:r>
              <a:rPr lang="en-US" sz="2800" dirty="0"/>
              <a:t> </a:t>
            </a:r>
          </a:p>
          <a:p>
            <a:pPr lvl="1" eaLnBrk="1" hangingPunct="1">
              <a:defRPr/>
            </a:pPr>
            <a:r>
              <a:rPr lang="en-US" sz="2000" dirty="0"/>
              <a:t>states clearly the problem being investigated &amp; reasons for </a:t>
            </a:r>
            <a:r>
              <a:rPr lang="en-US" sz="2000" dirty="0">
                <a:cs typeface="Times New Roman" panose="02020603050405020304" pitchFamily="18" charset="0"/>
              </a:rPr>
              <a:t>the research; </a:t>
            </a:r>
          </a:p>
          <a:p>
            <a:pPr lvl="1" eaLnBrk="1" hangingPunct="1">
              <a:defRPr/>
            </a:pPr>
            <a:r>
              <a:rPr lang="en-US" sz="2000" dirty="0"/>
              <a:t>summarizes relevant research to provide context; identifies the questions being answered; </a:t>
            </a:r>
          </a:p>
          <a:p>
            <a:pPr lvl="1" eaLnBrk="1" hangingPunct="1">
              <a:defRPr/>
            </a:pPr>
            <a:r>
              <a:rPr lang="en-US" sz="2000" dirty="0"/>
              <a:t>briefly describes the experiment, hypothesis(</a:t>
            </a:r>
            <a:r>
              <a:rPr lang="en-US" sz="2000" dirty="0" err="1"/>
              <a:t>es</a:t>
            </a:r>
            <a:r>
              <a:rPr lang="en-US" sz="2000" dirty="0"/>
              <a:t>), research question(s) &amp; general experimental design or method </a:t>
            </a:r>
            <a:endParaRPr lang="en-GB" sz="2000" dirty="0"/>
          </a:p>
          <a:p>
            <a:pP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457200" y="609600"/>
            <a:ext cx="8229600" cy="4525963"/>
          </a:xfrm>
        </p:spPr>
        <p:txBody>
          <a:bodyPr/>
          <a:lstStyle/>
          <a:p>
            <a:pPr eaLnBrk="1" hangingPunct="1">
              <a:lnSpc>
                <a:spcPct val="90000"/>
              </a:lnSpc>
              <a:defRPr/>
            </a:pPr>
            <a:r>
              <a:rPr lang="en-US" altLang="en-US" sz="2800" b="1" dirty="0"/>
              <a:t>Methods</a:t>
            </a:r>
            <a:r>
              <a:rPr lang="en-US" altLang="en-US" sz="2800" dirty="0"/>
              <a:t>  </a:t>
            </a:r>
          </a:p>
          <a:p>
            <a:pPr lvl="1" eaLnBrk="1" hangingPunct="1">
              <a:lnSpc>
                <a:spcPct val="90000"/>
              </a:lnSpc>
              <a:defRPr/>
            </a:pPr>
            <a:r>
              <a:rPr lang="en-US" altLang="en-US" sz="2000" dirty="0"/>
              <a:t>provides the reader enough details so they can understand and replicate the research; </a:t>
            </a:r>
          </a:p>
          <a:p>
            <a:pPr lvl="1" eaLnBrk="1" hangingPunct="1">
              <a:lnSpc>
                <a:spcPct val="90000"/>
              </a:lnSpc>
              <a:defRPr/>
            </a:pPr>
            <a:r>
              <a:rPr lang="en-US" altLang="en-US" sz="2000" dirty="0"/>
              <a:t>explains how the problem was studied; </a:t>
            </a:r>
          </a:p>
          <a:p>
            <a:pPr lvl="1" eaLnBrk="1" hangingPunct="1">
              <a:lnSpc>
                <a:spcPct val="90000"/>
              </a:lnSpc>
              <a:defRPr/>
            </a:pPr>
            <a:r>
              <a:rPr lang="en-US" altLang="en-US" sz="2000" dirty="0"/>
              <a:t>identifies the procedures followed; </a:t>
            </a:r>
          </a:p>
          <a:p>
            <a:pPr lvl="1" eaLnBrk="1" hangingPunct="1">
              <a:lnSpc>
                <a:spcPct val="90000"/>
              </a:lnSpc>
              <a:defRPr/>
            </a:pPr>
            <a:r>
              <a:rPr lang="en-US" altLang="en-US" sz="2000" dirty="0"/>
              <a:t>explains new methodology in detail; includes the frequency of observations, what types of data were recorded, etc. </a:t>
            </a:r>
          </a:p>
          <a:p>
            <a:pPr marL="457200" lvl="1" indent="0" eaLnBrk="1" hangingPunct="1">
              <a:lnSpc>
                <a:spcPct val="90000"/>
              </a:lnSpc>
              <a:buFontTx/>
              <a:buNone/>
              <a:defRPr/>
            </a:pPr>
            <a:endParaRPr lang="en-US" altLang="en-US" sz="2000" dirty="0"/>
          </a:p>
          <a:p>
            <a:pPr eaLnBrk="1" hangingPunct="1">
              <a:lnSpc>
                <a:spcPct val="90000"/>
              </a:lnSpc>
              <a:defRPr/>
            </a:pPr>
            <a:endParaRPr lang="en-US" altLang="en-US" sz="1000" dirty="0"/>
          </a:p>
          <a:p>
            <a:pPr eaLnBrk="1" hangingPunct="1">
              <a:lnSpc>
                <a:spcPct val="90000"/>
              </a:lnSpc>
              <a:defRPr/>
            </a:pPr>
            <a:r>
              <a:rPr lang="en-US" altLang="en-US" sz="2800" b="1" dirty="0"/>
              <a:t>Results</a:t>
            </a:r>
            <a:r>
              <a:rPr lang="en-US" altLang="en-US" sz="2800" dirty="0"/>
              <a:t> </a:t>
            </a:r>
          </a:p>
          <a:p>
            <a:pPr lvl="1" eaLnBrk="1" hangingPunct="1">
              <a:lnSpc>
                <a:spcPct val="90000"/>
              </a:lnSpc>
              <a:defRPr/>
            </a:pPr>
            <a:r>
              <a:rPr lang="en-US" altLang="en-US" sz="2000" dirty="0"/>
              <a:t>presents the findings, and explains what was found; </a:t>
            </a:r>
          </a:p>
          <a:p>
            <a:pPr lvl="1" eaLnBrk="1" hangingPunct="1">
              <a:lnSpc>
                <a:spcPct val="90000"/>
              </a:lnSpc>
              <a:defRPr/>
            </a:pPr>
            <a:r>
              <a:rPr lang="en-US" altLang="en-US" sz="2000" dirty="0"/>
              <a:t>shows how the new results are contributing to the body of scientific knowledge; </a:t>
            </a:r>
          </a:p>
          <a:p>
            <a:pPr lvl="1" eaLnBrk="1" hangingPunct="1">
              <a:lnSpc>
                <a:spcPct val="90000"/>
              </a:lnSpc>
              <a:defRPr/>
            </a:pPr>
            <a:r>
              <a:rPr lang="en-US" altLang="en-US" sz="2000" dirty="0"/>
              <a:t>f</a:t>
            </a:r>
            <a:r>
              <a:rPr lang="en-US" altLang="en-US" sz="2000" dirty="0">
                <a:solidFill>
                  <a:srgbClr val="000000"/>
                </a:solidFill>
              </a:rPr>
              <a:t>ollows a logical sequence based on the tables and figures presenting the findings to answer the question or hypothesis(</a:t>
            </a:r>
            <a:r>
              <a:rPr lang="en-US" altLang="en-US" sz="2000" dirty="0" err="1">
                <a:solidFill>
                  <a:srgbClr val="000000"/>
                </a:solidFill>
              </a:rPr>
              <a:t>es</a:t>
            </a:r>
            <a:r>
              <a:rPr lang="en-US" altLang="en-US" sz="2000" dirty="0">
                <a:solidFill>
                  <a:srgbClr val="000000"/>
                </a:solidFill>
              </a:rPr>
              <a:t>)</a:t>
            </a:r>
            <a:endParaRPr lang="en-US" altLang="en-US" sz="2000" dirty="0"/>
          </a:p>
          <a:p>
            <a:pPr>
              <a:defRPr/>
            </a:pPr>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457200" y="457200"/>
            <a:ext cx="8229600" cy="4525963"/>
          </a:xfrm>
        </p:spPr>
        <p:txBody>
          <a:bodyPr/>
          <a:lstStyle/>
          <a:p>
            <a:pPr eaLnBrk="1" hangingPunct="1">
              <a:defRPr/>
            </a:pPr>
            <a:r>
              <a:rPr lang="en-US" sz="2800" b="1" dirty="0"/>
              <a:t>Discussion/Conclusions</a:t>
            </a:r>
            <a:r>
              <a:rPr lang="en-US" sz="2800" dirty="0"/>
              <a:t> </a:t>
            </a:r>
          </a:p>
          <a:p>
            <a:pPr lvl="1" eaLnBrk="1" hangingPunct="1">
              <a:defRPr/>
            </a:pPr>
            <a:r>
              <a:rPr lang="en-US" sz="2000" dirty="0">
                <a:cs typeface="Times New Roman" panose="02020603050405020304" pitchFamily="18" charset="0"/>
              </a:rPr>
              <a:t>describes what the results mean regarding what was already known about the subject; </a:t>
            </a:r>
          </a:p>
          <a:p>
            <a:pPr lvl="1" eaLnBrk="1" hangingPunct="1">
              <a:defRPr/>
            </a:pPr>
            <a:r>
              <a:rPr lang="en-US" sz="2000" dirty="0">
                <a:cs typeface="Times New Roman" panose="02020603050405020304" pitchFamily="18" charset="0"/>
              </a:rPr>
              <a:t>indicates how the results relate to expectations and to the literature previously cited; </a:t>
            </a:r>
          </a:p>
          <a:p>
            <a:pPr lvl="1" eaLnBrk="1" hangingPunct="1">
              <a:defRPr/>
            </a:pPr>
            <a:r>
              <a:rPr lang="en-US" sz="2000" dirty="0">
                <a:cs typeface="Times New Roman" panose="02020603050405020304" pitchFamily="18" charset="0"/>
              </a:rPr>
              <a:t>e</a:t>
            </a:r>
            <a:r>
              <a:rPr lang="en-US" sz="2000" dirty="0"/>
              <a:t>xplains how the research has moved the body of scientific knowledge forward; </a:t>
            </a:r>
          </a:p>
          <a:p>
            <a:pPr lvl="1" eaLnBrk="1" hangingPunct="1">
              <a:defRPr/>
            </a:pPr>
            <a:r>
              <a:rPr lang="en-US" sz="2000" dirty="0"/>
              <a:t>outlines </a:t>
            </a:r>
            <a:r>
              <a:rPr lang="en-US" sz="2000" dirty="0">
                <a:solidFill>
                  <a:srgbClr val="000000"/>
                </a:solidFill>
              </a:rPr>
              <a:t>the next steps for further study </a:t>
            </a:r>
          </a:p>
          <a:p>
            <a:pPr eaLnBrk="1" hangingPunct="1">
              <a:defRPr/>
            </a:pPr>
            <a:endParaRPr lang="en-US" sz="1000" dirty="0">
              <a:solidFill>
                <a:srgbClr val="000000"/>
              </a:solidFill>
            </a:endParaRPr>
          </a:p>
          <a:p>
            <a:pPr eaLnBrk="1" hangingPunct="1">
              <a:defRPr/>
            </a:pPr>
            <a:r>
              <a:rPr lang="en-US" sz="2800" b="1" dirty="0">
                <a:solidFill>
                  <a:srgbClr val="000000"/>
                </a:solidFill>
                <a:cs typeface="Times New Roman" panose="02020603050405020304" pitchFamily="18" charset="0"/>
              </a:rPr>
              <a:t>Acknowledgements</a:t>
            </a:r>
            <a:r>
              <a:rPr lang="en-US" sz="2800" dirty="0">
                <a:solidFill>
                  <a:srgbClr val="000000"/>
                </a:solidFill>
                <a:cs typeface="Times New Roman" panose="02020603050405020304" pitchFamily="18" charset="0"/>
              </a:rPr>
              <a:t> </a:t>
            </a:r>
          </a:p>
          <a:p>
            <a:pPr lvl="1" eaLnBrk="1" hangingPunct="1">
              <a:defRPr/>
            </a:pPr>
            <a:r>
              <a:rPr lang="en-US" sz="2000" dirty="0">
                <a:solidFill>
                  <a:srgbClr val="000000"/>
                </a:solidFill>
                <a:cs typeface="Times New Roman" panose="02020603050405020304" pitchFamily="18" charset="0"/>
              </a:rPr>
              <a:t>recognizes </a:t>
            </a:r>
            <a:r>
              <a:rPr lang="en-US" sz="2000" dirty="0"/>
              <a:t>various contributions of other workers</a:t>
            </a:r>
          </a:p>
          <a:p>
            <a:pPr eaLnBrk="1" hangingPunct="1">
              <a:defRPr/>
            </a:pPr>
            <a:endParaRPr lang="en-US" sz="1000" dirty="0"/>
          </a:p>
          <a:p>
            <a:pPr eaLnBrk="1" hangingPunct="1">
              <a:lnSpc>
                <a:spcPct val="80000"/>
              </a:lnSpc>
              <a:defRPr/>
            </a:pPr>
            <a:r>
              <a:rPr lang="en-US" sz="2800" b="1" dirty="0"/>
              <a:t>References</a:t>
            </a:r>
            <a:r>
              <a:rPr lang="en-US" sz="2800" dirty="0"/>
              <a:t> </a:t>
            </a:r>
          </a:p>
          <a:p>
            <a:pPr lvl="1" eaLnBrk="1" hangingPunct="1">
              <a:lnSpc>
                <a:spcPct val="80000"/>
              </a:lnSpc>
              <a:defRPr/>
            </a:pPr>
            <a:r>
              <a:rPr lang="en-US" sz="2000" dirty="0"/>
              <a:t>lists </a:t>
            </a:r>
            <a:r>
              <a:rPr lang="en-US" sz="2000" dirty="0">
                <a:cs typeface="Times New Roman" panose="02020603050405020304" pitchFamily="18" charset="0"/>
              </a:rPr>
              <a:t>sources of previously published work; </a:t>
            </a:r>
          </a:p>
          <a:p>
            <a:pPr lvl="1" eaLnBrk="1" hangingPunct="1">
              <a:lnSpc>
                <a:spcPct val="80000"/>
              </a:lnSpc>
              <a:defRPr/>
            </a:pPr>
            <a:r>
              <a:rPr lang="en-US" sz="2000" dirty="0">
                <a:cs typeface="Times New Roman" panose="02020603050405020304" pitchFamily="18" charset="0"/>
              </a:rPr>
              <a:t>includes information not from the experiment and not ‘common knowledge’</a:t>
            </a:r>
          </a:p>
          <a:p>
            <a:pPr marL="0" indent="0" eaLnBrk="1" hangingPunct="1">
              <a:buFontTx/>
              <a:buNone/>
              <a:defRPr/>
            </a:pPr>
            <a:endParaRPr lang="en-US" sz="2800" dirty="0"/>
          </a:p>
          <a:p>
            <a:pPr marL="0" indent="0" eaLnBrk="1" hangingPunct="1">
              <a:buFontTx/>
              <a:buNone/>
              <a:defRPr/>
            </a:pPr>
            <a:endParaRPr lang="en-US" sz="2800" dirty="0">
              <a:latin typeface="Verdana" panose="020B0604030504040204" pitchFamily="34" charset="0"/>
              <a:cs typeface="Times New Roman" panose="02020603050405020304" pitchFamily="18" charset="0"/>
            </a:endParaRPr>
          </a:p>
          <a:p>
            <a:pPr>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t>Actions to Take</a:t>
            </a:r>
          </a:p>
        </p:txBody>
      </p:sp>
      <p:sp>
        <p:nvSpPr>
          <p:cNvPr id="14339" name="Content Placeholder 2"/>
          <p:cNvSpPr>
            <a:spLocks noGrp="1"/>
          </p:cNvSpPr>
          <p:nvPr>
            <p:ph idx="1"/>
          </p:nvPr>
        </p:nvSpPr>
        <p:spPr>
          <a:xfrm>
            <a:off x="457200" y="1524000"/>
            <a:ext cx="8229600" cy="4830763"/>
          </a:xfrm>
        </p:spPr>
        <p:txBody>
          <a:bodyPr/>
          <a:lstStyle/>
          <a:p>
            <a:r>
              <a:rPr lang="en-US" altLang="en-US" sz="2600"/>
              <a:t>Skim the article without taking notes: </a:t>
            </a:r>
          </a:p>
          <a:p>
            <a:pPr lvl="1"/>
            <a:r>
              <a:rPr lang="en-US" altLang="en-US" sz="2200"/>
              <a:t>Read the abstract; it will tell you the major findings of the article and why they matter </a:t>
            </a:r>
          </a:p>
          <a:p>
            <a:pPr lvl="1"/>
            <a:r>
              <a:rPr lang="en-US" altLang="en-US" sz="2200"/>
              <a:t>Read first for the ‘big picture’ </a:t>
            </a:r>
          </a:p>
          <a:p>
            <a:pPr lvl="1"/>
            <a:r>
              <a:rPr lang="en-US" altLang="en-US" sz="2200"/>
              <a:t>Note any terms or techniques you need to define </a:t>
            </a:r>
          </a:p>
          <a:p>
            <a:pPr lvl="1"/>
            <a:r>
              <a:rPr lang="en-US" altLang="en-US" sz="2200"/>
              <a:t>Jot down any questions or parts you do not understand</a:t>
            </a:r>
          </a:p>
          <a:p>
            <a:pPr lvl="1"/>
            <a:r>
              <a:rPr lang="en-US" altLang="en-US" sz="2200"/>
              <a:t>If you are unfamiliar with any of the key concepts in the article, look them up in a textbook </a:t>
            </a:r>
          </a:p>
          <a:p>
            <a:endParaRPr lang="en-US" altLang="en-US" sz="260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3656</TotalTime>
  <Words>1688</Words>
  <Application>Microsoft Office PowerPoint</Application>
  <PresentationFormat>On-screen Show (4:3)</PresentationFormat>
  <Paragraphs>158</Paragraphs>
  <Slides>20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Verdana</vt:lpstr>
      <vt:lpstr>Default Design</vt:lpstr>
      <vt:lpstr> How to Read a Scientific Paper</vt:lpstr>
      <vt:lpstr>Key Topics</vt:lpstr>
      <vt:lpstr>Types of Scientific Papers</vt:lpstr>
      <vt:lpstr>Organization of a Paper</vt:lpstr>
      <vt:lpstr>Or the IMRAD Format</vt:lpstr>
      <vt:lpstr>PowerPoint Presentation</vt:lpstr>
      <vt:lpstr>PowerPoint Presentation</vt:lpstr>
      <vt:lpstr>PowerPoint Presentation</vt:lpstr>
      <vt:lpstr>Actions to Take</vt:lpstr>
      <vt:lpstr>PowerPoint Presentation</vt:lpstr>
      <vt:lpstr>PowerPoint Presentation</vt:lpstr>
      <vt:lpstr>PowerPoint Presentation</vt:lpstr>
      <vt:lpstr>Other Useful Hints</vt:lpstr>
      <vt:lpstr>PowerPoint Presentation</vt:lpstr>
      <vt:lpstr>Difficulties in Reading Papers</vt:lpstr>
      <vt:lpstr>PowerPoint Presentation</vt:lpstr>
      <vt:lpstr>PowerPoint Presentation</vt:lpstr>
      <vt:lpstr>Annotated Journal Article Appendix (Part A How to Read a Scientific Paper Appendix)</vt:lpstr>
      <vt:lpstr>Additional Resources</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Lenny Rhine</dc:creator>
  <cp:lastModifiedBy>Rhine,Leonard A</cp:lastModifiedBy>
  <cp:revision>271</cp:revision>
  <dcterms:created xsi:type="dcterms:W3CDTF">2007-05-01T15:12:37Z</dcterms:created>
  <dcterms:modified xsi:type="dcterms:W3CDTF">2018-12-17T17:42:36Z</dcterms:modified>
</cp:coreProperties>
</file>