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73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C38B6C-56E9-4C92-8BA7-0A6E11C203C6}"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4183166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38B6C-56E9-4C92-8BA7-0A6E11C203C6}"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2559654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38B6C-56E9-4C92-8BA7-0A6E11C203C6}"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2768528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C38B6C-56E9-4C92-8BA7-0A6E11C203C6}"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1496568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C38B6C-56E9-4C92-8BA7-0A6E11C203C6}" type="datetimeFigureOut">
              <a:rPr lang="en-US" smtClean="0"/>
              <a:pPr/>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219439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C38B6C-56E9-4C92-8BA7-0A6E11C203C6}" type="datetimeFigureOut">
              <a:rPr lang="en-US" smtClean="0"/>
              <a:pPr/>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4004955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C38B6C-56E9-4C92-8BA7-0A6E11C203C6}" type="datetimeFigureOut">
              <a:rPr lang="en-US" smtClean="0"/>
              <a:pPr/>
              <a:t>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1839498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C38B6C-56E9-4C92-8BA7-0A6E11C203C6}" type="datetimeFigureOut">
              <a:rPr lang="en-US" smtClean="0"/>
              <a:pPr/>
              <a:t>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95970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38B6C-56E9-4C92-8BA7-0A6E11C203C6}" type="datetimeFigureOut">
              <a:rPr lang="en-US" smtClean="0"/>
              <a:pPr/>
              <a:t>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716893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38B6C-56E9-4C92-8BA7-0A6E11C203C6}" type="datetimeFigureOut">
              <a:rPr lang="en-US" smtClean="0"/>
              <a:pPr/>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121900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C38B6C-56E9-4C92-8BA7-0A6E11C203C6}" type="datetimeFigureOut">
              <a:rPr lang="en-US" smtClean="0"/>
              <a:pPr/>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61D232-EBF2-4F10-9C70-6B150936D441}" type="slidenum">
              <a:rPr lang="en-US" smtClean="0"/>
              <a:pPr/>
              <a:t>‹#›</a:t>
            </a:fld>
            <a:endParaRPr lang="en-US"/>
          </a:p>
        </p:txBody>
      </p:sp>
    </p:spTree>
    <p:extLst>
      <p:ext uri="{BB962C8B-B14F-4D97-AF65-F5344CB8AC3E}">
        <p14:creationId xmlns:p14="http://schemas.microsoft.com/office/powerpoint/2010/main" val="2137233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C38B6C-56E9-4C92-8BA7-0A6E11C203C6}" type="datetimeFigureOut">
              <a:rPr lang="en-US" smtClean="0"/>
              <a:pPr/>
              <a:t>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1D232-EBF2-4F10-9C70-6B150936D441}" type="slidenum">
              <a:rPr lang="en-US" smtClean="0"/>
              <a:pPr/>
              <a:t>‹#›</a:t>
            </a:fld>
            <a:endParaRPr lang="en-US"/>
          </a:p>
        </p:txBody>
      </p:sp>
    </p:spTree>
    <p:extLst>
      <p:ext uri="{BB962C8B-B14F-4D97-AF65-F5344CB8AC3E}">
        <p14:creationId xmlns:p14="http://schemas.microsoft.com/office/powerpoint/2010/main" val="3217357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zumahnk@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reativecommons.org/licenses/by-sa/4.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
            </a:r>
            <a:br>
              <a:rPr lang="en-US" b="1" dirty="0"/>
            </a:br>
            <a:r>
              <a:rPr lang="en-US" b="1" dirty="0" smtClean="0"/>
              <a:t>Necessity </a:t>
            </a:r>
            <a:r>
              <a:rPr lang="en-US" b="1" dirty="0"/>
              <a:t>of qualitative research in academia and society</a:t>
            </a:r>
            <a:r>
              <a:rPr lang="en-US" dirty="0"/>
              <a:t/>
            </a:r>
            <a:br>
              <a:rPr lang="en-US" dirty="0"/>
            </a:br>
            <a:endParaRPr lang="en-US" dirty="0"/>
          </a:p>
        </p:txBody>
      </p:sp>
      <p:sp>
        <p:nvSpPr>
          <p:cNvPr id="3" name="Subtitle 2"/>
          <p:cNvSpPr>
            <a:spLocks noGrp="1"/>
          </p:cNvSpPr>
          <p:nvPr>
            <p:ph type="subTitle" idx="1"/>
          </p:nvPr>
        </p:nvSpPr>
        <p:spPr/>
        <p:txBody>
          <a:bodyPr>
            <a:noAutofit/>
          </a:bodyPr>
          <a:lstStyle/>
          <a:p>
            <a:r>
              <a:rPr lang="en-US" sz="2000" dirty="0" err="1"/>
              <a:t>Nkoli</a:t>
            </a:r>
            <a:r>
              <a:rPr lang="en-US" sz="2000" dirty="0"/>
              <a:t> </a:t>
            </a:r>
            <a:r>
              <a:rPr lang="en-US" sz="2000" dirty="0" err="1" smtClean="0"/>
              <a:t>Ezumah</a:t>
            </a:r>
            <a:r>
              <a:rPr lang="en-US" sz="2000" dirty="0" smtClean="0"/>
              <a:t> (</a:t>
            </a:r>
            <a:r>
              <a:rPr lang="en-GB" sz="2000" u="sng" smtClean="0">
                <a:hlinkClick r:id="rId2"/>
              </a:rPr>
              <a:t>ezumahnk@yahoo.com</a:t>
            </a:r>
            <a:r>
              <a:rPr lang="en-GB" sz="2000"/>
              <a:t>)</a:t>
            </a:r>
            <a:endParaRPr lang="en-US" sz="2000" dirty="0"/>
          </a:p>
          <a:p>
            <a:r>
              <a:rPr lang="en-US" sz="2000" dirty="0"/>
              <a:t>University of Nigeria, </a:t>
            </a:r>
            <a:r>
              <a:rPr lang="en-US" sz="2000" dirty="0" err="1"/>
              <a:t>Nsukka</a:t>
            </a:r>
            <a:r>
              <a:rPr lang="en-US" sz="2000" dirty="0"/>
              <a:t> (UNN)</a:t>
            </a:r>
          </a:p>
          <a:p>
            <a:r>
              <a:rPr lang="en-US" sz="2000" dirty="0"/>
              <a:t>UNN-AuthorAID Workshop on Qualitative Research Writing (supported by an AuthorAID workshop grant)</a:t>
            </a:r>
          </a:p>
          <a:p>
            <a:endParaRPr lang="en-US" sz="2000" dirty="0"/>
          </a:p>
          <a:p>
            <a:r>
              <a:rPr lang="en-US" sz="2000" dirty="0"/>
              <a:t>9 – 10 Dec 2015</a:t>
            </a:r>
          </a:p>
          <a:p>
            <a:endParaRPr lang="en-US" sz="2000" dirty="0"/>
          </a:p>
        </p:txBody>
      </p:sp>
    </p:spTree>
    <p:extLst>
      <p:ext uri="{BB962C8B-B14F-4D97-AF65-F5344CB8AC3E}">
        <p14:creationId xmlns:p14="http://schemas.microsoft.com/office/powerpoint/2010/main" val="30216904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In addition Karina </a:t>
            </a:r>
            <a:r>
              <a:rPr lang="en-US" dirty="0" err="1"/>
              <a:t>Kielmann</a:t>
            </a:r>
            <a:r>
              <a:rPr lang="en-US" dirty="0"/>
              <a:t> et al </a:t>
            </a:r>
            <a:r>
              <a:rPr lang="en-US" dirty="0" smtClean="0"/>
              <a:t>2011 pointed </a:t>
            </a:r>
            <a:r>
              <a:rPr lang="en-US" dirty="0"/>
              <a:t>out that qualitative research is also necessary in the academia in order to complement quantitative data. This is often done either before embarking on quantitative study as a means of exploring a new area, </a:t>
            </a:r>
            <a:r>
              <a:rPr lang="en-US" dirty="0" smtClean="0"/>
              <a:t>obtaining </a:t>
            </a:r>
            <a:r>
              <a:rPr lang="en-US" dirty="0"/>
              <a:t>information to generate hypotheses, or to aid in the development of the instruments for data collection</a:t>
            </a:r>
          </a:p>
        </p:txBody>
      </p:sp>
    </p:spTree>
    <p:extLst>
      <p:ext uri="{BB962C8B-B14F-4D97-AF65-F5344CB8AC3E}">
        <p14:creationId xmlns:p14="http://schemas.microsoft.com/office/powerpoint/2010/main" val="2896084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Secondly it is used after conducting </a:t>
            </a:r>
            <a:r>
              <a:rPr lang="en-US" dirty="0" smtClean="0"/>
              <a:t>one </a:t>
            </a:r>
            <a:r>
              <a:rPr lang="en-US" dirty="0"/>
              <a:t>of quantitative to provide in-depth explanation of the statistical findings.</a:t>
            </a:r>
          </a:p>
          <a:p>
            <a:endParaRPr lang="en-US" dirty="0"/>
          </a:p>
        </p:txBody>
      </p:sp>
    </p:spTree>
    <p:extLst>
      <p:ext uri="{BB962C8B-B14F-4D97-AF65-F5344CB8AC3E}">
        <p14:creationId xmlns:p14="http://schemas.microsoft.com/office/powerpoint/2010/main" val="324588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7"/>
          <p:cNvSpPr txBox="1">
            <a:spLocks/>
          </p:cNvSpPr>
          <p:nvPr/>
        </p:nvSpPr>
        <p:spPr>
          <a:xfrm>
            <a:off x="722313" y="4410393"/>
            <a:ext cx="7772400" cy="150018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GB" dirty="0"/>
          </a:p>
        </p:txBody>
      </p:sp>
      <p:pic>
        <p:nvPicPr>
          <p:cNvPr id="1028" name="Picture 4" descr="Creative Commons Licens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514600"/>
            <a:ext cx="1828800" cy="644236"/>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304800" y="3533230"/>
            <a:ext cx="8000999" cy="646331"/>
          </a:xfrm>
          <a:prstGeom prst="rect">
            <a:avLst/>
          </a:prstGeom>
        </p:spPr>
        <p:txBody>
          <a:bodyPr wrap="square">
            <a:spAutoFit/>
          </a:bodyPr>
          <a:lstStyle/>
          <a:p>
            <a:r>
              <a:rPr lang="en-US" dirty="0"/>
              <a:t>This work is licensed under a Creative Commons Attribution-</a:t>
            </a:r>
            <a:r>
              <a:rPr lang="en-US" dirty="0" err="1"/>
              <a:t>ShareAlike</a:t>
            </a:r>
            <a:r>
              <a:rPr lang="en-US" dirty="0"/>
              <a:t> 4.0 International License (</a:t>
            </a:r>
            <a:r>
              <a:rPr lang="en-US" dirty="0">
                <a:hlinkClick r:id="rId2"/>
              </a:rPr>
              <a:t>http://creativecommons.org/licenses/by-sa/4.0</a:t>
            </a:r>
            <a:r>
              <a:rPr lang="en-US" dirty="0" smtClean="0">
                <a:hlinkClick r:id="rId2"/>
              </a:rPr>
              <a:t>/</a:t>
            </a:r>
            <a:r>
              <a:rPr lang="en-US" dirty="0" smtClean="0"/>
              <a:t>) </a:t>
            </a:r>
            <a:endParaRPr lang="en-GB" dirty="0"/>
          </a:p>
        </p:txBody>
      </p:sp>
    </p:spTree>
    <p:extLst>
      <p:ext uri="{BB962C8B-B14F-4D97-AF65-F5344CB8AC3E}">
        <p14:creationId xmlns:p14="http://schemas.microsoft.com/office/powerpoint/2010/main" val="20647380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In trying to discuss the necessity of doing qualitative research what comes to mind are benefits that are derived by using this method compared to using quantitative research. </a:t>
            </a:r>
          </a:p>
        </p:txBody>
      </p:sp>
    </p:spTree>
    <p:extLst>
      <p:ext uri="{BB962C8B-B14F-4D97-AF65-F5344CB8AC3E}">
        <p14:creationId xmlns:p14="http://schemas.microsoft.com/office/powerpoint/2010/main" val="1791403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In </a:t>
            </a:r>
            <a:r>
              <a:rPr lang="en-US" dirty="0"/>
              <a:t>academia the purpose of research is to provide an interpretative understanding of social phenomenon. This goes beyond obtaining and presenting measurable and representative statistics about a phenomenon.</a:t>
            </a:r>
          </a:p>
          <a:p>
            <a:endParaRPr lang="en-US" dirty="0"/>
          </a:p>
        </p:txBody>
      </p:sp>
    </p:spTree>
    <p:extLst>
      <p:ext uri="{BB962C8B-B14F-4D97-AF65-F5344CB8AC3E}">
        <p14:creationId xmlns:p14="http://schemas.microsoft.com/office/powerpoint/2010/main" val="1628974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Qualitative </a:t>
            </a:r>
            <a:r>
              <a:rPr lang="en-US" dirty="0"/>
              <a:t>research therefore becomes necessary in order to obtain the kinds of information that will be relevant in addressing practical implications of research findings both for use in academia and in society at large. </a:t>
            </a:r>
          </a:p>
        </p:txBody>
      </p:sp>
    </p:spTree>
    <p:extLst>
      <p:ext uri="{BB962C8B-B14F-4D97-AF65-F5344CB8AC3E}">
        <p14:creationId xmlns:p14="http://schemas.microsoft.com/office/powerpoint/2010/main" val="2628156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smtClean="0"/>
              <a:t>For </a:t>
            </a:r>
            <a:r>
              <a:rPr lang="en-US" dirty="0"/>
              <a:t>example Karina </a:t>
            </a:r>
            <a:r>
              <a:rPr lang="en-US" dirty="0" err="1"/>
              <a:t>Kielmann</a:t>
            </a:r>
            <a:r>
              <a:rPr lang="en-US" dirty="0"/>
              <a:t> et al 2011, identified the importance of qualitative research in studying health situations and in particular factors that influence how they experience health and illness. For example they point out that people’s understanding of the body and health in specific cultural context influences their interpretation of what causes illness ad their health seeking </a:t>
            </a:r>
            <a:r>
              <a:rPr lang="en-US" dirty="0" err="1"/>
              <a:t>behaviour</a:t>
            </a:r>
            <a:r>
              <a:rPr lang="en-US" dirty="0"/>
              <a:t>. This may include factors that influence decisions where to seek health care.</a:t>
            </a:r>
          </a:p>
        </p:txBody>
      </p:sp>
    </p:spTree>
    <p:extLst>
      <p:ext uri="{BB962C8B-B14F-4D97-AF65-F5344CB8AC3E}">
        <p14:creationId xmlns:p14="http://schemas.microsoft.com/office/powerpoint/2010/main" val="24145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dirty="0"/>
              <a:t>Qualitative research is useful in enabling the researcher to obtain the meanings people attach to things and events</a:t>
            </a:r>
            <a:r>
              <a:rPr lang="en-US" dirty="0" smtClean="0"/>
              <a:t>. </a:t>
            </a:r>
            <a:r>
              <a:rPr lang="en-US" dirty="0"/>
              <a:t>For example childlessness is a normal phenomenon, but the reaction of a childless couple will vary according to cultural contexts, how the people interpret such a phenomenon depending on their conceptualization of such a phenomenon, how it will affect the self-image of the couple  and likely actions they will take in seeking solution to the problem</a:t>
            </a:r>
          </a:p>
        </p:txBody>
      </p:sp>
    </p:spTree>
    <p:extLst>
      <p:ext uri="{BB962C8B-B14F-4D97-AF65-F5344CB8AC3E}">
        <p14:creationId xmlns:p14="http://schemas.microsoft.com/office/powerpoint/2010/main" val="1104883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Qualitative research is also necessary to enable the researcher to obtain information on the kinds of explanations and rationale that influence people’s decisions and actions. Karina </a:t>
            </a:r>
            <a:r>
              <a:rPr lang="en-US" dirty="0" err="1"/>
              <a:t>Kielmann</a:t>
            </a:r>
            <a:r>
              <a:rPr lang="en-US" dirty="0"/>
              <a:t> et al (2011:8) refer to this as “the ‘whys’ and ‘</a:t>
            </a:r>
            <a:r>
              <a:rPr lang="en-US" dirty="0" err="1"/>
              <a:t>hows</a:t>
            </a:r>
            <a:r>
              <a:rPr lang="en-US" dirty="0"/>
              <a:t>’ of people’s actions and responses to events that affect them”, which may not be readily obtained using the quantitative method.</a:t>
            </a:r>
          </a:p>
          <a:p>
            <a:endParaRPr lang="en-US" dirty="0"/>
          </a:p>
        </p:txBody>
      </p:sp>
    </p:spTree>
    <p:extLst>
      <p:ext uri="{BB962C8B-B14F-4D97-AF65-F5344CB8AC3E}">
        <p14:creationId xmlns:p14="http://schemas.microsoft.com/office/powerpoint/2010/main" val="4087998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a:t>Qualitative research is also necessary to understand social institutions such as people’s norms and values that influence people’s lives. This will be useful in providing explanation of phenomenon rather than merely describing them as occurs with quantitative research</a:t>
            </a:r>
          </a:p>
          <a:p>
            <a:endParaRPr lang="en-US" dirty="0"/>
          </a:p>
        </p:txBody>
      </p:sp>
    </p:spTree>
    <p:extLst>
      <p:ext uri="{BB962C8B-B14F-4D97-AF65-F5344CB8AC3E}">
        <p14:creationId xmlns:p14="http://schemas.microsoft.com/office/powerpoint/2010/main" val="3909205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482</Words>
  <Application>Microsoft Office PowerPoint</Application>
  <PresentationFormat>On-screen Show (4:3)</PresentationFormat>
  <Paragraphs>16</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 Necessity of qualitative research in academia and society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Necessity of qualitative research in academia and society </dc:title>
  <dc:creator>Prof. Nkoli Ezumah</dc:creator>
  <cp:lastModifiedBy>Ravi Murugesan</cp:lastModifiedBy>
  <cp:revision>6</cp:revision>
  <dcterms:created xsi:type="dcterms:W3CDTF">2015-12-10T13:00:40Z</dcterms:created>
  <dcterms:modified xsi:type="dcterms:W3CDTF">2016-02-04T07:02:26Z</dcterms:modified>
</cp:coreProperties>
</file>