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1" r:id="rId3"/>
    <p:sldId id="274" r:id="rId4"/>
    <p:sldId id="275" r:id="rId5"/>
    <p:sldId id="276" r:id="rId6"/>
    <p:sldId id="27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5784CC"/>
    <a:srgbClr val="1AFFFF"/>
    <a:srgbClr val="FFFFFF"/>
    <a:srgbClr val="E5E5E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04" autoAdjust="0"/>
    <p:restoredTop sz="90053" autoAdjust="0"/>
  </p:normalViewPr>
  <p:slideViewPr>
    <p:cSldViewPr snapToGrid="0" snapToObjects="1">
      <p:cViewPr>
        <p:scale>
          <a:sx n="94" d="100"/>
          <a:sy n="94" d="100"/>
        </p:scale>
        <p:origin x="-2094" y="-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30" d="100"/>
          <a:sy n="130" d="100"/>
        </p:scale>
        <p:origin x="-1446" y="33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3B85EE-53BF-8142-88AE-B1ADA6DC59E8}" type="datetimeFigureOut">
              <a:rPr lang="en-US" smtClean="0"/>
              <a:t>20/04/2017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22211"/>
            <a:ext cx="6313018" cy="4958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z="1000" dirty="0" smtClean="0"/>
              <a:t>This </a:t>
            </a:r>
            <a:r>
              <a:rPr lang="en-GB" sz="1000" dirty="0"/>
              <a:t>work is licensed under a Creative Commons Attribution-</a:t>
            </a:r>
            <a:r>
              <a:rPr lang="en-GB" sz="1000" dirty="0" err="1"/>
              <a:t>ShareAlike</a:t>
            </a:r>
            <a:r>
              <a:rPr lang="en-GB" sz="1000" dirty="0"/>
              <a:t> 3.0 </a:t>
            </a:r>
            <a:r>
              <a:rPr lang="en-GB" sz="1000" dirty="0" err="1"/>
              <a:t>Unported</a:t>
            </a:r>
            <a:r>
              <a:rPr lang="en-GB" sz="1000" dirty="0"/>
              <a:t> License</a:t>
            </a:r>
            <a:r>
              <a:rPr lang="en-GB" sz="1000" dirty="0" smtClean="0"/>
              <a:t>.</a:t>
            </a:r>
          </a:p>
          <a:p>
            <a:r>
              <a:rPr lang="en-GB" sz="1000" dirty="0"/>
              <a:t>http://creativecommons.org/licenses/by-sa/3.0</a:t>
            </a:r>
            <a:r>
              <a:rPr lang="en-GB" sz="1000" dirty="0" smtClean="0"/>
              <a:t>/</a:t>
            </a:r>
            <a:endParaRPr lang="en-GB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313017" y="8524283"/>
            <a:ext cx="543395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BA4F4-B25B-A641-B63E-5F84226EF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6283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D8533-B7A0-3247-9F7E-05C10199060A}" type="datetimeFigureOut">
              <a:rPr lang="en-US" smtClean="0"/>
              <a:t>20/04/2017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-1" y="8634008"/>
            <a:ext cx="6232549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aseline="0"/>
            </a:lvl1pPr>
          </a:lstStyle>
          <a:p>
            <a:r>
              <a:rPr lang="en-GB" dirty="0" smtClean="0"/>
              <a:t>This work is licensed under a Creative Commons Attribution-</a:t>
            </a:r>
            <a:r>
              <a:rPr lang="en-GB" dirty="0" err="1" smtClean="0"/>
              <a:t>ShareAlike</a:t>
            </a:r>
            <a:r>
              <a:rPr lang="en-GB" dirty="0" smtClean="0"/>
              <a:t> 3.0 </a:t>
            </a:r>
            <a:r>
              <a:rPr lang="en-GB" dirty="0" err="1" smtClean="0"/>
              <a:t>Unported</a:t>
            </a:r>
            <a:r>
              <a:rPr lang="en-GB" dirty="0" smtClean="0"/>
              <a:t> License.</a:t>
            </a:r>
          </a:p>
          <a:p>
            <a:r>
              <a:rPr lang="en-GB" dirty="0" smtClean="0"/>
              <a:t>http://creativecommons.org/licenses/by-sa/3.0/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232549" y="8641323"/>
            <a:ext cx="62386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3B231-3D70-2A4C-A0C2-A57463CF59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8227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784C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57649-C105-F645-A7D2-78524A18A7C0}" type="datetime1">
              <a:rPr lang="en-GB" smtClean="0"/>
              <a:t>20/04/2017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3979-82CC-6440-B758-3F4758057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853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5784C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02639"/>
            <a:ext cx="5486400" cy="39249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66666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E9C1-73B9-D640-B60D-1D40C8CE46B7}" type="datetime1">
              <a:rPr lang="en-GB" smtClean="0"/>
              <a:t>20/04/2017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3979-82CC-6440-B758-3F4758057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76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0164"/>
            <a:ext cx="8229600" cy="8495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784C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9608" y="1912388"/>
            <a:ext cx="8229600" cy="4305532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666666"/>
                </a:solidFill>
              </a:defRPr>
            </a:lvl1pPr>
            <a:lvl2pPr>
              <a:defRPr>
                <a:solidFill>
                  <a:srgbClr val="666666"/>
                </a:solidFill>
              </a:defRPr>
            </a:lvl2pPr>
            <a:lvl3pPr>
              <a:defRPr>
                <a:solidFill>
                  <a:srgbClr val="666666"/>
                </a:solidFill>
              </a:defRPr>
            </a:lvl3pPr>
            <a:lvl4pPr>
              <a:defRPr>
                <a:solidFill>
                  <a:srgbClr val="666666"/>
                </a:solidFill>
              </a:defRPr>
            </a:lvl4pPr>
            <a:lvl5pPr>
              <a:defRPr>
                <a:solidFill>
                  <a:srgbClr val="666666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1BF5-B5F0-6F4C-9383-67EE262C153F}" type="datetime1">
              <a:rPr lang="en-GB" smtClean="0"/>
              <a:t>20/04/2017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3979-82CC-6440-B758-3F4758057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34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92480"/>
            <a:ext cx="2057400" cy="5333683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5784C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92480"/>
            <a:ext cx="6019800" cy="5333683"/>
          </a:xfrm>
          <a:prstGeom prst="rect">
            <a:avLst/>
          </a:prstGeom>
        </p:spPr>
        <p:txBody>
          <a:bodyPr vert="eaVert"/>
          <a:lstStyle>
            <a:lvl1pPr>
              <a:defRPr b="0">
                <a:solidFill>
                  <a:srgbClr val="666666"/>
                </a:solidFill>
              </a:defRPr>
            </a:lvl1pPr>
            <a:lvl2pPr>
              <a:defRPr>
                <a:solidFill>
                  <a:srgbClr val="666666"/>
                </a:solidFill>
              </a:defRPr>
            </a:lvl2pPr>
            <a:lvl3pPr>
              <a:defRPr>
                <a:solidFill>
                  <a:srgbClr val="666666"/>
                </a:solidFill>
              </a:defRPr>
            </a:lvl3pPr>
            <a:lvl4pPr>
              <a:defRPr>
                <a:solidFill>
                  <a:srgbClr val="666666"/>
                </a:solidFill>
              </a:defRPr>
            </a:lvl4pPr>
            <a:lvl5pPr>
              <a:defRPr>
                <a:solidFill>
                  <a:srgbClr val="666666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E0B7-A939-1F40-A9CB-C349DD62A6BA}" type="datetime1">
              <a:rPr lang="en-GB" smtClean="0"/>
              <a:t>20/04/2017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3979-82CC-6440-B758-3F4758057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12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5577-C91D-3E47-9087-B82B92BEEFC7}" type="datetime1">
              <a:rPr lang="en-GB" smtClean="0"/>
              <a:pPr/>
              <a:t>20/04/2017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3979-82CC-6440-B758-3F4758057F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863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0164"/>
            <a:ext cx="8229600" cy="849501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5784C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608" y="1912388"/>
            <a:ext cx="8229600" cy="430553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  <a:lvl2pPr>
              <a:defRPr>
                <a:solidFill>
                  <a:srgbClr val="666666"/>
                </a:solidFill>
              </a:defRPr>
            </a:lvl2pPr>
            <a:lvl3pPr>
              <a:defRPr>
                <a:solidFill>
                  <a:srgbClr val="666666"/>
                </a:solidFill>
              </a:defRPr>
            </a:lvl3pPr>
            <a:lvl4pPr>
              <a:defRPr>
                <a:solidFill>
                  <a:srgbClr val="666666"/>
                </a:solidFill>
              </a:defRPr>
            </a:lvl4pPr>
            <a:lvl5pPr>
              <a:defRPr>
                <a:solidFill>
                  <a:srgbClr val="666666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0DC9-6AB9-D448-9668-424CC2F97943}" type="datetime1">
              <a:rPr lang="en-GB" smtClean="0"/>
              <a:t>20/04/2017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3979-82CC-6440-B758-3F4758057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96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5784C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232E-74DB-E24B-9EAB-2535BABDB41E}" type="datetime1">
              <a:rPr lang="en-GB" smtClean="0"/>
              <a:t>20/04/2017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3979-82CC-6440-B758-3F4758057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44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7284"/>
            <a:ext cx="8229600" cy="8495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784C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666666"/>
                </a:solidFill>
              </a:defRPr>
            </a:lvl1pPr>
            <a:lvl2pPr>
              <a:defRPr sz="24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666666"/>
                </a:solidFill>
              </a:defRPr>
            </a:lvl1pPr>
            <a:lvl2pPr>
              <a:defRPr sz="24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78E2-23A5-694E-9E68-C2DB70D40063}" type="datetime1">
              <a:rPr lang="en-GB" smtClean="0"/>
              <a:t>20/04/2017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3979-82CC-6440-B758-3F4758057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840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6640"/>
            <a:ext cx="4040188" cy="11182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5784C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000">
                <a:solidFill>
                  <a:srgbClr val="666666"/>
                </a:solidFill>
              </a:defRPr>
            </a:lvl2pPr>
            <a:lvl3pPr>
              <a:defRPr sz="1800">
                <a:solidFill>
                  <a:srgbClr val="666666"/>
                </a:solidFill>
              </a:defRPr>
            </a:lvl3pPr>
            <a:lvl4pPr>
              <a:defRPr sz="16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56640"/>
            <a:ext cx="4041775" cy="11182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5784C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000">
                <a:solidFill>
                  <a:srgbClr val="666666"/>
                </a:solidFill>
              </a:defRPr>
            </a:lvl2pPr>
            <a:lvl3pPr>
              <a:defRPr sz="1800">
                <a:solidFill>
                  <a:srgbClr val="666666"/>
                </a:solidFill>
              </a:defRPr>
            </a:lvl3pPr>
            <a:lvl4pPr>
              <a:defRPr sz="16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E951C-878C-A942-B133-AA84357AF460}" type="datetime1">
              <a:rPr lang="en-GB" smtClean="0"/>
              <a:t>20/04/2017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3979-82CC-6440-B758-3F4758057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31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0164"/>
            <a:ext cx="8229600" cy="8495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784C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38DA0-3256-8447-85C7-9D17E5BDDE40}" type="datetime1">
              <a:rPr lang="en-GB" smtClean="0"/>
              <a:t>20/04/2017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3979-82CC-6440-B758-3F4758057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95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3EF5-55F0-FA41-94DB-5ED6A0765696}" type="datetime1">
              <a:rPr lang="en-GB" smtClean="0"/>
              <a:t>20/04/2017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3979-82CC-6440-B758-3F4758057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696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8295"/>
            <a:ext cx="3008313" cy="766025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5784C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92480"/>
            <a:ext cx="5111750" cy="533368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666666"/>
                </a:solidFill>
              </a:defRPr>
            </a:lvl1pPr>
            <a:lvl2pPr>
              <a:defRPr sz="2800">
                <a:solidFill>
                  <a:srgbClr val="666666"/>
                </a:solidFill>
              </a:defRPr>
            </a:lvl2pPr>
            <a:lvl3pPr>
              <a:defRPr sz="2400">
                <a:solidFill>
                  <a:srgbClr val="666666"/>
                </a:solidFill>
              </a:defRPr>
            </a:lvl3pPr>
            <a:lvl4pPr>
              <a:defRPr sz="2000">
                <a:solidFill>
                  <a:srgbClr val="666666"/>
                </a:solidFill>
              </a:defRPr>
            </a:lvl4pPr>
            <a:lvl5pPr>
              <a:defRPr sz="2000">
                <a:solidFill>
                  <a:srgbClr val="666666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44321"/>
            <a:ext cx="3008313" cy="45818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66666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9CB5-4D37-9B4B-B96A-BB8701A24712}" type="datetime1">
              <a:rPr lang="en-GB" smtClean="0"/>
              <a:t>20/04/2017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3979-82CC-6440-B758-3F4758057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3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creativecommons.org/licenses/by-sa/4.0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093" y="147187"/>
            <a:ext cx="6697137" cy="90473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90800" y="64727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Georgia"/>
              </a:defRPr>
            </a:lvl1pPr>
          </a:lstStyle>
          <a:p>
            <a:fld id="{20CB5577-C91D-3E47-9087-B82B92BEEFC7}" type="datetime1">
              <a:rPr lang="en-GB" smtClean="0"/>
              <a:pPr/>
              <a:t>20/04/2017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18228" y="647276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Georgi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2574" y="6472763"/>
            <a:ext cx="684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Georgia"/>
              </a:defRPr>
            </a:lvl1pPr>
          </a:lstStyle>
          <a:p>
            <a:fld id="{61D33979-82CC-6440-B758-3F4758057F1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967" y="6576892"/>
            <a:ext cx="549953" cy="193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0290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5784CC"/>
          </a:solidFill>
          <a:latin typeface="Georgia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6666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6666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6666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6666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6666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reativecommons.org/licenses/by-sa/4.0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967" y="6576892"/>
            <a:ext cx="549953" cy="193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20"/>
          <p:cNvSpPr>
            <a:spLocks noGrp="1"/>
          </p:cNvSpPr>
          <p:nvPr>
            <p:ph type="ctrTitle"/>
          </p:nvPr>
        </p:nvSpPr>
        <p:spPr>
          <a:xfrm>
            <a:off x="690880" y="1843036"/>
            <a:ext cx="5586687" cy="747764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Training of </a:t>
            </a:r>
            <a:r>
              <a:rPr lang="en-US" sz="4000" b="1" dirty="0" smtClean="0">
                <a:solidFill>
                  <a:srgbClr val="5784CC"/>
                </a:solidFill>
              </a:rPr>
              <a:t>Trainers Workshop</a:t>
            </a:r>
            <a:endParaRPr lang="en-US" sz="4000" b="1" dirty="0">
              <a:solidFill>
                <a:srgbClr val="5784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13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608" y="1076960"/>
            <a:ext cx="8229600" cy="5313680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en-GB" sz="8600" b="1" dirty="0" smtClean="0">
                <a:solidFill>
                  <a:srgbClr val="5784CC"/>
                </a:solidFill>
                <a:latin typeface="Georgia" panose="02040502050405020303" pitchFamily="18" charset="0"/>
              </a:rPr>
              <a:t>Learning Contract</a:t>
            </a:r>
          </a:p>
          <a:p>
            <a:pPr>
              <a:spcAft>
                <a:spcPts val="500"/>
              </a:spcAft>
            </a:pPr>
            <a:r>
              <a:rPr lang="en-GB" sz="9200" dirty="0" smtClean="0"/>
              <a:t>Arrive on time and keep to time</a:t>
            </a:r>
            <a:r>
              <a:rPr lang="en-GB" sz="9200" dirty="0"/>
              <a:t>	</a:t>
            </a:r>
            <a:endParaRPr lang="en-US" sz="9200" dirty="0"/>
          </a:p>
          <a:p>
            <a:pPr>
              <a:spcAft>
                <a:spcPts val="500"/>
              </a:spcAft>
            </a:pPr>
            <a:r>
              <a:rPr lang="en-GB" sz="9200" dirty="0" smtClean="0"/>
              <a:t>Attend </a:t>
            </a:r>
            <a:r>
              <a:rPr lang="en-GB" sz="9200" dirty="0"/>
              <a:t>all sessions			</a:t>
            </a:r>
            <a:endParaRPr lang="en-US" sz="9200" dirty="0"/>
          </a:p>
          <a:p>
            <a:pPr>
              <a:spcAft>
                <a:spcPts val="500"/>
              </a:spcAft>
            </a:pPr>
            <a:r>
              <a:rPr lang="en-GB" sz="9200" dirty="0" smtClean="0"/>
              <a:t>Cell phones on silent calls made on breaks</a:t>
            </a:r>
            <a:endParaRPr lang="en-GB" sz="9200" dirty="0"/>
          </a:p>
          <a:p>
            <a:pPr>
              <a:spcAft>
                <a:spcPts val="500"/>
              </a:spcAft>
            </a:pPr>
            <a:r>
              <a:rPr lang="en-GB" sz="9200" dirty="0" smtClean="0"/>
              <a:t>Respectful </a:t>
            </a:r>
            <a:r>
              <a:rPr lang="en-GB" sz="9200" dirty="0"/>
              <a:t>c</a:t>
            </a:r>
            <a:r>
              <a:rPr lang="en-GB" sz="9200" dirty="0" smtClean="0"/>
              <a:t>hallenge</a:t>
            </a:r>
            <a:r>
              <a:rPr lang="en-GB" sz="9200" dirty="0"/>
              <a:t>				</a:t>
            </a:r>
            <a:endParaRPr lang="en-US" sz="9200" dirty="0"/>
          </a:p>
          <a:p>
            <a:pPr>
              <a:spcAft>
                <a:spcPts val="500"/>
              </a:spcAft>
            </a:pPr>
            <a:r>
              <a:rPr lang="en-GB" sz="9200" dirty="0"/>
              <a:t>Participate in activities				</a:t>
            </a:r>
            <a:endParaRPr lang="en-US" sz="9200" dirty="0"/>
          </a:p>
          <a:p>
            <a:pPr>
              <a:spcAft>
                <a:spcPts val="500"/>
              </a:spcAft>
            </a:pPr>
            <a:r>
              <a:rPr lang="en-GB" sz="9200" dirty="0"/>
              <a:t>Listen when others are speaking			</a:t>
            </a:r>
            <a:endParaRPr lang="en-US" sz="9200" dirty="0"/>
          </a:p>
          <a:p>
            <a:pPr>
              <a:spcAft>
                <a:spcPts val="500"/>
              </a:spcAft>
            </a:pPr>
            <a:r>
              <a:rPr lang="en-GB" sz="9200" dirty="0"/>
              <a:t>Be responsible for our own </a:t>
            </a:r>
            <a:r>
              <a:rPr lang="en-GB" sz="9200" dirty="0" smtClean="0"/>
              <a:t>learning</a:t>
            </a:r>
            <a:r>
              <a:rPr lang="en-GB" sz="9200" dirty="0"/>
              <a:t>		</a:t>
            </a:r>
            <a:endParaRPr lang="en-US" sz="9200" dirty="0"/>
          </a:p>
          <a:p>
            <a:pPr>
              <a:spcAft>
                <a:spcPts val="500"/>
              </a:spcAft>
            </a:pPr>
            <a:r>
              <a:rPr lang="en-GB" sz="9200" dirty="0"/>
              <a:t>Confidentiality 				</a:t>
            </a:r>
            <a:endParaRPr lang="en-US" sz="9200" dirty="0"/>
          </a:p>
          <a:p>
            <a:pPr>
              <a:spcAft>
                <a:spcPts val="500"/>
              </a:spcAft>
            </a:pPr>
            <a:r>
              <a:rPr lang="en-GB" sz="9200" dirty="0"/>
              <a:t>Support the learning of others	</a:t>
            </a:r>
            <a:r>
              <a:rPr lang="en-GB" sz="8000" dirty="0"/>
              <a:t>	</a:t>
            </a:r>
            <a:r>
              <a:rPr lang="en-GB" sz="5800" b="1" dirty="0"/>
              <a:t>		</a:t>
            </a:r>
            <a:endParaRPr lang="en-US" sz="5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0DC9-6AB9-D448-9668-424CC2F97943}" type="datetime1">
              <a:rPr lang="en-GB" smtClean="0"/>
              <a:t>20/04/2017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/>
              <a:t>What do we mean by reflection?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Looking </a:t>
            </a:r>
            <a:r>
              <a:rPr lang="en-GB" i="1" dirty="0" smtClean="0"/>
              <a:t>back</a:t>
            </a:r>
            <a:r>
              <a:rPr lang="en-GB" dirty="0" smtClean="0"/>
              <a:t> at what has happened; learning </a:t>
            </a:r>
            <a:r>
              <a:rPr lang="en-GB" i="1" dirty="0" smtClean="0"/>
              <a:t>forward</a:t>
            </a:r>
            <a:r>
              <a:rPr lang="en-GB" dirty="0" smtClean="0"/>
              <a:t> by taking action</a:t>
            </a:r>
          </a:p>
          <a:p>
            <a:r>
              <a:rPr lang="en-GB" dirty="0" smtClean="0"/>
              <a:t>Stepping back from ‘doing’</a:t>
            </a:r>
          </a:p>
          <a:p>
            <a:r>
              <a:rPr lang="en-GB" dirty="0" smtClean="0"/>
              <a:t>‘…see[</a:t>
            </a:r>
            <a:r>
              <a:rPr lang="en-GB" dirty="0" err="1" smtClean="0"/>
              <a:t>ing</a:t>
            </a:r>
            <a:r>
              <a:rPr lang="en-GB" dirty="0"/>
              <a:t>] yourself…from both the inside and the outside, to question what you are doing, the way you are doing it, why you are doing </a:t>
            </a:r>
            <a:r>
              <a:rPr lang="en-GB" dirty="0" smtClean="0"/>
              <a:t>it’ (</a:t>
            </a:r>
            <a:r>
              <a:rPr lang="en-GB" dirty="0" err="1" smtClean="0"/>
              <a:t>Pinder</a:t>
            </a:r>
            <a:r>
              <a:rPr lang="en-GB" dirty="0" smtClean="0"/>
              <a:t>, 2015)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0DC9-6AB9-D448-9668-424CC2F97943}" type="datetime1">
              <a:rPr lang="en-GB" smtClean="0"/>
              <a:t>20/04/2017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3979-82CC-6440-B758-3F4758057F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8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9205"/>
            <a:ext cx="8229600" cy="675275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/>
              <a:t>Why should we </a:t>
            </a:r>
            <a:r>
              <a:rPr lang="en-GB" sz="2800" b="1" dirty="0" smtClean="0"/>
              <a:t>reflect? </a:t>
            </a:r>
            <a:endParaRPr lang="en-US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0DC9-6AB9-D448-9668-424CC2F97943}" type="datetime1">
              <a:rPr lang="en-GB" smtClean="0"/>
              <a:t>20/04/2017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3979-82CC-6440-B758-3F4758057F14}" type="slidenum">
              <a:rPr lang="en-US" smtClean="0"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608" y="1737360"/>
            <a:ext cx="8229600" cy="4389962"/>
          </a:xfrm>
        </p:spPr>
        <p:txBody>
          <a:bodyPr>
            <a:normAutofit fontScale="92500" lnSpcReduction="10000"/>
          </a:bodyPr>
          <a:lstStyle/>
          <a:p>
            <a:pPr lvl="0">
              <a:spcAft>
                <a:spcPts val="1200"/>
              </a:spcAft>
            </a:pPr>
            <a:r>
              <a:rPr lang="en-GB" sz="3000" dirty="0"/>
              <a:t>Reflection can increase our </a:t>
            </a:r>
            <a:r>
              <a:rPr lang="en-GB" sz="3000" dirty="0" smtClean="0"/>
              <a:t>competence, understanding </a:t>
            </a:r>
            <a:r>
              <a:rPr lang="en-GB" sz="3000" dirty="0"/>
              <a:t>and increase our self-esteem, self-confidence, enthusiasm </a:t>
            </a:r>
            <a:r>
              <a:rPr lang="en-GB" sz="3000" dirty="0" smtClean="0"/>
              <a:t>and </a:t>
            </a:r>
            <a:r>
              <a:rPr lang="en-GB" sz="3000" dirty="0"/>
              <a:t>ultimately, job satisfaction.   </a:t>
            </a:r>
            <a:endParaRPr lang="en-US" sz="3000" dirty="0"/>
          </a:p>
          <a:p>
            <a:pPr lvl="0">
              <a:spcAft>
                <a:spcPts val="1200"/>
              </a:spcAft>
            </a:pPr>
            <a:r>
              <a:rPr lang="en-GB" sz="3000" dirty="0"/>
              <a:t>As professionals, we have a moral responsibility to update our knowledge and skills and do our best to improve the quality of learning in </a:t>
            </a:r>
            <a:r>
              <a:rPr lang="en-GB" sz="3000" dirty="0" smtClean="0"/>
              <a:t>our training workshops.  </a:t>
            </a:r>
            <a:endParaRPr lang="en-US" sz="3000" dirty="0"/>
          </a:p>
          <a:p>
            <a:pPr lvl="0">
              <a:spcAft>
                <a:spcPts val="1200"/>
              </a:spcAft>
            </a:pPr>
            <a:r>
              <a:rPr lang="en-GB" sz="3000" dirty="0"/>
              <a:t>We should model good practice in learning.</a:t>
            </a: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95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2245"/>
            <a:ext cx="8229600" cy="756556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/>
              <a:t>Why should we </a:t>
            </a:r>
            <a:r>
              <a:rPr lang="en-GB" sz="2800" b="1" dirty="0" smtClean="0"/>
              <a:t>reflect? </a:t>
            </a:r>
            <a:endParaRPr lang="en-US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0DC9-6AB9-D448-9668-424CC2F97943}" type="datetime1">
              <a:rPr lang="en-GB" smtClean="0"/>
              <a:t>20/04/2017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3979-82CC-6440-B758-3F4758057F14}" type="slidenum">
              <a:rPr lang="en-US" smtClean="0"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608" y="1809985"/>
            <a:ext cx="8229600" cy="4329002"/>
          </a:xfrm>
        </p:spPr>
        <p:txBody>
          <a:bodyPr>
            <a:normAutofit/>
          </a:bodyPr>
          <a:lstStyle/>
          <a:p>
            <a:pPr lvl="0">
              <a:spcAft>
                <a:spcPts val="1200"/>
              </a:spcAft>
            </a:pPr>
            <a:r>
              <a:rPr lang="en-GB" sz="2800" dirty="0" smtClean="0"/>
              <a:t>No </a:t>
            </a:r>
            <a:r>
              <a:rPr lang="en-GB" sz="2800" dirty="0"/>
              <a:t>two learning situations are the same.  Our role is to maximise the learning experience by matching the strategies, materials and resources to the specific </a:t>
            </a:r>
            <a:r>
              <a:rPr lang="en-GB" sz="2800" dirty="0" smtClean="0"/>
              <a:t>culture and context</a:t>
            </a:r>
            <a:r>
              <a:rPr lang="en-GB" sz="2800" dirty="0"/>
              <a:t>.</a:t>
            </a:r>
            <a:endParaRPr lang="en-US" sz="2800" dirty="0"/>
          </a:p>
          <a:p>
            <a:pPr lvl="0">
              <a:spcAft>
                <a:spcPts val="1200"/>
              </a:spcAft>
            </a:pPr>
            <a:r>
              <a:rPr lang="en-GB" sz="2800" dirty="0"/>
              <a:t>Finally, we live in a rapidly changing world. Changes in terms of policy and practice are constants. Reflection and refreshment of ideas is essential. 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6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3685"/>
            <a:ext cx="8229600" cy="634636"/>
          </a:xfrm>
        </p:spPr>
        <p:txBody>
          <a:bodyPr/>
          <a:lstStyle/>
          <a:p>
            <a:pPr algn="ctr"/>
            <a:r>
              <a:rPr lang="en-GB" sz="2800" b="1" dirty="0"/>
              <a:t>Gibbs Reflective Model</a:t>
            </a:r>
            <a:endParaRPr lang="en-US" sz="28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889" y="1963738"/>
            <a:ext cx="5888571" cy="43053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0DC9-6AB9-D448-9668-424CC2F97943}" type="datetime1">
              <a:rPr lang="en-GB" smtClean="0"/>
              <a:t>20/04/2017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3979-82CC-6440-B758-3F4758057F1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81856"/>
      </p:ext>
    </p:extLst>
  </p:cSld>
  <p:clrMapOvr>
    <a:masterClrMapping/>
  </p:clrMapOvr>
</p:sld>
</file>

<file path=ppt/theme/theme1.xml><?xml version="1.0" encoding="utf-8"?>
<a:theme xmlns:a="http://schemas.openxmlformats.org/drawingml/2006/main" name="INASP 2016 Presentation">
  <a:themeElements>
    <a:clrScheme name="Custom 2">
      <a:dk1>
        <a:srgbClr val="333333"/>
      </a:dk1>
      <a:lt1>
        <a:srgbClr val="FFFFFF"/>
      </a:lt1>
      <a:dk2>
        <a:srgbClr val="333333"/>
      </a:dk2>
      <a:lt2>
        <a:srgbClr val="E5E5E5"/>
      </a:lt2>
      <a:accent1>
        <a:srgbClr val="00808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INASP 2016 Presentation</Template>
  <TotalTime>116</TotalTime>
  <Words>213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INASP 2016 Presentation</vt:lpstr>
      <vt:lpstr>Training of Trainers Workshop</vt:lpstr>
      <vt:lpstr>PowerPoint Presentation</vt:lpstr>
      <vt:lpstr>What do we mean by reflection?</vt:lpstr>
      <vt:lpstr>Why should we reflect? </vt:lpstr>
      <vt:lpstr>Why should we reflect? </vt:lpstr>
      <vt:lpstr>Gibbs Reflective Model</vt:lpstr>
    </vt:vector>
  </TitlesOfParts>
  <Company>INASP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of Trainers Workshop</dc:title>
  <dc:creator>Annelise Dennis</dc:creator>
  <cp:lastModifiedBy>Annelise Dennis</cp:lastModifiedBy>
  <cp:revision>16</cp:revision>
  <dcterms:created xsi:type="dcterms:W3CDTF">2016-10-26T10:34:56Z</dcterms:created>
  <dcterms:modified xsi:type="dcterms:W3CDTF">2017-04-20T10:10:03Z</dcterms:modified>
</cp:coreProperties>
</file>