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74" r:id="rId4"/>
    <p:sldId id="275" r:id="rId5"/>
    <p:sldId id="276" r:id="rId6"/>
    <p:sldId id="27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5784CC"/>
    <a:srgbClr val="1AFFFF"/>
    <a:srgbClr val="FFFFFF"/>
    <a:srgbClr val="E5E5E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04" autoAdjust="0"/>
    <p:restoredTop sz="90053" autoAdjust="0"/>
  </p:normalViewPr>
  <p:slideViewPr>
    <p:cSldViewPr snapToGrid="0" snapToObjects="1">
      <p:cViewPr>
        <p:scale>
          <a:sx n="94" d="100"/>
          <a:sy n="94" d="100"/>
        </p:scale>
        <p:origin x="-209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20/04/2017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22211"/>
            <a:ext cx="6313018" cy="4958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 smtClean="0"/>
              <a:t>This </a:t>
            </a:r>
            <a:r>
              <a:rPr lang="en-GB" sz="1000" dirty="0"/>
              <a:t>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</a:t>
            </a:r>
            <a:r>
              <a:rPr lang="en-GB" sz="1000" dirty="0" smtClean="0"/>
              <a:t>.</a:t>
            </a:r>
          </a:p>
          <a:p>
            <a:r>
              <a:rPr lang="en-GB" sz="1000" dirty="0"/>
              <a:t>http://creativecommons.org/licenses/by-sa/3.0</a:t>
            </a:r>
            <a:r>
              <a:rPr lang="en-GB" sz="1000" dirty="0" smtClean="0"/>
              <a:t>/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13017" y="8524283"/>
            <a:ext cx="543395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20/04/2017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-1" y="8634008"/>
            <a:ext cx="6232549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 smtClean="0"/>
              <a:t>This work is licensed under a Creative Commons Attribution-</a:t>
            </a:r>
            <a:r>
              <a:rPr lang="en-GB" dirty="0" err="1" smtClean="0"/>
              <a:t>ShareAlike</a:t>
            </a:r>
            <a:r>
              <a:rPr lang="en-GB" dirty="0" smtClean="0"/>
              <a:t> 3.0 </a:t>
            </a:r>
            <a:r>
              <a:rPr lang="en-GB" dirty="0" err="1" smtClean="0"/>
              <a:t>Unported</a:t>
            </a:r>
            <a:r>
              <a:rPr lang="en-GB" dirty="0" smtClean="0"/>
              <a:t> License.</a:t>
            </a:r>
          </a:p>
          <a:p>
            <a:r>
              <a:rPr lang="en-GB" dirty="0" smtClean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232549" y="8641323"/>
            <a:ext cx="62386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20/04/2017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20/04/2017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20/04/2017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20/04/2017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20/04/2017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20/04/2017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20/04/2017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20/04/2017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1843036"/>
            <a:ext cx="5586687" cy="747764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Training of </a:t>
            </a:r>
            <a:r>
              <a:rPr lang="en-US" sz="4000" b="1" dirty="0" smtClean="0">
                <a:solidFill>
                  <a:srgbClr val="5784CC"/>
                </a:solidFill>
              </a:rPr>
              <a:t>Trainers Workshop</a:t>
            </a:r>
            <a:endParaRPr lang="en-US" sz="4000" b="1" dirty="0">
              <a:solidFill>
                <a:srgbClr val="5784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076960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8600" b="1" dirty="0" smtClean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 smtClean="0"/>
              <a:t>Arrive on time and keep to time</a:t>
            </a:r>
            <a:r>
              <a:rPr lang="en-GB" sz="9200" dirty="0"/>
              <a:t>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 smtClean="0"/>
              <a:t>Attend </a:t>
            </a:r>
            <a:r>
              <a:rPr lang="en-GB" sz="9200" dirty="0"/>
              <a:t>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 smtClean="0"/>
              <a:t>Cell phones on silent calls made on breaks</a:t>
            </a:r>
            <a:endParaRPr lang="en-GB" sz="9200" dirty="0"/>
          </a:p>
          <a:p>
            <a:pPr>
              <a:spcAft>
                <a:spcPts val="500"/>
              </a:spcAft>
            </a:pPr>
            <a:r>
              <a:rPr lang="en-GB" sz="9200" dirty="0" smtClean="0"/>
              <a:t>Respectful </a:t>
            </a:r>
            <a:r>
              <a:rPr lang="en-GB" sz="9200" dirty="0"/>
              <a:t>c</a:t>
            </a:r>
            <a:r>
              <a:rPr lang="en-GB" sz="9200" dirty="0" smtClean="0"/>
              <a:t>hallenge</a:t>
            </a:r>
            <a:r>
              <a:rPr lang="en-GB" sz="9200" dirty="0"/>
              <a:t>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Participate 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</a:t>
            </a:r>
            <a:r>
              <a:rPr lang="en-GB" sz="9200" dirty="0" smtClean="0"/>
              <a:t>learning</a:t>
            </a:r>
            <a:r>
              <a:rPr lang="en-GB" sz="9200" dirty="0"/>
              <a:t>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Confidentiality 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others	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/>
              <a:t>What do we mean by reflection?</a:t>
            </a:r>
            <a:endParaRPr lang="en-GB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Looking </a:t>
            </a:r>
            <a:r>
              <a:rPr lang="en-GB" i="1" dirty="0" smtClean="0"/>
              <a:t>back</a:t>
            </a:r>
            <a:r>
              <a:rPr lang="en-GB" dirty="0" smtClean="0"/>
              <a:t> at what has happened; learning </a:t>
            </a:r>
            <a:r>
              <a:rPr lang="en-GB" i="1" dirty="0" smtClean="0"/>
              <a:t>forward</a:t>
            </a:r>
            <a:r>
              <a:rPr lang="en-GB" dirty="0" smtClean="0"/>
              <a:t> by taking action</a:t>
            </a:r>
          </a:p>
          <a:p>
            <a:r>
              <a:rPr lang="en-GB" dirty="0" smtClean="0"/>
              <a:t>Stepping back from ‘doing’</a:t>
            </a:r>
          </a:p>
          <a:p>
            <a:r>
              <a:rPr lang="en-GB" dirty="0" smtClean="0"/>
              <a:t>‘…see[</a:t>
            </a:r>
            <a:r>
              <a:rPr lang="en-GB" dirty="0" err="1" smtClean="0"/>
              <a:t>ing</a:t>
            </a:r>
            <a:r>
              <a:rPr lang="en-GB" dirty="0"/>
              <a:t>] yourself…from both the inside and the outside, to question what you are doing, the way you are doing it, why you are doing </a:t>
            </a:r>
            <a:r>
              <a:rPr lang="en-GB" dirty="0" smtClean="0"/>
              <a:t>it’ (</a:t>
            </a:r>
            <a:r>
              <a:rPr lang="en-GB" dirty="0" err="1" smtClean="0"/>
              <a:t>Pinder</a:t>
            </a:r>
            <a:r>
              <a:rPr lang="en-GB" dirty="0" smtClean="0"/>
              <a:t>, 2015)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9205"/>
            <a:ext cx="8229600" cy="675275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/>
              <a:t>Why should we </a:t>
            </a:r>
            <a:r>
              <a:rPr lang="en-GB" sz="2800" b="1" dirty="0" smtClean="0"/>
              <a:t>reflect? 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737360"/>
            <a:ext cx="8229600" cy="4389962"/>
          </a:xfrm>
        </p:spPr>
        <p:txBody>
          <a:bodyPr>
            <a:normAutofit fontScale="92500" lnSpcReduction="10000"/>
          </a:bodyPr>
          <a:lstStyle/>
          <a:p>
            <a:pPr lvl="0">
              <a:spcAft>
                <a:spcPts val="1200"/>
              </a:spcAft>
            </a:pPr>
            <a:r>
              <a:rPr lang="en-GB" sz="3000" dirty="0"/>
              <a:t>Reflection can increase our </a:t>
            </a:r>
            <a:r>
              <a:rPr lang="en-GB" sz="3000" dirty="0" smtClean="0"/>
              <a:t>competence, understanding </a:t>
            </a:r>
            <a:r>
              <a:rPr lang="en-GB" sz="3000" dirty="0"/>
              <a:t>and increase our self-esteem, self-confidence, enthusiasm </a:t>
            </a:r>
            <a:r>
              <a:rPr lang="en-GB" sz="3000" dirty="0" smtClean="0"/>
              <a:t>and </a:t>
            </a:r>
            <a:r>
              <a:rPr lang="en-GB" sz="3000" dirty="0"/>
              <a:t>ultimately, job satisfaction.   </a:t>
            </a:r>
            <a:endParaRPr lang="en-US" sz="3000" dirty="0"/>
          </a:p>
          <a:p>
            <a:pPr lvl="0">
              <a:spcAft>
                <a:spcPts val="1200"/>
              </a:spcAft>
            </a:pPr>
            <a:r>
              <a:rPr lang="en-GB" sz="3000" dirty="0"/>
              <a:t>As professionals, we have a moral responsibility to update our knowledge and skills and do our best to improve the quality of learning in </a:t>
            </a:r>
            <a:r>
              <a:rPr lang="en-GB" sz="3000" dirty="0" smtClean="0"/>
              <a:t>our training workshops.  </a:t>
            </a:r>
            <a:endParaRPr lang="en-US" sz="3000" dirty="0"/>
          </a:p>
          <a:p>
            <a:pPr lvl="0">
              <a:spcAft>
                <a:spcPts val="1200"/>
              </a:spcAft>
            </a:pPr>
            <a:r>
              <a:rPr lang="en-GB" sz="3000" dirty="0"/>
              <a:t>We should model good practice in learning.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95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2245"/>
            <a:ext cx="8229600" cy="756556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/>
              <a:t>Why should we </a:t>
            </a:r>
            <a:r>
              <a:rPr lang="en-GB" sz="2800" b="1" dirty="0" smtClean="0"/>
              <a:t>reflect? </a:t>
            </a:r>
            <a:endParaRPr lang="en-US" sz="2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809985"/>
            <a:ext cx="8229600" cy="4329002"/>
          </a:xfrm>
        </p:spPr>
        <p:txBody>
          <a:bodyPr>
            <a:normAutofit/>
          </a:bodyPr>
          <a:lstStyle/>
          <a:p>
            <a:pPr lvl="0">
              <a:spcAft>
                <a:spcPts val="1200"/>
              </a:spcAft>
            </a:pPr>
            <a:r>
              <a:rPr lang="en-GB" sz="2800" dirty="0" smtClean="0"/>
              <a:t>No </a:t>
            </a:r>
            <a:r>
              <a:rPr lang="en-GB" sz="2800" dirty="0"/>
              <a:t>two learning situations are the same.  Our role is to maximise the learning experience by matching the strategies, materials and resources to the specific </a:t>
            </a:r>
            <a:r>
              <a:rPr lang="en-GB" sz="2800" dirty="0" smtClean="0"/>
              <a:t>culture and context</a:t>
            </a:r>
            <a:r>
              <a:rPr lang="en-GB" sz="2800" dirty="0"/>
              <a:t>.</a:t>
            </a:r>
            <a:endParaRPr lang="en-US" sz="2800" dirty="0"/>
          </a:p>
          <a:p>
            <a:pPr lvl="0">
              <a:spcAft>
                <a:spcPts val="1200"/>
              </a:spcAft>
            </a:pPr>
            <a:r>
              <a:rPr lang="en-GB" sz="2800" dirty="0"/>
              <a:t>Finally, we live in a rapidly changing world. Changes in terms of policy and practice are constants. Reflection and refreshment of ideas is essential. 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66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3685"/>
            <a:ext cx="8229600" cy="634636"/>
          </a:xfrm>
        </p:spPr>
        <p:txBody>
          <a:bodyPr/>
          <a:lstStyle/>
          <a:p>
            <a:pPr algn="ctr"/>
            <a:r>
              <a:rPr lang="en-GB" sz="2800" b="1" dirty="0"/>
              <a:t>Gibbs Reflective Model</a:t>
            </a:r>
            <a:endParaRPr lang="en-US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889" y="1963738"/>
            <a:ext cx="5888571" cy="43053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81856"/>
      </p:ext>
    </p:extLst>
  </p:cSld>
  <p:clrMapOvr>
    <a:masterClrMapping/>
  </p:clrMapOvr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116</TotalTime>
  <Words>213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INASP 2016 Presentation</vt:lpstr>
      <vt:lpstr>Training of Trainers Workshop</vt:lpstr>
      <vt:lpstr>PowerPoint Presentation</vt:lpstr>
      <vt:lpstr>What do we mean by reflection?</vt:lpstr>
      <vt:lpstr>Why should we reflect? </vt:lpstr>
      <vt:lpstr>Why should we reflect? </vt:lpstr>
      <vt:lpstr>Gibbs Reflective Model</vt:lpstr>
    </vt:vector>
  </TitlesOfParts>
  <Company>INASP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16</cp:revision>
  <dcterms:created xsi:type="dcterms:W3CDTF">2016-10-26T10:34:56Z</dcterms:created>
  <dcterms:modified xsi:type="dcterms:W3CDTF">2017-04-20T10:10:03Z</dcterms:modified>
</cp:coreProperties>
</file>