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262" r:id="rId3"/>
    <p:sldId id="291" r:id="rId4"/>
    <p:sldId id="292" r:id="rId5"/>
    <p:sldId id="293" r:id="rId6"/>
    <p:sldId id="294" r:id="rId7"/>
    <p:sldId id="295" r:id="rId8"/>
    <p:sldId id="296" r:id="rId9"/>
    <p:sldId id="297" r:id="rId10"/>
    <p:sldId id="298" r:id="rId11"/>
    <p:sldId id="299" r:id="rId12"/>
    <p:sldId id="289" r:id="rId13"/>
    <p:sldId id="25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0000"/>
    <a:srgbClr val="5784CC"/>
    <a:srgbClr val="1AFFFF"/>
    <a:srgbClr val="FFFFFF"/>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6225" autoAdjust="0"/>
  </p:normalViewPr>
  <p:slideViewPr>
    <p:cSldViewPr snapToGrid="0" snapToObjects="1">
      <p:cViewPr>
        <p:scale>
          <a:sx n="80" d="100"/>
          <a:sy n="80" d="100"/>
        </p:scale>
        <p:origin x="-2202"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9/29/2016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Have the participants do this exercise in small groups.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Then bring the full group together for discussion.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Typically this exercise would take just a few minutes.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1833161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13</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Emphasize that the title of a journal article is very important, as it can determine whether people access and read the article.</a:t>
            </a:r>
          </a:p>
          <a:p>
            <a:pPr marL="171450" indent="-171450">
              <a:buFont typeface="Arial" panose="020B0604020202020204" pitchFamily="34" charset="0"/>
              <a:buChar char="•"/>
            </a:pPr>
            <a:r>
              <a:rPr lang="en-US" dirty="0" smtClean="0"/>
              <a:t>Emphasize that titles should be informative but concise.</a:t>
            </a:r>
          </a:p>
          <a:p>
            <a:pPr marL="171450" indent="-171450">
              <a:buFont typeface="Arial" panose="020B0604020202020204" pitchFamily="34" charset="0"/>
              <a:buChar char="•"/>
            </a:pPr>
            <a:r>
              <a:rPr lang="en-US" dirty="0" smtClean="0"/>
              <a:t>Note that titles should be straightforward, not cute, because cute titles can be confusing.</a:t>
            </a:r>
          </a:p>
          <a:p>
            <a:pPr marL="171450" indent="-171450">
              <a:buFont typeface="Arial" panose="020B0604020202020204" pitchFamily="34" charset="0"/>
              <a:buChar char="•"/>
            </a:pPr>
            <a:r>
              <a:rPr lang="en-US" dirty="0" smtClean="0"/>
              <a:t>Ask the group why titles generally should not include abbreviations. (Answer: Readers might not know what the abbreviations mean.) Note that some journals have lists of abbreviations that they allow in titles.</a:t>
            </a:r>
          </a:p>
          <a:p>
            <a:pPr marL="171450" indent="-171450">
              <a:buFont typeface="Arial" panose="020B0604020202020204" pitchFamily="34" charset="0"/>
              <a:buChar char="•"/>
            </a:pPr>
            <a:r>
              <a:rPr lang="en-US" dirty="0" smtClean="0"/>
              <a:t>Mention that journals often request running titles, and that authors sometimes wonder what a running title is. Note what a running title is. (The definition appears in the last bullet in the slide.)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2418790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 Then bring the full group together and elicit observations and questions. Perhaps ask near the beginning: How many of you had instructions to authors that said how long the title could be? What did the instructions say in this regard?</a:t>
            </a:r>
          </a:p>
          <a:p>
            <a:pPr marL="171450" indent="-171450">
              <a:buFont typeface="Arial" panose="020B0604020202020204" pitchFamily="34" charset="0"/>
              <a:buChar char="•"/>
            </a:pPr>
            <a:r>
              <a:rPr lang="en-US" dirty="0" smtClean="0"/>
              <a:t>Depending on the circumstances, one or more parts of this exercise may be omitted. For example, if participants have not drafted journal articles, the third bulleted item would be deleted.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285443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 some workshops, now could be a reasonable time for a break.</a:t>
            </a:r>
            <a:endParaRPr lang="en-US" altLang="en-US" dirty="0"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E8CB51-9E41-4B92-A11E-CF1D4661AE4D}" type="slidenum">
              <a:rPr lang="en-US" altLang="en-US" smtClean="0">
                <a:solidFill>
                  <a:srgbClr val="000000"/>
                </a:solidFill>
              </a:rPr>
              <a:pPr eaLnBrk="1" hangingPunct="1"/>
              <a:t>5</a:t>
            </a:fld>
            <a:endParaRPr lang="en-US" alt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Emphasize that whether one qualifies to be an author depends on whether one has made substantial intellectual contributions to the research, not whether one has physically gathered the data. Some examples of intellectual contributions are coming up with the research idea, planning the research, and interpreting the findings. </a:t>
            </a:r>
          </a:p>
          <a:p>
            <a:pPr marL="171450" indent="-171450">
              <a:buFont typeface="Arial" panose="020B0604020202020204" pitchFamily="34" charset="0"/>
              <a:buChar char="•"/>
            </a:pPr>
            <a:r>
              <a:rPr lang="en-US" dirty="0" smtClean="0"/>
              <a:t>Note that whether one qualified to be an author does not depend on rank. A student or technician who made sufficient intellectual contributions should be listed as an author, and even a department head should not be listed if he or she has not made sufficient intellectual contributions to the research.</a:t>
            </a:r>
          </a:p>
          <a:p>
            <a:pPr marL="171450" indent="-171450">
              <a:buFont typeface="Arial" panose="020B0604020202020204" pitchFamily="34" charset="0"/>
              <a:buChar char="•"/>
            </a:pPr>
            <a:r>
              <a:rPr lang="en-US" dirty="0" smtClean="0"/>
              <a:t>Perhaps ask why it is useful to list one’s name the same way on every paper. Note that it can aid people in tracking one’s work.</a:t>
            </a:r>
          </a:p>
          <a:p>
            <a:pPr marL="171450" indent="-171450">
              <a:buFont typeface="Arial" panose="020B0604020202020204" pitchFamily="34" charset="0"/>
              <a:buChar char="•"/>
            </a:pPr>
            <a:r>
              <a:rPr lang="en-US" dirty="0" smtClean="0"/>
              <a:t>Now can be a good time for facilitators to give examples from their experience with deciding on authors. It can also be good at this point to ask participants to give examples from their experience.</a:t>
            </a:r>
          </a:p>
          <a:p>
            <a:pPr marL="171450" indent="-171450">
              <a:buFont typeface="Arial" panose="020B0604020202020204" pitchFamily="34" charset="0"/>
              <a:buChar char="•"/>
            </a:pPr>
            <a:r>
              <a:rPr lang="en-US" dirty="0" smtClean="0"/>
              <a:t>Participants often have questions about authorship. Now can be a good time to ask for questions.</a:t>
            </a:r>
          </a:p>
          <a:p>
            <a:pPr marL="171450" indent="-171450">
              <a:buFont typeface="Arial" panose="020B0604020202020204" pitchFamily="34" charset="0"/>
              <a:buChar char="•"/>
            </a:pPr>
            <a:r>
              <a:rPr lang="en-US" dirty="0" smtClean="0"/>
              <a:t>If a substantial number of participants are from medical fields, it might be worthwhile to mention the International Committee of Medical Journals Editors authorship statement (http://www.icmje.org/recommendations/browse/roles-and-responsibilities/defining-the-role-of-authors-and-contributors.html), which includes authorship criteria, and perhaps to add a slide listing these criteria.</a:t>
            </a:r>
          </a:p>
          <a:p>
            <a:pPr marL="171450" indent="-171450">
              <a:buFont typeface="Arial" panose="020B0604020202020204" pitchFamily="34" charset="0"/>
              <a:buChar char="•"/>
            </a:pPr>
            <a:r>
              <a:rPr lang="en-US" dirty="0" smtClean="0"/>
              <a:t>It might be worthwhile to mention that in addition to listing authors, some journals (perhaps especially in medical fields) have a contributor list. The contributor list includes, and states the roles of, all people who contributed to the research, whether or not they meet authorship criteria. For example, someone who collected data on patients but did not have other roles would not qualify to be an author but would be listed, along with the authors, as a contributor.</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391565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in some fields or at some institutions, being a corresponding author is considered an </a:t>
            </a:r>
            <a:r>
              <a:rPr lang="en-US" dirty="0" err="1" smtClean="0"/>
              <a:t>honour</a:t>
            </a:r>
            <a:r>
              <a:rPr lang="en-US" dirty="0" smtClean="0"/>
              <a:t>, but at others, it is considered merely a task.</a:t>
            </a:r>
          </a:p>
          <a:p>
            <a:pPr marL="171450" indent="-171450">
              <a:buFont typeface="Arial" panose="020B0604020202020204" pitchFamily="34" charset="0"/>
              <a:buChar char="•"/>
            </a:pPr>
            <a:r>
              <a:rPr lang="en-US" dirty="0" smtClean="0"/>
              <a:t>Perhaps briefly elicit participants’ views on or experience with corresponding authorship. If facilitators have experience with or exposure to corresponding authorship, it may be worthwhile for them to comment in this regard.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2280186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ORCID is basically an author identification number that one can use on everything one writes regarding one’s research.</a:t>
            </a:r>
          </a:p>
          <a:p>
            <a:pPr marL="171450" indent="-171450">
              <a:buFont typeface="Arial" panose="020B0604020202020204" pitchFamily="34" charset="0"/>
              <a:buChar char="•"/>
            </a:pPr>
            <a:r>
              <a:rPr lang="en-US" dirty="0" smtClean="0"/>
              <a:t>Note that ORCID can aid especially in (1) distinguishing different researchers who have the same name and (2) making clear that an author is the same person even if the person’s name changes or is presented in a different format. (It can be helpful to use some examples to illustrate these points.)</a:t>
            </a:r>
          </a:p>
          <a:p>
            <a:pPr marL="171450" indent="-171450">
              <a:buFont typeface="Arial" panose="020B0604020202020204" pitchFamily="34" charset="0"/>
              <a:buChar char="•"/>
            </a:pPr>
            <a:r>
              <a:rPr lang="en-US" dirty="0" smtClean="0"/>
              <a:t>It can be worthwhile to show the ORCID website, for which a link is provided.</a:t>
            </a:r>
          </a:p>
          <a:p>
            <a:pPr marL="171450" indent="-171450">
              <a:buFont typeface="Arial" panose="020B0604020202020204" pitchFamily="34" charset="0"/>
              <a:buChar char="•"/>
            </a:pPr>
            <a:r>
              <a:rPr lang="en-US" dirty="0" smtClean="0"/>
              <a:t>If time permits during a workshop, it can be worthwhile to have participants register for ORCID if they have not yet done so.</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3524768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pPr marL="171450" indent="-171450">
              <a:buFont typeface="Arial" panose="020B0604020202020204" pitchFamily="34" charset="0"/>
              <a:buChar char="•"/>
            </a:pPr>
            <a:r>
              <a:rPr lang="en-US" dirty="0" smtClean="0"/>
              <a:t>Typically this exercise would take just a few minutes.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356647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function of the acknowledgements (stated in the second bulleted item).</a:t>
            </a:r>
          </a:p>
          <a:p>
            <a:r>
              <a:rPr lang="en-US" dirty="0" smtClean="0"/>
              <a:t>Note some types of contributions that may be mentioned in the acknowledgements. Among the possibilities are providing advice on study design, sharing materials, permitting use of equipment, helping to </a:t>
            </a:r>
            <a:r>
              <a:rPr lang="en-US" dirty="0" err="1" smtClean="0"/>
              <a:t>analyse</a:t>
            </a:r>
            <a:r>
              <a:rPr lang="en-US" dirty="0" smtClean="0"/>
              <a:t> data, providing feedback on a draft, and editing the manuscript. Perhaps ask the group to mention other possibilities.</a:t>
            </a:r>
          </a:p>
          <a:p>
            <a:r>
              <a:rPr lang="en-US" dirty="0" smtClean="0"/>
              <a:t>Perhaps ask why permission should be obtained before listing people in acknowledgements. (A reason: Some people might not want to be listed, for example if they disagree with the interpretation of the findings.)</a:t>
            </a:r>
          </a:p>
          <a:p>
            <a:r>
              <a:rPr lang="en-US" dirty="0" smtClean="0"/>
              <a:t>Mention that some journals list sources of financial support in the acknowledgements and others do so elsewhere (for example, in a footnote).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114076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29/09/2016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29/09/2016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29/09/2016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29/09/2016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atin typeface="Calibri" pitchFamily="34" charset="0"/>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Calibri" pitchFamily="34" charset="0"/>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atin typeface="Calibri" pitchFamily="34" charset="0"/>
                <a:cs typeface="Arial" charset="0"/>
              </a:defRPr>
            </a:lvl1pPr>
          </a:lstStyle>
          <a:p>
            <a:pPr>
              <a:defRPr/>
            </a:pPr>
            <a:fld id="{E8DE2281-CF2E-4436-892E-84F710C41711}" type="slidenum">
              <a:rPr lang="en-US"/>
              <a:pPr>
                <a:defRPr/>
              </a:pPr>
              <a:t>‹#›</a:t>
            </a:fld>
            <a:endParaRPr lang="en-US"/>
          </a:p>
        </p:txBody>
      </p:sp>
    </p:spTree>
    <p:extLst>
      <p:ext uri="{BB962C8B-B14F-4D97-AF65-F5344CB8AC3E}">
        <p14:creationId xmlns:p14="http://schemas.microsoft.com/office/powerpoint/2010/main" val="3377687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s://creativecommons.org/licenses/by-sa/4.0/"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29/09/2016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3"/>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 id="2147483685" r:id="rId20"/>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2.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orcid.or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a:bodyPr>
          <a:lstStyle/>
          <a:p>
            <a:pPr algn="l"/>
            <a:r>
              <a:rPr lang="en-US" b="1" dirty="0" smtClean="0">
                <a:solidFill>
                  <a:srgbClr val="5784CC"/>
                </a:solidFill>
              </a:rPr>
              <a:t>Titles and Authors</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dirty="0" smtClean="0"/>
              <a:t>Acknowledgements</a:t>
            </a:r>
            <a:endParaRPr lang="en-US" altLang="en-US" dirty="0" smtClean="0"/>
          </a:p>
        </p:txBody>
      </p:sp>
      <p:sp>
        <p:nvSpPr>
          <p:cNvPr id="74755" name="Rectangle 3"/>
          <p:cNvSpPr>
            <a:spLocks noGrp="1" noChangeArrowheads="1"/>
          </p:cNvSpPr>
          <p:nvPr>
            <p:ph type="body" idx="1"/>
          </p:nvPr>
        </p:nvSpPr>
        <p:spPr/>
        <p:txBody>
          <a:bodyPr/>
          <a:lstStyle/>
          <a:p>
            <a:pPr eaLnBrk="1" hangingPunct="1"/>
            <a:r>
              <a:rPr lang="en-US" altLang="en-US" dirty="0" smtClean="0"/>
              <a:t>Often optional</a:t>
            </a:r>
          </a:p>
          <a:p>
            <a:pPr eaLnBrk="1" hangingPunct="1"/>
            <a:r>
              <a:rPr lang="en-US" altLang="en-US" dirty="0" smtClean="0"/>
              <a:t>A place to thank people who helped with the work but did not make contributions deserving authorship</a:t>
            </a:r>
          </a:p>
          <a:p>
            <a:pPr eaLnBrk="1" hangingPunct="1"/>
            <a:r>
              <a:rPr lang="en-US" altLang="en-US" dirty="0" smtClean="0"/>
              <a:t>Permission should be obtained from people you wish to list</a:t>
            </a:r>
          </a:p>
          <a:p>
            <a:pPr eaLnBrk="1" hangingPunct="1"/>
            <a:r>
              <a:rPr lang="en-US" altLang="en-US" dirty="0" smtClean="0"/>
              <a:t>Sometimes the place where sources of financial support are stated</a:t>
            </a:r>
          </a:p>
        </p:txBody>
      </p:sp>
    </p:spTree>
    <p:extLst>
      <p:ext uri="{BB962C8B-B14F-4D97-AF65-F5344CB8AC3E}">
        <p14:creationId xmlns:p14="http://schemas.microsoft.com/office/powerpoint/2010/main" val="3523850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a:bodyPr>
          <a:lstStyle/>
          <a:p>
            <a:pPr eaLnBrk="1" hangingPunct="1"/>
            <a:r>
              <a:rPr lang="en-US" altLang="en-US" sz="4000" dirty="0" smtClean="0"/>
              <a:t>Exercise</a:t>
            </a:r>
            <a:endParaRPr lang="en-US" altLang="en-US" sz="4000" dirty="0" smtClean="0"/>
          </a:p>
        </p:txBody>
      </p:sp>
      <p:sp>
        <p:nvSpPr>
          <p:cNvPr id="75779" name="Rectangle 3"/>
          <p:cNvSpPr>
            <a:spLocks noGrp="1" noChangeArrowheads="1"/>
          </p:cNvSpPr>
          <p:nvPr>
            <p:ph type="body" idx="1"/>
          </p:nvPr>
        </p:nvSpPr>
        <p:spPr>
          <a:xfrm>
            <a:off x="457200" y="1925782"/>
            <a:ext cx="8229600" cy="4525963"/>
          </a:xfrm>
        </p:spPr>
        <p:txBody>
          <a:bodyPr>
            <a:normAutofit lnSpcReduction="10000"/>
          </a:bodyPr>
          <a:lstStyle/>
          <a:p>
            <a:pPr eaLnBrk="1" hangingPunct="1"/>
            <a:r>
              <a:rPr lang="en-US" altLang="en-US" dirty="0" smtClean="0"/>
              <a:t>Look at </a:t>
            </a:r>
            <a:r>
              <a:rPr lang="en-US" altLang="en-US" dirty="0" smtClean="0"/>
              <a:t>the </a:t>
            </a:r>
            <a:r>
              <a:rPr lang="en-US" altLang="en-US" dirty="0" smtClean="0"/>
              <a:t>instructions to </a:t>
            </a:r>
            <a:r>
              <a:rPr lang="en-US" altLang="en-US" dirty="0" smtClean="0"/>
              <a:t>authors that you brought or received.</a:t>
            </a:r>
            <a:endParaRPr lang="en-US" altLang="en-US" dirty="0" smtClean="0"/>
          </a:p>
          <a:p>
            <a:pPr lvl="1" eaLnBrk="1" hangingPunct="1"/>
            <a:r>
              <a:rPr lang="en-US" altLang="en-US" dirty="0" smtClean="0"/>
              <a:t>What, if anything, does it say about </a:t>
            </a:r>
            <a:r>
              <a:rPr lang="en-US" altLang="en-US" dirty="0" smtClean="0"/>
              <a:t>acknowledgements</a:t>
            </a:r>
            <a:r>
              <a:rPr lang="en-US" altLang="en-US" dirty="0" smtClean="0"/>
              <a:t>?</a:t>
            </a:r>
          </a:p>
          <a:p>
            <a:pPr eaLnBrk="1" hangingPunct="1"/>
            <a:r>
              <a:rPr lang="en-US" altLang="en-US" dirty="0" smtClean="0"/>
              <a:t>Look at the paper </a:t>
            </a:r>
            <a:r>
              <a:rPr lang="en-US" altLang="en-US" dirty="0" smtClean="0"/>
              <a:t>that you brought or received.</a:t>
            </a:r>
          </a:p>
          <a:p>
            <a:pPr lvl="1"/>
            <a:r>
              <a:rPr lang="en-US" altLang="en-US" dirty="0" smtClean="0"/>
              <a:t>Does </a:t>
            </a:r>
            <a:r>
              <a:rPr lang="en-US" altLang="en-US" dirty="0" smtClean="0"/>
              <a:t>it contain </a:t>
            </a:r>
            <a:r>
              <a:rPr lang="en-US" altLang="en-US" dirty="0" smtClean="0"/>
              <a:t>acknowledgements</a:t>
            </a:r>
            <a:r>
              <a:rPr lang="en-US" altLang="en-US" dirty="0" smtClean="0"/>
              <a:t>?</a:t>
            </a:r>
          </a:p>
          <a:p>
            <a:pPr lvl="1" eaLnBrk="1" hangingPunct="1"/>
            <a:r>
              <a:rPr lang="en-US" altLang="en-US" dirty="0" smtClean="0"/>
              <a:t>If so: What is the content?  What is some of the wording?</a:t>
            </a:r>
          </a:p>
        </p:txBody>
      </p:sp>
    </p:spTree>
    <p:extLst>
      <p:ext uri="{BB962C8B-B14F-4D97-AF65-F5344CB8AC3E}">
        <p14:creationId xmlns:p14="http://schemas.microsoft.com/office/powerpoint/2010/main" val="3260831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spTree>
    <p:extLst>
      <p:ext uri="{BB962C8B-B14F-4D97-AF65-F5344CB8AC3E}">
        <p14:creationId xmlns:p14="http://schemas.microsoft.com/office/powerpoint/2010/main" val="11053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29/09/2016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13</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Titles of journal articles</a:t>
            </a:r>
          </a:p>
          <a:p>
            <a:pPr eaLnBrk="1" hangingPunct="1"/>
            <a:r>
              <a:rPr lang="en-US" altLang="en-US" dirty="0" smtClean="0"/>
              <a:t>Author lists</a:t>
            </a:r>
          </a:p>
          <a:p>
            <a:pPr eaLnBrk="1" hangingPunct="1"/>
            <a:r>
              <a:rPr lang="en-US" altLang="en-US" dirty="0" smtClean="0"/>
              <a:t>Acknowledgements</a:t>
            </a:r>
            <a:endParaRPr lang="en-US" altLang="en-US" dirty="0" smtClean="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en-US" smtClean="0"/>
              <a:t>Title</a:t>
            </a:r>
          </a:p>
        </p:txBody>
      </p:sp>
      <p:sp>
        <p:nvSpPr>
          <p:cNvPr id="67587" name="Rectangle 3"/>
          <p:cNvSpPr>
            <a:spLocks noGrp="1" noChangeArrowheads="1"/>
          </p:cNvSpPr>
          <p:nvPr>
            <p:ph type="body" idx="1"/>
          </p:nvPr>
        </p:nvSpPr>
        <p:spPr/>
        <p:txBody>
          <a:bodyPr>
            <a:normAutofit fontScale="92500" lnSpcReduction="20000"/>
          </a:bodyPr>
          <a:lstStyle/>
          <a:p>
            <a:pPr eaLnBrk="1" hangingPunct="1"/>
            <a:r>
              <a:rPr lang="en-US" altLang="en-US" sz="3000" dirty="0" smtClean="0"/>
              <a:t>The fewest possible words that adequately indicate the contents of the paper</a:t>
            </a:r>
          </a:p>
          <a:p>
            <a:pPr eaLnBrk="1" hangingPunct="1"/>
            <a:r>
              <a:rPr lang="en-US" altLang="en-US" sz="3000" dirty="0" smtClean="0"/>
              <a:t>Important in literature searching</a:t>
            </a:r>
          </a:p>
          <a:p>
            <a:pPr eaLnBrk="1" hangingPunct="1"/>
            <a:r>
              <a:rPr lang="en-US" altLang="en-US" sz="3000" dirty="0" smtClean="0"/>
              <a:t>Should not include extra words, such as “A Study of” or “Observations on”</a:t>
            </a:r>
          </a:p>
          <a:p>
            <a:pPr eaLnBrk="1" hangingPunct="1"/>
            <a:r>
              <a:rPr lang="en-US" altLang="en-US" sz="3000" dirty="0" smtClean="0"/>
              <a:t>Should be specific enough</a:t>
            </a:r>
          </a:p>
          <a:p>
            <a:pPr eaLnBrk="1" hangingPunct="1"/>
            <a:r>
              <a:rPr lang="en-US" altLang="en-US" sz="3000" dirty="0" smtClean="0"/>
              <a:t>Generally should not include abbreviations</a:t>
            </a:r>
          </a:p>
          <a:p>
            <a:pPr eaLnBrk="1" hangingPunct="1"/>
            <a:r>
              <a:rPr lang="en-US" altLang="en-US" sz="3000" dirty="0" smtClean="0"/>
              <a:t>(Running title: short version of title—appears at tops of pages)</a:t>
            </a:r>
            <a:r>
              <a:rPr lang="en-US" altLang="en-US" dirty="0" smtClean="0"/>
              <a:t/>
            </a:r>
            <a:br>
              <a:rPr lang="en-US" altLang="en-US" dirty="0" smtClean="0"/>
            </a:br>
            <a:endParaRPr lang="en-US" altLang="en-US" dirty="0" smtClean="0"/>
          </a:p>
        </p:txBody>
      </p:sp>
    </p:spTree>
    <p:extLst>
      <p:ext uri="{BB962C8B-B14F-4D97-AF65-F5344CB8AC3E}">
        <p14:creationId xmlns:p14="http://schemas.microsoft.com/office/powerpoint/2010/main" val="83358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dirty="0" smtClean="0"/>
              <a:t>Exercise</a:t>
            </a:r>
            <a:endParaRPr lang="en-US" altLang="en-US" dirty="0" smtClean="0"/>
          </a:p>
        </p:txBody>
      </p:sp>
      <p:sp>
        <p:nvSpPr>
          <p:cNvPr id="68611" name="Content Placeholder 2"/>
          <p:cNvSpPr>
            <a:spLocks noGrp="1"/>
          </p:cNvSpPr>
          <p:nvPr>
            <p:ph idx="1"/>
          </p:nvPr>
        </p:nvSpPr>
        <p:spPr/>
        <p:txBody>
          <a:bodyPr>
            <a:normAutofit fontScale="77500" lnSpcReduction="20000"/>
          </a:bodyPr>
          <a:lstStyle/>
          <a:p>
            <a:r>
              <a:rPr lang="en-US" altLang="en-US" sz="3600" dirty="0" smtClean="0"/>
              <a:t>Look at the instructions for authors that you </a:t>
            </a:r>
            <a:r>
              <a:rPr lang="en-US" altLang="en-US" sz="3600" dirty="0" smtClean="0"/>
              <a:t>brought or received. What</a:t>
            </a:r>
            <a:r>
              <a:rPr lang="en-US" altLang="en-US" sz="3600" dirty="0" smtClean="0"/>
              <a:t>, if anything, </a:t>
            </a:r>
            <a:r>
              <a:rPr lang="en-US" altLang="en-US" sz="3600" dirty="0" smtClean="0"/>
              <a:t>do these instructions </a:t>
            </a:r>
            <a:r>
              <a:rPr lang="en-US" altLang="en-US" sz="3600" dirty="0" smtClean="0"/>
              <a:t>say about titles?</a:t>
            </a:r>
          </a:p>
          <a:p>
            <a:r>
              <a:rPr lang="en-US" altLang="en-US" sz="3600" dirty="0" smtClean="0"/>
              <a:t>Look at the title of the article that you </a:t>
            </a:r>
            <a:r>
              <a:rPr lang="en-US" altLang="en-US" sz="3600" dirty="0" smtClean="0"/>
              <a:t>brought or received. What’s </a:t>
            </a:r>
            <a:r>
              <a:rPr lang="en-US" altLang="en-US" sz="3600" dirty="0" smtClean="0"/>
              <a:t>good about the </a:t>
            </a:r>
            <a:r>
              <a:rPr lang="en-US" altLang="en-US" sz="3600" dirty="0" smtClean="0"/>
              <a:t>title? Might </a:t>
            </a:r>
            <a:r>
              <a:rPr lang="en-US" altLang="en-US" sz="3600" dirty="0" smtClean="0"/>
              <a:t>anything about the title be improved? </a:t>
            </a:r>
            <a:endParaRPr lang="en-US" altLang="en-US" sz="3600" dirty="0" smtClean="0"/>
          </a:p>
          <a:p>
            <a:r>
              <a:rPr lang="en-US" altLang="en-US" sz="3600" dirty="0" smtClean="0"/>
              <a:t>If you drafted a journal article, consider the title. What are some strengths of it? What, if anything, could be improved?</a:t>
            </a:r>
            <a:endParaRPr lang="en-US" altLang="en-US" sz="3600" dirty="0" smtClean="0"/>
          </a:p>
          <a:p>
            <a:r>
              <a:rPr lang="en-US" altLang="en-US" sz="3600" dirty="0" smtClean="0"/>
              <a:t>Discuss your observations and thoughts with the other members of your small group.</a:t>
            </a:r>
            <a:endParaRPr lang="en-US" altLang="en-US" sz="3600" dirty="0" smtClean="0"/>
          </a:p>
        </p:txBody>
      </p:sp>
    </p:spTree>
    <p:extLst>
      <p:ext uri="{BB962C8B-B14F-4D97-AF65-F5344CB8AC3E}">
        <p14:creationId xmlns:p14="http://schemas.microsoft.com/office/powerpoint/2010/main" val="4262670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Authors and Acknowledgements</a:t>
            </a:r>
            <a:endParaRPr lang="en-US" dirty="0"/>
          </a:p>
        </p:txBody>
      </p:sp>
    </p:spTree>
    <p:extLst>
      <p:ext uri="{BB962C8B-B14F-4D97-AF65-F5344CB8AC3E}">
        <p14:creationId xmlns:p14="http://schemas.microsoft.com/office/powerpoint/2010/main" val="411315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en-US" smtClean="0"/>
              <a:t>Authors</a:t>
            </a:r>
          </a:p>
        </p:txBody>
      </p:sp>
      <p:sp>
        <p:nvSpPr>
          <p:cNvPr id="70659" name="Rectangle 3"/>
          <p:cNvSpPr>
            <a:spLocks noGrp="1" noChangeArrowheads="1"/>
          </p:cNvSpPr>
          <p:nvPr>
            <p:ph type="body" idx="1"/>
          </p:nvPr>
        </p:nvSpPr>
        <p:spPr/>
        <p:txBody>
          <a:bodyPr>
            <a:normAutofit lnSpcReduction="10000"/>
          </a:bodyPr>
          <a:lstStyle/>
          <a:p>
            <a:pPr eaLnBrk="1" hangingPunct="1"/>
            <a:r>
              <a:rPr lang="en-US" altLang="en-US" dirty="0" smtClean="0"/>
              <a:t>Those with important intellectual contributions to the work</a:t>
            </a:r>
          </a:p>
          <a:p>
            <a:pPr eaLnBrk="1" hangingPunct="1"/>
            <a:r>
              <a:rPr lang="en-US" altLang="en-US" dirty="0" smtClean="0"/>
              <a:t>Often listed largely from greatest contributions to least</a:t>
            </a:r>
          </a:p>
          <a:p>
            <a:pPr eaLnBrk="1" hangingPunct="1"/>
            <a:r>
              <a:rPr lang="en-US" altLang="en-US" dirty="0" smtClean="0"/>
              <a:t>Head of research group often is listed last</a:t>
            </a:r>
          </a:p>
          <a:p>
            <a:pPr eaLnBrk="1" hangingPunct="1"/>
            <a:r>
              <a:rPr lang="en-US" altLang="en-US" dirty="0" smtClean="0"/>
              <a:t>In some fields, listed alphabetically</a:t>
            </a:r>
          </a:p>
          <a:p>
            <a:pPr eaLnBrk="1" hangingPunct="1"/>
            <a:r>
              <a:rPr lang="en-US" altLang="en-US" dirty="0" smtClean="0"/>
              <a:t>Useful to list one’s name in a consistent way on every paper</a:t>
            </a:r>
          </a:p>
        </p:txBody>
      </p:sp>
    </p:spTree>
    <p:extLst>
      <p:ext uri="{BB962C8B-B14F-4D97-AF65-F5344CB8AC3E}">
        <p14:creationId xmlns:p14="http://schemas.microsoft.com/office/powerpoint/2010/main" val="4206315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smtClean="0"/>
              <a:t>Corresponding Author</a:t>
            </a:r>
          </a:p>
        </p:txBody>
      </p:sp>
      <p:sp>
        <p:nvSpPr>
          <p:cNvPr id="71683" name="Content Placeholder 2"/>
          <p:cNvSpPr>
            <a:spLocks noGrp="1"/>
          </p:cNvSpPr>
          <p:nvPr>
            <p:ph idx="1"/>
          </p:nvPr>
        </p:nvSpPr>
        <p:spPr/>
        <p:txBody>
          <a:bodyPr/>
          <a:lstStyle/>
          <a:p>
            <a:r>
              <a:rPr lang="en-US" altLang="en-US" smtClean="0"/>
              <a:t>The author who communicates with the journal and others</a:t>
            </a:r>
          </a:p>
          <a:p>
            <a:r>
              <a:rPr lang="en-US" altLang="en-US" smtClean="0"/>
              <a:t>Should be someone readily reachable during review and publication of the paper</a:t>
            </a:r>
          </a:p>
          <a:p>
            <a:r>
              <a:rPr lang="en-US" altLang="en-US" smtClean="0"/>
              <a:t>Views vary as to whether it is prestigious to have this role</a:t>
            </a:r>
          </a:p>
        </p:txBody>
      </p:sp>
    </p:spTree>
    <p:extLst>
      <p:ext uri="{BB962C8B-B14F-4D97-AF65-F5344CB8AC3E}">
        <p14:creationId xmlns:p14="http://schemas.microsoft.com/office/powerpoint/2010/main" val="1151409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t>Something Fairly New: ORCID</a:t>
            </a:r>
          </a:p>
        </p:txBody>
      </p:sp>
      <p:sp>
        <p:nvSpPr>
          <p:cNvPr id="72707" name="Content Placeholder 2"/>
          <p:cNvSpPr>
            <a:spLocks noGrp="1"/>
          </p:cNvSpPr>
          <p:nvPr>
            <p:ph idx="1"/>
          </p:nvPr>
        </p:nvSpPr>
        <p:spPr>
          <a:xfrm>
            <a:off x="457200" y="1789665"/>
            <a:ext cx="8458200" cy="4525963"/>
          </a:xfrm>
        </p:spPr>
        <p:txBody>
          <a:bodyPr>
            <a:normAutofit fontScale="92500" lnSpcReduction="10000"/>
          </a:bodyPr>
          <a:lstStyle/>
          <a:p>
            <a:r>
              <a:rPr lang="en-US" altLang="en-US" dirty="0" smtClean="0"/>
              <a:t>Stands for Open Researcher and Contributor ID</a:t>
            </a:r>
          </a:p>
          <a:p>
            <a:r>
              <a:rPr lang="en-US" altLang="en-US" dirty="0" smtClean="0"/>
              <a:t>“ORCID provides a persistent digital identifier that distinguishes you from every other researcher”</a:t>
            </a:r>
          </a:p>
          <a:p>
            <a:r>
              <a:rPr lang="en-US" altLang="en-US" dirty="0" smtClean="0"/>
              <a:t>ORCID identifiers can aid in tracking authors of papers, grants, </a:t>
            </a:r>
            <a:r>
              <a:rPr lang="en-US" altLang="en-US" dirty="0" smtClean="0"/>
              <a:t>etc.</a:t>
            </a:r>
            <a:endParaRPr lang="en-US" altLang="en-US" dirty="0" smtClean="0"/>
          </a:p>
          <a:p>
            <a:r>
              <a:rPr lang="en-US" altLang="en-US" dirty="0" smtClean="0"/>
              <a:t>Some journals now require use of ORCID IDs.</a:t>
            </a:r>
          </a:p>
          <a:p>
            <a:r>
              <a:rPr lang="en-US" altLang="en-US" dirty="0" smtClean="0"/>
              <a:t>See </a:t>
            </a:r>
            <a:r>
              <a:rPr lang="en-US" altLang="en-US" dirty="0" smtClean="0">
                <a:hlinkClick r:id="rId3"/>
              </a:rPr>
              <a:t>http://orcid.org/</a:t>
            </a:r>
            <a:r>
              <a:rPr lang="en-US" altLang="en-US" dirty="0" smtClean="0"/>
              <a:t> </a:t>
            </a:r>
          </a:p>
        </p:txBody>
      </p:sp>
    </p:spTree>
    <p:extLst>
      <p:ext uri="{BB962C8B-B14F-4D97-AF65-F5344CB8AC3E}">
        <p14:creationId xmlns:p14="http://schemas.microsoft.com/office/powerpoint/2010/main" val="2261836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z="4000" dirty="0" smtClean="0"/>
              <a:t>Exercise</a:t>
            </a:r>
            <a:endParaRPr lang="en-US" altLang="en-US" sz="4000" dirty="0" smtClean="0"/>
          </a:p>
        </p:txBody>
      </p:sp>
      <p:sp>
        <p:nvSpPr>
          <p:cNvPr id="73731" name="Rectangle 3"/>
          <p:cNvSpPr>
            <a:spLocks noGrp="1" noChangeArrowheads="1"/>
          </p:cNvSpPr>
          <p:nvPr>
            <p:ph type="body" idx="1"/>
          </p:nvPr>
        </p:nvSpPr>
        <p:spPr>
          <a:xfrm>
            <a:off x="457200" y="1676400"/>
            <a:ext cx="8229600" cy="4878779"/>
          </a:xfrm>
        </p:spPr>
        <p:txBody>
          <a:bodyPr>
            <a:normAutofit/>
          </a:bodyPr>
          <a:lstStyle/>
          <a:p>
            <a:pPr eaLnBrk="1" hangingPunct="1"/>
            <a:r>
              <a:rPr lang="en-US" altLang="en-US" dirty="0" smtClean="0"/>
              <a:t>Look at the instructions to authors </a:t>
            </a:r>
            <a:r>
              <a:rPr lang="en-US" altLang="en-US" dirty="0" smtClean="0"/>
              <a:t>that you brought or that was provided.</a:t>
            </a:r>
            <a:endParaRPr lang="en-US" altLang="en-US" dirty="0" smtClean="0"/>
          </a:p>
          <a:p>
            <a:pPr lvl="1" eaLnBrk="1" hangingPunct="1"/>
            <a:r>
              <a:rPr lang="en-US" altLang="en-US" dirty="0" smtClean="0"/>
              <a:t>What, if anything, does it say about authorship?</a:t>
            </a:r>
          </a:p>
          <a:p>
            <a:pPr eaLnBrk="1" hangingPunct="1"/>
            <a:r>
              <a:rPr lang="en-US" altLang="en-US" dirty="0" smtClean="0"/>
              <a:t>Look at the paper that you </a:t>
            </a:r>
            <a:r>
              <a:rPr lang="en-US" altLang="en-US" dirty="0" smtClean="0"/>
              <a:t>brought or received.</a:t>
            </a:r>
            <a:endParaRPr lang="en-US" altLang="en-US" dirty="0" smtClean="0"/>
          </a:p>
          <a:p>
            <a:pPr lvl="1" eaLnBrk="1" hangingPunct="1"/>
            <a:r>
              <a:rPr lang="en-US" altLang="en-US" dirty="0" smtClean="0"/>
              <a:t>How many authors are there?</a:t>
            </a:r>
          </a:p>
          <a:p>
            <a:pPr lvl="1" eaLnBrk="1" hangingPunct="1"/>
            <a:r>
              <a:rPr lang="en-US" altLang="en-US" dirty="0" smtClean="0"/>
              <a:t>Is a corresponding author listed?</a:t>
            </a:r>
          </a:p>
          <a:p>
            <a:pPr lvl="1" eaLnBrk="1" hangingPunct="1"/>
            <a:r>
              <a:rPr lang="en-US" altLang="en-US" dirty="0" smtClean="0"/>
              <a:t>What else do you notice about the author list?</a:t>
            </a:r>
          </a:p>
          <a:p>
            <a:pPr lvl="1" eaLnBrk="1" hangingPunct="1"/>
            <a:endParaRPr lang="en-US" altLang="en-US" dirty="0" smtClean="0"/>
          </a:p>
        </p:txBody>
      </p:sp>
    </p:spTree>
    <p:extLst>
      <p:ext uri="{BB962C8B-B14F-4D97-AF65-F5344CB8AC3E}">
        <p14:creationId xmlns:p14="http://schemas.microsoft.com/office/powerpoint/2010/main" val="4268489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646</TotalTime>
  <Words>1752</Words>
  <Application>Microsoft Office PowerPoint</Application>
  <PresentationFormat>On-screen Show (4:3)</PresentationFormat>
  <Paragraphs>127</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INASP 2016 Presentation</vt:lpstr>
      <vt:lpstr>Titles and Authors</vt:lpstr>
      <vt:lpstr>Overview</vt:lpstr>
      <vt:lpstr>Title</vt:lpstr>
      <vt:lpstr>Exercise</vt:lpstr>
      <vt:lpstr>Authors and Acknowledgements</vt:lpstr>
      <vt:lpstr>Authors</vt:lpstr>
      <vt:lpstr>Corresponding Author</vt:lpstr>
      <vt:lpstr>Something Fairly New: ORCID</vt:lpstr>
      <vt:lpstr>Exercise</vt:lpstr>
      <vt:lpstr>Acknowledgements</vt:lpstr>
      <vt:lpstr>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38</cp:revision>
  <dcterms:created xsi:type="dcterms:W3CDTF">2016-07-21T09:15:55Z</dcterms:created>
  <dcterms:modified xsi:type="dcterms:W3CDTF">2016-09-29T18:17:19Z</dcterms:modified>
</cp:coreProperties>
</file>