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6"/>
  </p:notesMasterIdLst>
  <p:handoutMasterIdLst>
    <p:handoutMasterId r:id="rId27"/>
  </p:handoutMasterIdLst>
  <p:sldIdLst>
    <p:sldId id="256" r:id="rId2"/>
    <p:sldId id="260" r:id="rId3"/>
    <p:sldId id="261" r:id="rId4"/>
    <p:sldId id="262" r:id="rId5"/>
    <p:sldId id="263" r:id="rId6"/>
    <p:sldId id="264" r:id="rId7"/>
    <p:sldId id="265" r:id="rId8"/>
    <p:sldId id="266" r:id="rId9"/>
    <p:sldId id="267" r:id="rId10"/>
    <p:sldId id="268" r:id="rId11"/>
    <p:sldId id="269" r:id="rId12"/>
    <p:sldId id="282" r:id="rId13"/>
    <p:sldId id="271" r:id="rId14"/>
    <p:sldId id="272" r:id="rId15"/>
    <p:sldId id="273" r:id="rId16"/>
    <p:sldId id="274" r:id="rId17"/>
    <p:sldId id="275" r:id="rId18"/>
    <p:sldId id="276" r:id="rId19"/>
    <p:sldId id="277" r:id="rId20"/>
    <p:sldId id="278" r:id="rId21"/>
    <p:sldId id="279" r:id="rId22"/>
    <p:sldId id="280" r:id="rId23"/>
    <p:sldId id="281" r:id="rId24"/>
    <p:sldId id="257"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5784CC"/>
    <a:srgbClr val="1AFFFF"/>
    <a:srgbClr val="FFFFFF"/>
    <a:srgbClr val="E5E5E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04" autoAdjust="0"/>
    <p:restoredTop sz="90053" autoAdjust="0"/>
  </p:normalViewPr>
  <p:slideViewPr>
    <p:cSldViewPr snapToGrid="0" snapToObjects="1">
      <p:cViewPr>
        <p:scale>
          <a:sx n="70" d="100"/>
          <a:sy n="70" d="100"/>
        </p:scale>
        <p:origin x="-1440"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30" d="100"/>
          <a:sy n="130" d="100"/>
        </p:scale>
        <p:origin x="-1446" y="33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3B85EE-53BF-8142-88AE-B1ADA6DC59E8}" type="datetimeFigureOut">
              <a:rPr lang="en-US" smtClean="0"/>
              <a:t>9/25/2016</a:t>
            </a:fld>
            <a:endParaRPr lang="en-US"/>
          </a:p>
        </p:txBody>
      </p:sp>
      <p:sp>
        <p:nvSpPr>
          <p:cNvPr id="4" name="Footer Placeholder 3"/>
          <p:cNvSpPr>
            <a:spLocks noGrp="1"/>
          </p:cNvSpPr>
          <p:nvPr>
            <p:ph type="ftr" sz="quarter" idx="2"/>
          </p:nvPr>
        </p:nvSpPr>
        <p:spPr>
          <a:xfrm>
            <a:off x="0" y="8522211"/>
            <a:ext cx="6313018" cy="495847"/>
          </a:xfrm>
          <a:prstGeom prst="rect">
            <a:avLst/>
          </a:prstGeom>
        </p:spPr>
        <p:txBody>
          <a:bodyPr vert="horz" lIns="91440" tIns="45720" rIns="91440" bIns="45720" rtlCol="0" anchor="b"/>
          <a:lstStyle>
            <a:lvl1pPr algn="l">
              <a:defRPr sz="1200"/>
            </a:lvl1pPr>
          </a:lstStyle>
          <a:p>
            <a:r>
              <a:rPr lang="en-GB" sz="1000" dirty="0" smtClean="0"/>
              <a:t>This </a:t>
            </a:r>
            <a:r>
              <a:rPr lang="en-GB" sz="1000" dirty="0"/>
              <a:t>work is licensed under a Creative Commons Attribution-</a:t>
            </a:r>
            <a:r>
              <a:rPr lang="en-GB" sz="1000" dirty="0" err="1"/>
              <a:t>ShareAlike</a:t>
            </a:r>
            <a:r>
              <a:rPr lang="en-GB" sz="1000" dirty="0"/>
              <a:t> 3.0 </a:t>
            </a:r>
            <a:r>
              <a:rPr lang="en-GB" sz="1000" dirty="0" err="1"/>
              <a:t>Unported</a:t>
            </a:r>
            <a:r>
              <a:rPr lang="en-GB" sz="1000" dirty="0"/>
              <a:t> License</a:t>
            </a:r>
            <a:r>
              <a:rPr lang="en-GB" sz="1000" dirty="0" smtClean="0"/>
              <a:t>.</a:t>
            </a:r>
          </a:p>
          <a:p>
            <a:r>
              <a:rPr lang="en-GB" sz="1000" dirty="0"/>
              <a:t>http://creativecommons.org/licenses/by-sa/3.0</a:t>
            </a:r>
            <a:r>
              <a:rPr lang="en-GB" sz="1000" dirty="0" smtClean="0"/>
              <a:t>/</a:t>
            </a:r>
            <a:endParaRPr lang="en-GB" sz="1000" dirty="0"/>
          </a:p>
        </p:txBody>
      </p:sp>
      <p:sp>
        <p:nvSpPr>
          <p:cNvPr id="5" name="Slide Number Placeholder 4"/>
          <p:cNvSpPr>
            <a:spLocks noGrp="1"/>
          </p:cNvSpPr>
          <p:nvPr>
            <p:ph type="sldNum" sz="quarter" idx="3"/>
          </p:nvPr>
        </p:nvSpPr>
        <p:spPr>
          <a:xfrm>
            <a:off x="6313017" y="8524283"/>
            <a:ext cx="543395" cy="457200"/>
          </a:xfrm>
          <a:prstGeom prst="rect">
            <a:avLst/>
          </a:prstGeom>
        </p:spPr>
        <p:txBody>
          <a:bodyPr vert="horz" lIns="91440" tIns="45720" rIns="91440" bIns="45720" rtlCol="0" anchor="b"/>
          <a:lstStyle>
            <a:lvl1pPr algn="r">
              <a:defRPr sz="1200"/>
            </a:lvl1pPr>
          </a:lstStyle>
          <a:p>
            <a:fld id="{043BA4F4-B25B-A641-B63E-5F84226EF5BC}" type="slidenum">
              <a:rPr lang="en-US" smtClean="0"/>
              <a:t>‹#›</a:t>
            </a:fld>
            <a:endParaRPr lang="en-US" dirty="0"/>
          </a:p>
        </p:txBody>
      </p:sp>
    </p:spTree>
    <p:extLst>
      <p:ext uri="{BB962C8B-B14F-4D97-AF65-F5344CB8AC3E}">
        <p14:creationId xmlns:p14="http://schemas.microsoft.com/office/powerpoint/2010/main" val="22226283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FD8533-B7A0-3247-9F7E-05C10199060A}" type="datetimeFigureOut">
              <a:rPr lang="en-US" smtClean="0"/>
              <a:t>9/25/2016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1" y="8634008"/>
            <a:ext cx="6232549" cy="457200"/>
          </a:xfrm>
          <a:prstGeom prst="rect">
            <a:avLst/>
          </a:prstGeom>
        </p:spPr>
        <p:txBody>
          <a:bodyPr vert="horz" lIns="91440" tIns="45720" rIns="91440" bIns="45720" rtlCol="0" anchor="b"/>
          <a:lstStyle>
            <a:lvl1pPr algn="l">
              <a:defRPr sz="1000" baseline="0"/>
            </a:lvl1pPr>
          </a:lstStyle>
          <a:p>
            <a:r>
              <a:rPr lang="en-GB" dirty="0" smtClean="0"/>
              <a:t>This work is licensed under a Creative Commons Attribution-</a:t>
            </a:r>
            <a:r>
              <a:rPr lang="en-GB" dirty="0" err="1" smtClean="0"/>
              <a:t>ShareAlike</a:t>
            </a:r>
            <a:r>
              <a:rPr lang="en-GB" dirty="0" smtClean="0"/>
              <a:t> 3.0 </a:t>
            </a:r>
            <a:r>
              <a:rPr lang="en-GB" dirty="0" err="1" smtClean="0"/>
              <a:t>Unported</a:t>
            </a:r>
            <a:r>
              <a:rPr lang="en-GB" dirty="0" smtClean="0"/>
              <a:t> License.</a:t>
            </a:r>
          </a:p>
          <a:p>
            <a:r>
              <a:rPr lang="en-GB" dirty="0" smtClean="0"/>
              <a:t>http://creativecommons.org/licenses/by-sa/3.0/</a:t>
            </a:r>
          </a:p>
        </p:txBody>
      </p:sp>
      <p:sp>
        <p:nvSpPr>
          <p:cNvPr id="7" name="Slide Number Placeholder 6"/>
          <p:cNvSpPr>
            <a:spLocks noGrp="1"/>
          </p:cNvSpPr>
          <p:nvPr>
            <p:ph type="sldNum" sz="quarter" idx="5"/>
          </p:nvPr>
        </p:nvSpPr>
        <p:spPr>
          <a:xfrm>
            <a:off x="6232549" y="8641323"/>
            <a:ext cx="623863" cy="457200"/>
          </a:xfrm>
          <a:prstGeom prst="rect">
            <a:avLst/>
          </a:prstGeom>
        </p:spPr>
        <p:txBody>
          <a:bodyPr vert="horz" lIns="91440" tIns="45720" rIns="91440" bIns="45720" rtlCol="0" anchor="b"/>
          <a:lstStyle>
            <a:lvl1pPr algn="r">
              <a:defRPr sz="1200"/>
            </a:lvl1pPr>
          </a:lstStyle>
          <a:p>
            <a:fld id="{C623B231-3D70-2A4C-A0C2-A57463CF59EC}" type="slidenum">
              <a:rPr lang="en-US" smtClean="0"/>
              <a:t>‹#›</a:t>
            </a:fld>
            <a:endParaRPr lang="en-US" dirty="0"/>
          </a:p>
        </p:txBody>
      </p:sp>
    </p:spTree>
    <p:extLst>
      <p:ext uri="{BB962C8B-B14F-4D97-AF65-F5344CB8AC3E}">
        <p14:creationId xmlns:p14="http://schemas.microsoft.com/office/powerpoint/2010/main" val="29638227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You are free to:</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Share</a:t>
            </a:r>
            <a:r>
              <a:rPr lang="en-GB" sz="1200" kern="1200" dirty="0" smtClean="0">
                <a:solidFill>
                  <a:schemeClr val="tx1"/>
                </a:solidFill>
                <a:effectLst/>
                <a:latin typeface="+mn-lt"/>
                <a:ea typeface="+mn-ea"/>
                <a:cs typeface="+mn-cs"/>
              </a:rPr>
              <a:t> — copy and redistribute the material in any medium or format </a:t>
            </a:r>
          </a:p>
          <a:p>
            <a:pPr lvl="0"/>
            <a:r>
              <a:rPr lang="en-GB" sz="1200" b="1" kern="1200" dirty="0" smtClean="0">
                <a:solidFill>
                  <a:schemeClr val="tx1"/>
                </a:solidFill>
                <a:effectLst/>
                <a:latin typeface="+mn-lt"/>
                <a:ea typeface="+mn-ea"/>
                <a:cs typeface="+mn-cs"/>
              </a:rPr>
              <a:t>Adapt</a:t>
            </a:r>
            <a:r>
              <a:rPr lang="en-GB" sz="1200" kern="1200" dirty="0" smtClean="0">
                <a:solidFill>
                  <a:schemeClr val="tx1"/>
                </a:solidFill>
                <a:effectLst/>
                <a:latin typeface="+mn-lt"/>
                <a:ea typeface="+mn-ea"/>
                <a:cs typeface="+mn-cs"/>
              </a:rPr>
              <a:t> — remix, transform, and build upon the material for any purpose, even commercially. </a:t>
            </a:r>
          </a:p>
          <a:p>
            <a:pPr lvl="0"/>
            <a:r>
              <a:rPr lang="en-GB" sz="1200" kern="1200" dirty="0" smtClean="0">
                <a:solidFill>
                  <a:schemeClr val="tx1"/>
                </a:solidFill>
                <a:effectLst/>
                <a:latin typeface="+mn-lt"/>
                <a:ea typeface="+mn-ea"/>
                <a:cs typeface="+mn-cs"/>
              </a:rPr>
              <a:t>The licensor cannot revoke these freedoms as long as you follow the license terms.</a:t>
            </a:r>
          </a:p>
          <a:p>
            <a:r>
              <a:rPr lang="en-GB" sz="1200" b="1" kern="1200" dirty="0" smtClean="0">
                <a:solidFill>
                  <a:schemeClr val="tx1"/>
                </a:solidFill>
                <a:effectLst/>
                <a:latin typeface="+mn-lt"/>
                <a:ea typeface="+mn-ea"/>
                <a:cs typeface="+mn-cs"/>
              </a:rPr>
              <a:t>Under the following terms:</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Attribution</a:t>
            </a:r>
            <a:r>
              <a:rPr lang="en-GB" sz="1200" kern="1200" dirty="0" smtClean="0">
                <a:solidFill>
                  <a:schemeClr val="tx1"/>
                </a:solidFill>
                <a:effectLst/>
                <a:latin typeface="+mn-lt"/>
                <a:ea typeface="+mn-ea"/>
                <a:cs typeface="+mn-cs"/>
              </a:rPr>
              <a:t> — You must give </a:t>
            </a:r>
            <a:r>
              <a:rPr lang="en-GB" sz="1200" kern="1200" dirty="0" smtClean="0">
                <a:solidFill>
                  <a:schemeClr val="tx1"/>
                </a:solidFill>
                <a:effectLst/>
                <a:latin typeface="+mn-lt"/>
                <a:ea typeface="+mn-ea"/>
                <a:cs typeface="+mn-cs"/>
                <a:hlinkClick r:id="rId3"/>
              </a:rPr>
              <a:t>appropriate credit</a:t>
            </a:r>
            <a:r>
              <a:rPr lang="en-GB" sz="1200" kern="1200" dirty="0" smtClean="0">
                <a:solidFill>
                  <a:schemeClr val="tx1"/>
                </a:solidFill>
                <a:effectLst/>
                <a:latin typeface="+mn-lt"/>
                <a:ea typeface="+mn-ea"/>
                <a:cs typeface="+mn-cs"/>
              </a:rPr>
              <a:t>, provide a link to the license, and </a:t>
            </a:r>
            <a:r>
              <a:rPr lang="en-GB" sz="1200" kern="1200" dirty="0" smtClean="0">
                <a:solidFill>
                  <a:schemeClr val="tx1"/>
                </a:solidFill>
                <a:effectLst/>
                <a:latin typeface="+mn-lt"/>
                <a:ea typeface="+mn-ea"/>
                <a:cs typeface="+mn-cs"/>
                <a:hlinkClick r:id="rId3"/>
              </a:rPr>
              <a:t>indicate if changes were made</a:t>
            </a:r>
            <a:r>
              <a:rPr lang="en-GB" sz="1200" kern="1200" dirty="0" smtClean="0">
                <a:solidFill>
                  <a:schemeClr val="tx1"/>
                </a:solidFill>
                <a:effectLst/>
                <a:latin typeface="+mn-lt"/>
                <a:ea typeface="+mn-ea"/>
                <a:cs typeface="+mn-cs"/>
              </a:rPr>
              <a:t>. You may do so in any reasonable manner, but not in any way that suggests the licensor endorses you or your use. </a:t>
            </a:r>
          </a:p>
          <a:p>
            <a:pPr lvl="0"/>
            <a:r>
              <a:rPr lang="en-GB" sz="1200" b="1" kern="1200" dirty="0" err="1" smtClean="0">
                <a:solidFill>
                  <a:schemeClr val="tx1"/>
                </a:solidFill>
                <a:effectLst/>
                <a:latin typeface="+mn-lt"/>
                <a:ea typeface="+mn-ea"/>
                <a:cs typeface="+mn-cs"/>
              </a:rPr>
              <a:t>ShareAlike</a:t>
            </a:r>
            <a:r>
              <a:rPr lang="en-GB" sz="1200" kern="1200" dirty="0" smtClean="0">
                <a:solidFill>
                  <a:schemeClr val="tx1"/>
                </a:solidFill>
                <a:effectLst/>
                <a:latin typeface="+mn-lt"/>
                <a:ea typeface="+mn-ea"/>
                <a:cs typeface="+mn-cs"/>
              </a:rPr>
              <a:t> — If you remix, transform, or build upon the material, you must distribute your contributions under the </a:t>
            </a:r>
            <a:r>
              <a:rPr lang="en-GB" sz="1200" kern="1200" dirty="0" smtClean="0">
                <a:solidFill>
                  <a:schemeClr val="tx1"/>
                </a:solidFill>
                <a:effectLst/>
                <a:latin typeface="+mn-lt"/>
                <a:ea typeface="+mn-ea"/>
                <a:cs typeface="+mn-cs"/>
                <a:hlinkClick r:id="rId3"/>
              </a:rPr>
              <a:t>same license</a:t>
            </a:r>
            <a:r>
              <a:rPr lang="en-GB" sz="1200" kern="1200" dirty="0" smtClean="0">
                <a:solidFill>
                  <a:schemeClr val="tx1"/>
                </a:solidFill>
                <a:effectLst/>
                <a:latin typeface="+mn-lt"/>
                <a:ea typeface="+mn-ea"/>
                <a:cs typeface="+mn-cs"/>
              </a:rPr>
              <a:t> as the original. </a:t>
            </a:r>
          </a:p>
          <a:p>
            <a:pPr lvl="0"/>
            <a:r>
              <a:rPr lang="en-GB" sz="1200" b="1" kern="1200" dirty="0" smtClean="0">
                <a:solidFill>
                  <a:schemeClr val="tx1"/>
                </a:solidFill>
                <a:effectLst/>
                <a:latin typeface="+mn-lt"/>
                <a:ea typeface="+mn-ea"/>
                <a:cs typeface="+mn-cs"/>
              </a:rPr>
              <a:t>No additional restrictions</a:t>
            </a:r>
            <a:r>
              <a:rPr lang="en-GB" sz="1200" kern="1200" dirty="0" smtClean="0">
                <a:solidFill>
                  <a:schemeClr val="tx1"/>
                </a:solidFill>
                <a:effectLst/>
                <a:latin typeface="+mn-lt"/>
                <a:ea typeface="+mn-ea"/>
                <a:cs typeface="+mn-cs"/>
              </a:rPr>
              <a:t> — You may not apply legal terms or </a:t>
            </a:r>
            <a:r>
              <a:rPr lang="en-GB" sz="1200" kern="1200" dirty="0" smtClean="0">
                <a:solidFill>
                  <a:schemeClr val="tx1"/>
                </a:solidFill>
                <a:effectLst/>
                <a:latin typeface="+mn-lt"/>
                <a:ea typeface="+mn-ea"/>
                <a:cs typeface="+mn-cs"/>
                <a:hlinkClick r:id="rId3"/>
              </a:rPr>
              <a:t>technological measures</a:t>
            </a:r>
            <a:r>
              <a:rPr lang="en-GB" sz="1200" kern="1200" dirty="0" smtClean="0">
                <a:solidFill>
                  <a:schemeClr val="tx1"/>
                </a:solidFill>
                <a:effectLst/>
                <a:latin typeface="+mn-lt"/>
                <a:ea typeface="+mn-ea"/>
                <a:cs typeface="+mn-cs"/>
              </a:rPr>
              <a:t> that legally restrict others from doing anything the license permits. </a:t>
            </a:r>
          </a:p>
          <a:p>
            <a:r>
              <a:rPr lang="en-GB" sz="1200" b="1" kern="1200" dirty="0" smtClean="0">
                <a:solidFill>
                  <a:schemeClr val="tx1"/>
                </a:solidFill>
                <a:effectLst/>
                <a:latin typeface="+mn-lt"/>
                <a:ea typeface="+mn-ea"/>
                <a:cs typeface="+mn-cs"/>
              </a:rPr>
              <a:t>Notices: </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You do not have to comply with the license for elements of the material in the public domain or where your use is permitted by an applicable </a:t>
            </a:r>
            <a:r>
              <a:rPr lang="en-GB" sz="1200" kern="1200" dirty="0" smtClean="0">
                <a:solidFill>
                  <a:schemeClr val="tx1"/>
                </a:solidFill>
                <a:effectLst/>
                <a:latin typeface="+mn-lt"/>
                <a:ea typeface="+mn-ea"/>
                <a:cs typeface="+mn-cs"/>
                <a:hlinkClick r:id="rId3"/>
              </a:rPr>
              <a:t>exception or limitation</a:t>
            </a:r>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No warranties are given. The license may not give you all of the permissions necessary for your intended use. For example, other rights such as </a:t>
            </a:r>
            <a:r>
              <a:rPr lang="en-GB" sz="1200" kern="1200" dirty="0" smtClean="0">
                <a:solidFill>
                  <a:schemeClr val="tx1"/>
                </a:solidFill>
                <a:effectLst/>
                <a:latin typeface="+mn-lt"/>
                <a:ea typeface="+mn-ea"/>
                <a:cs typeface="+mn-cs"/>
                <a:hlinkClick r:id="rId3"/>
              </a:rPr>
              <a:t>publicity, privacy, or moral rights</a:t>
            </a:r>
            <a:r>
              <a:rPr lang="en-GB" sz="1200" kern="1200" dirty="0" smtClean="0">
                <a:solidFill>
                  <a:schemeClr val="tx1"/>
                </a:solidFill>
                <a:effectLst/>
                <a:latin typeface="+mn-lt"/>
                <a:ea typeface="+mn-ea"/>
                <a:cs typeface="+mn-cs"/>
              </a:rPr>
              <a:t> may limit how you use the material. </a:t>
            </a:r>
          </a:p>
          <a:p>
            <a:endParaRPr lang="en-GB" dirty="0" smtClean="0"/>
          </a:p>
          <a:p>
            <a:r>
              <a:rPr lang="en-GB" dirty="0" smtClean="0"/>
              <a:t>https://creativecommons.org/licenses/by-sa/4.0/</a:t>
            </a:r>
          </a:p>
        </p:txBody>
      </p:sp>
      <p:sp>
        <p:nvSpPr>
          <p:cNvPr id="4" name="Slide Number Placeholder 3"/>
          <p:cNvSpPr>
            <a:spLocks noGrp="1"/>
          </p:cNvSpPr>
          <p:nvPr>
            <p:ph type="sldNum" sz="quarter" idx="10"/>
          </p:nvPr>
        </p:nvSpPr>
        <p:spPr/>
        <p:txBody>
          <a:bodyPr/>
          <a:lstStyle/>
          <a:p>
            <a:fld id="{C623B231-3D70-2A4C-A0C2-A57463CF59EC}" type="slidenum">
              <a:rPr lang="en-US" smtClean="0"/>
              <a:t>24</a:t>
            </a:fld>
            <a:endParaRPr lang="en-US"/>
          </a:p>
        </p:txBody>
      </p:sp>
    </p:spTree>
    <p:extLst>
      <p:ext uri="{BB962C8B-B14F-4D97-AF65-F5344CB8AC3E}">
        <p14:creationId xmlns:p14="http://schemas.microsoft.com/office/powerpoint/2010/main" val="3472070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amamanualofstyle.com/" TargetMode="External"/><Relationship Id="rId2" Type="http://schemas.openxmlformats.org/officeDocument/2006/relationships/hyperlink" Target="http://www.councilscienceeditors.org/publications/scientific-style-and-format/" TargetMode="External"/><Relationship Id="rId1" Type="http://schemas.openxmlformats.org/officeDocument/2006/relationships/slideMaster" Target="../slideMasters/slideMaster1.xml"/><Relationship Id="rId5" Type="http://schemas.openxmlformats.org/officeDocument/2006/relationships/hyperlink" Target="http://pubs.acs.org/page/books/styleguide/index.html" TargetMode="External"/><Relationship Id="rId4" Type="http://schemas.openxmlformats.org/officeDocument/2006/relationships/hyperlink" Target="http://www.apastyle.org/" TargetMode="Externa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nap.edu/catalog.php?record_id=12192"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5784CC"/>
                </a:solidFill>
              </a:defRPr>
            </a:lvl1pPr>
          </a:lstStyle>
          <a:p>
            <a:r>
              <a:rPr lang="en-US" dirty="0" smtClean="0"/>
              <a:t>Approaching a Writing Project</a:t>
            </a:r>
            <a:endParaRPr lang="en-US" dirty="0"/>
          </a:p>
        </p:txBody>
      </p:sp>
      <p:sp>
        <p:nvSpPr>
          <p:cNvPr id="3" name="Subtitle 2"/>
          <p:cNvSpPr>
            <a:spLocks noGrp="1"/>
          </p:cNvSpPr>
          <p:nvPr>
            <p:ph type="subTitle" idx="1" hasCustomPrompt="1"/>
          </p:nvPr>
        </p:nvSpPr>
        <p:spPr>
          <a:xfrm>
            <a:off x="1371600" y="3886200"/>
            <a:ext cx="6400800" cy="1752600"/>
          </a:xfrm>
        </p:spPr>
        <p:txBody>
          <a:bodyPr>
            <a:normAutofit/>
          </a:bodyPr>
          <a:lstStyle>
            <a:lvl1pPr marL="0" indent="0" algn="ctr">
              <a:buNone/>
              <a:defRPr sz="32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en-US" dirty="0" smtClean="0"/>
              <a:t>Barbara Gastel, MD, MPH</a:t>
            </a:r>
          </a:p>
          <a:p>
            <a:pPr>
              <a:defRPr/>
            </a:pPr>
            <a:r>
              <a:rPr lang="en-US" dirty="0" smtClean="0"/>
              <a:t>Professor, Texas A&amp;M University</a:t>
            </a:r>
          </a:p>
          <a:p>
            <a:pPr>
              <a:defRPr/>
            </a:pPr>
            <a:r>
              <a:rPr lang="en-US" dirty="0" smtClean="0"/>
              <a:t>INASP Associate, AuthorAID </a:t>
            </a:r>
            <a:endParaRPr lang="en-US" dirty="0"/>
          </a:p>
        </p:txBody>
      </p:sp>
      <p:sp>
        <p:nvSpPr>
          <p:cNvPr id="4" name="Date Placeholder 3"/>
          <p:cNvSpPr>
            <a:spLocks noGrp="1"/>
          </p:cNvSpPr>
          <p:nvPr>
            <p:ph type="dt" sz="half" idx="10"/>
          </p:nvPr>
        </p:nvSpPr>
        <p:spPr/>
        <p:txBody>
          <a:bodyPr/>
          <a:lstStyle/>
          <a:p>
            <a:fld id="{C5357649-C105-F645-A7D2-78524A18A7C0}"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9554025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Preparing to write</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lnSpc>
                <a:spcPct val="90000"/>
              </a:lnSpc>
              <a:buFont typeface="Arial" panose="020B0604020202020204" pitchFamily="34" charset="0"/>
              <a:buChar char="•"/>
              <a:defRPr sz="2800">
                <a:solidFill>
                  <a:srgbClr val="666666"/>
                </a:solidFill>
              </a:defRPr>
            </a:lvl1pPr>
            <a:lvl2pPr eaLnBrk="1" hangingPunct="1">
              <a:lnSpc>
                <a:spcPct val="90000"/>
              </a:lnSpc>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lnSpc>
                <a:spcPct val="90000"/>
              </a:lnSpc>
              <a:defRPr/>
            </a:pPr>
            <a:r>
              <a:rPr lang="en-US" dirty="0" smtClean="0"/>
              <a:t>Use published items as models.</a:t>
            </a:r>
          </a:p>
          <a:p>
            <a:pPr eaLnBrk="1" hangingPunct="1">
              <a:lnSpc>
                <a:spcPct val="90000"/>
              </a:lnSpc>
              <a:defRPr/>
            </a:pPr>
            <a:r>
              <a:rPr lang="en-US" dirty="0" smtClean="0"/>
              <a:t>Obtain and review instructions.</a:t>
            </a:r>
          </a:p>
          <a:p>
            <a:pPr eaLnBrk="1" hangingPunct="1">
              <a:lnSpc>
                <a:spcPct val="90000"/>
              </a:lnSpc>
              <a:defRPr/>
            </a:pPr>
            <a:r>
              <a:rPr lang="en-US" dirty="0" smtClean="0"/>
              <a:t>Perhaps consult a style manual—for example:</a:t>
            </a:r>
          </a:p>
          <a:p>
            <a:pPr lvl="1" eaLnBrk="1" hangingPunct="1">
              <a:lnSpc>
                <a:spcPct val="90000"/>
              </a:lnSpc>
              <a:defRPr/>
            </a:pPr>
            <a:r>
              <a:rPr lang="en-US" dirty="0" smtClean="0">
                <a:hlinkClick r:id="rId2"/>
              </a:rPr>
              <a:t>Scientific Style and Format</a:t>
            </a:r>
            <a:endParaRPr lang="en-US" dirty="0" smtClean="0"/>
          </a:p>
          <a:p>
            <a:pPr lvl="1" eaLnBrk="1" hangingPunct="1">
              <a:lnSpc>
                <a:spcPct val="90000"/>
              </a:lnSpc>
              <a:defRPr/>
            </a:pPr>
            <a:r>
              <a:rPr lang="en-US" dirty="0" smtClean="0">
                <a:hlinkClick r:id="rId3"/>
              </a:rPr>
              <a:t>AMA (American Medical Association) Manual of Style</a:t>
            </a:r>
            <a:endParaRPr lang="en-US" dirty="0" smtClean="0"/>
          </a:p>
          <a:p>
            <a:pPr lvl="1" eaLnBrk="1" hangingPunct="1">
              <a:lnSpc>
                <a:spcPct val="90000"/>
              </a:lnSpc>
              <a:defRPr/>
            </a:pPr>
            <a:r>
              <a:rPr lang="en-US" dirty="0" smtClean="0">
                <a:hlinkClick r:id="rId4"/>
              </a:rPr>
              <a:t>Publication Manual of the American Psychological Association</a:t>
            </a:r>
            <a:endParaRPr lang="en-US" dirty="0" smtClean="0"/>
          </a:p>
          <a:p>
            <a:pPr lvl="1" eaLnBrk="1" hangingPunct="1">
              <a:lnSpc>
                <a:spcPct val="90000"/>
              </a:lnSpc>
              <a:defRPr/>
            </a:pPr>
            <a:r>
              <a:rPr lang="en-US" dirty="0" smtClean="0">
                <a:hlinkClick r:id="rId5"/>
              </a:rPr>
              <a:t>The ACS (American Chemical Society) Style Guide</a:t>
            </a:r>
            <a:endParaRPr lang="en-US" dirty="0" smtClean="0"/>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2665488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Preparing to write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GB" altLang="en-US" dirty="0" smtClean="0"/>
              <a:t>While you are gathering content, write down ideas that occur to you.</a:t>
            </a:r>
          </a:p>
          <a:p>
            <a:pPr eaLnBrk="1" hangingPunct="1"/>
            <a:r>
              <a:rPr lang="en-GB" altLang="en-US" dirty="0" smtClean="0"/>
              <a:t>Do lots of “prewriting”—for example:</a:t>
            </a:r>
          </a:p>
          <a:p>
            <a:pPr lvl="1" eaLnBrk="1" hangingPunct="1"/>
            <a:r>
              <a:rPr lang="en-GB" altLang="en-US" dirty="0" smtClean="0"/>
              <a:t>Stack papers in the order you plan to cite them.</a:t>
            </a:r>
          </a:p>
          <a:p>
            <a:pPr lvl="1" eaLnBrk="1" hangingPunct="1"/>
            <a:r>
              <a:rPr lang="en-GB" altLang="en-US" dirty="0" smtClean="0"/>
              <a:t>List points you want to make.</a:t>
            </a:r>
          </a:p>
          <a:p>
            <a:pPr lvl="1" eaLnBrk="1" hangingPunct="1"/>
            <a:r>
              <a:rPr lang="en-GB" altLang="en-US" dirty="0" smtClean="0"/>
              <a:t>Perhaps make an outline.</a:t>
            </a:r>
          </a:p>
          <a:p>
            <a:pPr eaLnBrk="1" hangingPunct="1"/>
            <a:r>
              <a:rPr lang="en-GB" altLang="en-US" dirty="0" smtClean="0"/>
              <a:t>If you’re having trouble formulating ideas, perhaps do something else for a while.</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6767925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Doing the writing</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Schedule specific times to write.</a:t>
            </a:r>
          </a:p>
          <a:p>
            <a:pPr eaLnBrk="1" hangingPunct="1"/>
            <a:r>
              <a:rPr lang="en-US" altLang="en-US" dirty="0" smtClean="0"/>
              <a:t>Start with whatever part you find easiest.</a:t>
            </a:r>
          </a:p>
          <a:p>
            <a:pPr eaLnBrk="1" hangingPunct="1"/>
            <a:r>
              <a:rPr lang="en-US" altLang="en-US" dirty="0" smtClean="0"/>
              <a:t>Don’t interrupt your writing to search for small details.</a:t>
            </a:r>
          </a:p>
          <a:p>
            <a:pPr eaLnBrk="1" hangingPunct="1"/>
            <a:r>
              <a:rPr lang="en-US" altLang="en-US" dirty="0" smtClean="0"/>
              <a:t>Realize that often in writing there is no “one right way” but rather a series of problems with more than one solution.</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95656309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Revising your work</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Note: Good writing is largely a matter of good revising.</a:t>
            </a:r>
          </a:p>
          <a:p>
            <a:pPr eaLnBrk="1" hangingPunct="1"/>
            <a:r>
              <a:rPr lang="en-US" altLang="en-US" dirty="0" smtClean="0"/>
              <a:t>First revise your writing yourself.  Then get feedback from others and revise more.</a:t>
            </a:r>
          </a:p>
          <a:p>
            <a:pPr eaLnBrk="1" hangingPunct="1"/>
            <a:r>
              <a:rPr lang="en-US" altLang="en-US" dirty="0" smtClean="0"/>
              <a:t>Consider having an editor help you.</a:t>
            </a:r>
          </a:p>
          <a:p>
            <a:pPr eaLnBrk="1" hangingPunct="1"/>
            <a:r>
              <a:rPr lang="en-US" altLang="en-US" dirty="0" smtClean="0"/>
              <a:t>Avoid the temptation to keep revising your writing forever.</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402827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sz="4400">
                <a:solidFill>
                  <a:srgbClr val="5784CC"/>
                </a:solidFill>
              </a:defRPr>
            </a:lvl1pPr>
          </a:lstStyle>
          <a:p>
            <a:r>
              <a:rPr lang="en-US" altLang="en-US" sz="4000" dirty="0" smtClean="0"/>
              <a:t>Questions to consider in revising</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Does the manuscript contain everything it should?</a:t>
            </a:r>
          </a:p>
          <a:p>
            <a:pPr eaLnBrk="1" hangingPunct="1"/>
            <a:r>
              <a:rPr lang="en-US" altLang="en-US" dirty="0" smtClean="0"/>
              <a:t>Does it contain anything it shouldn’t?</a:t>
            </a:r>
          </a:p>
          <a:p>
            <a:pPr eaLnBrk="1" hangingPunct="1"/>
            <a:r>
              <a:rPr lang="en-US" altLang="en-US" dirty="0" smtClean="0"/>
              <a:t>Is all the information accurate?</a:t>
            </a:r>
          </a:p>
          <a:p>
            <a:pPr eaLnBrk="1" hangingPunct="1"/>
            <a:r>
              <a:rPr lang="en-US" altLang="en-US" dirty="0" smtClean="0"/>
              <a:t>Is the content consistent throughout?</a:t>
            </a:r>
          </a:p>
          <a:p>
            <a:pPr eaLnBrk="1" hangingPunct="1"/>
            <a:r>
              <a:rPr lang="en-US" altLang="en-US" dirty="0" smtClean="0"/>
              <a:t>Is everything logically organized?</a:t>
            </a:r>
          </a:p>
          <a:p>
            <a:pPr eaLnBrk="1" hangingPunct="1"/>
            <a:r>
              <a:rPr lang="en-US" altLang="en-US" dirty="0" smtClean="0"/>
              <a:t>Is everything clearly worded?</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950876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Questions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Are points stated briefly, simply, and directly?  In other words, is everything concise?</a:t>
            </a:r>
          </a:p>
          <a:p>
            <a:pPr eaLnBrk="1" hangingPunct="1"/>
            <a:r>
              <a:rPr lang="en-US" altLang="en-US" dirty="0" smtClean="0"/>
              <a:t>Are grammar, spelling, punctuation, and word use correct throughout?</a:t>
            </a:r>
          </a:p>
          <a:p>
            <a:pPr eaLnBrk="1" hangingPunct="1"/>
            <a:r>
              <a:rPr lang="en-US" altLang="en-US" dirty="0" smtClean="0"/>
              <a:t>If there are figures and tables, are they well designed?</a:t>
            </a:r>
          </a:p>
          <a:p>
            <a:pPr eaLnBrk="1" hangingPunct="1"/>
            <a:r>
              <a:rPr lang="en-US" altLang="en-US" dirty="0" smtClean="0"/>
              <a:t>Does the manuscript comply with the instructions?</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127928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5784CC"/>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en-US" i="1" dirty="0" smtClean="0"/>
              <a:t>Wishing you much success</a:t>
            </a:r>
            <a:br>
              <a:rPr lang="en-US" altLang="en-US" i="1" dirty="0" smtClean="0"/>
            </a:br>
            <a:r>
              <a:rPr lang="en-US" altLang="en-US" i="1" dirty="0" smtClean="0"/>
              <a:t>with your writing projects!</a:t>
            </a:r>
            <a:endParaRPr lang="en-US" dirty="0" smtClean="0"/>
          </a:p>
        </p:txBody>
      </p:sp>
      <p:sp>
        <p:nvSpPr>
          <p:cNvPr id="4" name="Date Placeholder 3"/>
          <p:cNvSpPr>
            <a:spLocks noGrp="1"/>
          </p:cNvSpPr>
          <p:nvPr>
            <p:ph type="dt" sz="half" idx="10"/>
          </p:nvPr>
        </p:nvSpPr>
        <p:spPr/>
        <p:txBody>
          <a:bodyPr/>
          <a:lstStyle/>
          <a:p>
            <a:fld id="{BE9B232E-74DB-E24B-9EAB-2535BABDB41E}" type="datetime1">
              <a:rPr lang="en-GB" smtClean="0"/>
              <a:t>25/09/2016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8204464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438DA0-3256-8447-85C7-9D17E5BDDE40}" type="datetime1">
              <a:rPr lang="en-GB" smtClean="0"/>
              <a:t>25/09/2016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7059551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25/09/2016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76369692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8295"/>
            <a:ext cx="3008313" cy="766025"/>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792480"/>
            <a:ext cx="5111750" cy="5333683"/>
          </a:xfrm>
        </p:spPr>
        <p:txBody>
          <a:bodyPr/>
          <a:lstStyle>
            <a:lvl1pPr>
              <a:defRPr sz="3200">
                <a:solidFill>
                  <a:srgbClr val="666666"/>
                </a:solidFill>
              </a:defRPr>
            </a:lvl1pPr>
            <a:lvl2pPr>
              <a:defRPr sz="2800">
                <a:solidFill>
                  <a:srgbClr val="666666"/>
                </a:solidFill>
              </a:defRPr>
            </a:lvl2pPr>
            <a:lvl3pPr>
              <a:defRPr sz="2400">
                <a:solidFill>
                  <a:srgbClr val="666666"/>
                </a:solidFill>
              </a:defRPr>
            </a:lvl3pPr>
            <a:lvl4pPr>
              <a:defRPr sz="2000">
                <a:solidFill>
                  <a:srgbClr val="666666"/>
                </a:solidFill>
              </a:defRPr>
            </a:lvl4pPr>
            <a:lvl5pPr>
              <a:defRPr sz="2000">
                <a:solidFill>
                  <a:srgbClr val="666666"/>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544321"/>
            <a:ext cx="3008313" cy="458184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E9CB5-4D37-9B4B-B96A-BB8701A24712}" type="datetime1">
              <a:rPr lang="en-GB" smtClean="0"/>
              <a:t>25/09/2016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51038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5784CC"/>
                </a:solidFill>
              </a:defRPr>
            </a:lvl1pPr>
          </a:lstStyle>
          <a:p>
            <a:r>
              <a:rPr lang="en-US" dirty="0" smtClean="0"/>
              <a:t>Approaching a Writing Project</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sz="20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GB" dirty="0" smtClean="0"/>
              <a:t>This presentation was prepared for AuthorAID, a project of INASP. You are welcome to use this presentation and to share it with other people. You also may adapt this presentation as long as you credit AuthorAID for the original version. </a:t>
            </a:r>
          </a:p>
        </p:txBody>
      </p:sp>
      <p:sp>
        <p:nvSpPr>
          <p:cNvPr id="4" name="Date Placeholder 3"/>
          <p:cNvSpPr>
            <a:spLocks noGrp="1"/>
          </p:cNvSpPr>
          <p:nvPr>
            <p:ph type="dt" sz="half" idx="10"/>
          </p:nvPr>
        </p:nvSpPr>
        <p:spPr/>
        <p:txBody>
          <a:bodyPr/>
          <a:lstStyle/>
          <a:p>
            <a:fld id="{C5357649-C105-F645-A7D2-78524A18A7C0}"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1778534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Overview</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GB" altLang="en-US" dirty="0" smtClean="0"/>
              <a:t>Establishing the </a:t>
            </a:r>
            <a:r>
              <a:rPr lang="en-GB" altLang="en-US" dirty="0" err="1" smtClean="0"/>
              <a:t>mindset</a:t>
            </a:r>
            <a:r>
              <a:rPr lang="en-GB" altLang="en-US" dirty="0" smtClean="0"/>
              <a:t> (attitude)</a:t>
            </a:r>
          </a:p>
          <a:p>
            <a:pPr eaLnBrk="1" hangingPunct="1"/>
            <a:r>
              <a:rPr lang="en-GB" altLang="en-US" dirty="0" smtClean="0"/>
              <a:t>Knowing the ethics</a:t>
            </a:r>
          </a:p>
          <a:p>
            <a:pPr eaLnBrk="1" hangingPunct="1"/>
            <a:r>
              <a:rPr lang="en-GB" altLang="en-US" dirty="0" smtClean="0"/>
              <a:t>Preparing to write</a:t>
            </a:r>
          </a:p>
          <a:p>
            <a:pPr eaLnBrk="1" hangingPunct="1"/>
            <a:r>
              <a:rPr lang="en-GB" altLang="en-US" dirty="0" smtClean="0"/>
              <a:t>Doing the writing</a:t>
            </a:r>
          </a:p>
          <a:p>
            <a:pPr eaLnBrk="1" hangingPunct="1"/>
            <a:r>
              <a:rPr lang="en-GB" altLang="en-US" dirty="0" smtClean="0"/>
              <a:t>Revising your work</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4355963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Establishing the mindset</a:t>
            </a:r>
            <a:endParaRPr lang="en-US" dirty="0"/>
          </a:p>
        </p:txBody>
      </p:sp>
      <p:sp>
        <p:nvSpPr>
          <p:cNvPr id="3" name="Content Placeholder 2"/>
          <p:cNvSpPr>
            <a:spLocks noGrp="1"/>
          </p:cNvSpPr>
          <p:nvPr>
            <p:ph idx="1" hasCustomPrompt="1"/>
          </p:nvPr>
        </p:nvSpPr>
        <p:spPr/>
        <p:txBody>
          <a:bodyPr/>
          <a:lstStyle>
            <a:lvl1pPr marL="457200" indent="-457200" eaLnBrk="1" hangingPunct="1">
              <a:lnSpc>
                <a:spcPct val="90000"/>
              </a:lnSpc>
              <a:buFont typeface="Arial" panose="020B0604020202020204" pitchFamily="34" charset="0"/>
              <a:buChar char="•"/>
              <a:defRPr>
                <a:solidFill>
                  <a:srgbClr val="666666"/>
                </a:solidFill>
              </a:defRPr>
            </a:lvl1pPr>
            <a:lvl2pPr marL="914400" indent="-457200" eaLnBrk="1" hangingPunct="1">
              <a:lnSpc>
                <a:spcPct val="90000"/>
              </a:lnSpc>
              <a:buFont typeface="Arial" panose="020B0604020202020204" pitchFamily="34" charset="0"/>
              <a:buChar cha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lnSpc>
                <a:spcPct val="90000"/>
              </a:lnSpc>
            </a:pPr>
            <a:r>
              <a:rPr lang="en-US" altLang="en-US" dirty="0" smtClean="0"/>
              <a:t>Remember that you are writing to communicate, not to impress.</a:t>
            </a:r>
          </a:p>
          <a:p>
            <a:pPr eaLnBrk="1" hangingPunct="1">
              <a:lnSpc>
                <a:spcPct val="90000"/>
              </a:lnSpc>
            </a:pPr>
            <a:r>
              <a:rPr lang="en-US" altLang="en-US" dirty="0" smtClean="0"/>
              <a:t>Realize that those reading your work want you to do well.</a:t>
            </a:r>
          </a:p>
          <a:p>
            <a:pPr lvl="1" eaLnBrk="1" hangingPunct="1">
              <a:lnSpc>
                <a:spcPct val="90000"/>
              </a:lnSpc>
            </a:pPr>
            <a:r>
              <a:rPr lang="en-US" altLang="en-US" dirty="0" smtClean="0"/>
              <a:t>Journal editors</a:t>
            </a:r>
          </a:p>
          <a:p>
            <a:pPr lvl="1" eaLnBrk="1" hangingPunct="1">
              <a:lnSpc>
                <a:spcPct val="90000"/>
              </a:lnSpc>
            </a:pPr>
            <a:r>
              <a:rPr lang="en-US" altLang="en-US" dirty="0" smtClean="0"/>
              <a:t>Peer reviewers</a:t>
            </a:r>
          </a:p>
          <a:p>
            <a:pPr lvl="1" eaLnBrk="1" hangingPunct="1">
              <a:lnSpc>
                <a:spcPct val="90000"/>
              </a:lnSpc>
            </a:pPr>
            <a:r>
              <a:rPr lang="en-US" altLang="en-US" dirty="0" smtClean="0"/>
              <a:t>Professors</a:t>
            </a:r>
          </a:p>
          <a:p>
            <a:pPr lvl="1" eaLnBrk="1" hangingPunct="1">
              <a:lnSpc>
                <a:spcPct val="90000"/>
              </a:lnSpc>
              <a:buFontTx/>
              <a:buNone/>
            </a:pPr>
            <a:r>
              <a:rPr lang="en-US" altLang="en-US" dirty="0" smtClean="0"/>
              <a:t>	The purpose of their constructive criticism is to help you succeed.</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15701452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Authenticity (not fabrication)</a:t>
            </a:r>
          </a:p>
          <a:p>
            <a:pPr eaLnBrk="1" hangingPunct="1"/>
            <a:r>
              <a:rPr lang="en-US" altLang="en-US" dirty="0" smtClean="0"/>
              <a:t>Accuracy</a:t>
            </a:r>
          </a:p>
          <a:p>
            <a:pPr lvl="1" eaLnBrk="1" hangingPunct="1"/>
            <a:r>
              <a:rPr lang="en-US" altLang="en-US" dirty="0" smtClean="0"/>
              <a:t>Providing complete data (not only those supporting your hypothesis)</a:t>
            </a:r>
          </a:p>
          <a:p>
            <a:pPr lvl="1" eaLnBrk="1" hangingPunct="1"/>
            <a:r>
              <a:rPr lang="en-US" altLang="en-US" dirty="0" smtClean="0"/>
              <a:t>Avoiding inappropriate manipulation of images such as photographs</a:t>
            </a:r>
          </a:p>
          <a:p>
            <a:pPr lvl="1" eaLnBrk="1" hangingPunct="1"/>
            <a:r>
              <a:rPr lang="en-US" altLang="en-US" dirty="0" smtClean="0"/>
              <a:t>Using appropriate statistical procedures</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70489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Originality</a:t>
            </a:r>
          </a:p>
          <a:p>
            <a:pPr lvl="1" eaLnBrk="1" hangingPunct="1"/>
            <a:r>
              <a:rPr lang="en-US" altLang="en-US" dirty="0" smtClean="0"/>
              <a:t>Not republishing the same findings (except under special circumstances, with the original source cited)</a:t>
            </a:r>
          </a:p>
          <a:p>
            <a:pPr lvl="1" eaLnBrk="1" hangingPunct="1"/>
            <a:r>
              <a:rPr lang="en-US" altLang="en-US" dirty="0" smtClean="0"/>
              <a:t>Not submitting the same manuscript to two or more journals at once</a:t>
            </a:r>
          </a:p>
          <a:p>
            <a:pPr lvl="1" eaLnBrk="1" hangingPunct="1"/>
            <a:r>
              <a:rPr lang="en-US" altLang="en-US" dirty="0" smtClean="0"/>
              <a:t>Not dividing one small research project into many tiny papers (“salami science” or “cucumber science”)</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0022937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eaLnBrk="1" hangingPunct="1">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Credit</a:t>
            </a:r>
          </a:p>
          <a:p>
            <a:pPr lvl="1" eaLnBrk="1" hangingPunct="1"/>
            <a:r>
              <a:rPr lang="en-US" altLang="en-US" dirty="0" smtClean="0"/>
              <a:t>Citing sources of information and ideas (also aids credibility, helps in finding out more)</a:t>
            </a:r>
          </a:p>
          <a:p>
            <a:pPr lvl="1" eaLnBrk="1" hangingPunct="1"/>
            <a:r>
              <a:rPr lang="en-US" altLang="en-US" dirty="0" smtClean="0"/>
              <a:t>Avoiding excessive use of others’ words</a:t>
            </a:r>
          </a:p>
          <a:p>
            <a:pPr lvl="2" eaLnBrk="1" hangingPunct="1"/>
            <a:r>
              <a:rPr lang="en-US" altLang="en-US" dirty="0" smtClean="0"/>
              <a:t>Make note of sources when copying items or taking notes</a:t>
            </a:r>
          </a:p>
          <a:p>
            <a:pPr lvl="2" eaLnBrk="1" hangingPunct="1"/>
            <a:r>
              <a:rPr lang="en-US" altLang="en-US" dirty="0" smtClean="0"/>
              <a:t>Placing in quotation marks, or indenting, items used verbatim</a:t>
            </a:r>
          </a:p>
          <a:p>
            <a:pPr lvl="2" eaLnBrk="1" hangingPunct="1"/>
            <a:r>
              <a:rPr lang="en-US" altLang="en-US" dirty="0" smtClean="0"/>
              <a:t>Perhaps drafting some items while not looking at the source materials</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226173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1" eaLnBrk="1" hangingPunct="1"/>
            <a:r>
              <a:rPr lang="en-US" altLang="en-US" dirty="0" smtClean="0"/>
              <a:t>Observing copyright and obtaining needed permissions</a:t>
            </a:r>
          </a:p>
          <a:p>
            <a:pPr eaLnBrk="1" hangingPunct="1"/>
            <a:r>
              <a:rPr lang="en-US" altLang="en-US" dirty="0" smtClean="0"/>
              <a:t>Ethical treatment of humans and animals (and documentation thereof in publications)</a:t>
            </a:r>
          </a:p>
          <a:p>
            <a:pPr eaLnBrk="1" hangingPunct="1"/>
            <a:r>
              <a:rPr lang="en-US" altLang="en-US" dirty="0" smtClean="0"/>
              <a:t>Disclosure of conflicts of interest</a:t>
            </a:r>
          </a:p>
          <a:p>
            <a:pPr lvl="1" eaLnBrk="1" hangingPunct="1"/>
            <a:r>
              <a:rPr lang="en-US" altLang="en-US" dirty="0" smtClean="0"/>
              <a:t>Financial</a:t>
            </a:r>
          </a:p>
          <a:p>
            <a:pPr lvl="1" eaLnBrk="1" hangingPunct="1"/>
            <a:r>
              <a:rPr lang="en-US" altLang="en-US" dirty="0" smtClean="0"/>
              <a:t>Other</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6302434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A resource on ethics</a:t>
            </a:r>
            <a:endParaRPr lang="en-US" dirty="0"/>
          </a:p>
        </p:txBody>
      </p:sp>
      <p:sp>
        <p:nvSpPr>
          <p:cNvPr id="3" name="Content Placeholder 2"/>
          <p:cNvSpPr>
            <a:spLocks noGrp="1"/>
          </p:cNvSpPr>
          <p:nvPr>
            <p:ph idx="1" hasCustomPrompt="1"/>
          </p:nvPr>
        </p:nvSpPr>
        <p:spPr/>
        <p:txBody>
          <a:bodyPr/>
          <a:lstStyle>
            <a:lvl1pPr marL="182880" indent="0" eaLnBrk="1" hangingPunct="1">
              <a:buFontTx/>
              <a:buNone/>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marL="182880" indent="0" eaLnBrk="1" hangingPunct="1">
              <a:buFontTx/>
              <a:buNone/>
              <a:defRPr/>
            </a:pPr>
            <a:r>
              <a:rPr lang="en-US" i="1" dirty="0" smtClean="0"/>
              <a:t>On Being a Scientist: A Guide to Responsible Conduct in Research, </a:t>
            </a:r>
            <a:r>
              <a:rPr lang="en-US" dirty="0" smtClean="0"/>
              <a:t>3rd edition (2009)</a:t>
            </a:r>
          </a:p>
          <a:p>
            <a:pPr lvl="1" eaLnBrk="1" hangingPunct="1">
              <a:defRPr/>
            </a:pPr>
            <a:r>
              <a:rPr lang="en-US" dirty="0" smtClean="0"/>
              <a:t>From the US National Academies</a:t>
            </a:r>
          </a:p>
          <a:p>
            <a:pPr lvl="1" eaLnBrk="1" hangingPunct="1">
              <a:defRPr/>
            </a:pPr>
            <a:r>
              <a:rPr lang="en-US" dirty="0" smtClean="0"/>
              <a:t>Largely for graduate students</a:t>
            </a:r>
          </a:p>
          <a:p>
            <a:pPr lvl="1" eaLnBrk="1" hangingPunct="1">
              <a:defRPr/>
            </a:pPr>
            <a:r>
              <a:rPr lang="en-US" dirty="0" smtClean="0"/>
              <a:t>Available at </a:t>
            </a:r>
            <a:r>
              <a:rPr lang="en-US" sz="2400" dirty="0" smtClean="0">
                <a:hlinkClick r:id="rId2"/>
              </a:rPr>
              <a:t>www.nap.edu/catalog.php?record_id=12192</a:t>
            </a:r>
            <a:endParaRPr lang="en-US" sz="2400" dirty="0" smtClean="0"/>
          </a:p>
          <a:p>
            <a:pPr lvl="1" eaLnBrk="1" hangingPunct="1">
              <a:defRPr/>
            </a:pPr>
            <a:r>
              <a:rPr lang="en-US" dirty="0" smtClean="0"/>
              <a:t>Video available at the same website</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199321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3.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s://creativecommons.org/licenses/by-sa/4.0/"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348093" y="147187"/>
            <a:ext cx="6697137" cy="904737"/>
          </a:xfrm>
          <a:prstGeom prst="rect">
            <a:avLst/>
          </a:prstGeom>
        </p:spPr>
      </p:pic>
      <p:sp>
        <p:nvSpPr>
          <p:cNvPr id="2" name="Title Placeholder 1"/>
          <p:cNvSpPr>
            <a:spLocks noGrp="1"/>
          </p:cNvSpPr>
          <p:nvPr>
            <p:ph type="title"/>
          </p:nvPr>
        </p:nvSpPr>
        <p:spPr>
          <a:xfrm>
            <a:off x="457200" y="940164"/>
            <a:ext cx="8229600" cy="849501"/>
          </a:xfrm>
          <a:prstGeom prst="rect">
            <a:avLst/>
          </a:prstGeom>
        </p:spPr>
        <p:txBody>
          <a:bodyPr vert="horz" lIns="91440" tIns="45720" rIns="91440" bIns="45720" rtlCol="0" anchor="ctr">
            <a:normAutofit/>
          </a:bodyPr>
          <a:lstStyle/>
          <a:p>
            <a:r>
              <a:rPr lang="en-US" dirty="0" smtClean="0"/>
              <a:t>Approaching a Writing Project</a:t>
            </a:r>
            <a:endParaRPr lang="en-US" dirty="0"/>
          </a:p>
        </p:txBody>
      </p:sp>
      <p:sp>
        <p:nvSpPr>
          <p:cNvPr id="3" name="Text Placeholder 2"/>
          <p:cNvSpPr>
            <a:spLocks noGrp="1"/>
          </p:cNvSpPr>
          <p:nvPr>
            <p:ph type="body" idx="1"/>
          </p:nvPr>
        </p:nvSpPr>
        <p:spPr>
          <a:xfrm>
            <a:off x="459608" y="1912388"/>
            <a:ext cx="8229600" cy="4305532"/>
          </a:xfrm>
          <a:prstGeom prst="rect">
            <a:avLst/>
          </a:prstGeom>
          <a:solidFill>
            <a:srgbClr val="FFFFFF"/>
          </a:solidFill>
        </p:spPr>
        <p:txBody>
          <a:bodyPr vert="horz" lIns="91440" tIns="45720" rIns="91440" bIns="45720" rtlCol="0">
            <a:normAutofit/>
          </a:bodyPr>
          <a:lstStyle/>
          <a:p>
            <a:pPr lvl="0"/>
            <a:r>
              <a:rPr lang="en-GB" dirty="0" smtClean="0"/>
              <a:t>This presentation was prepared for AuthorAID, a project of INASP. You are welcome to use this presentation and to share it with other people. You also may adapt this presentation as long as you credit AuthorAID for the original version. </a:t>
            </a:r>
          </a:p>
        </p:txBody>
      </p:sp>
      <p:sp>
        <p:nvSpPr>
          <p:cNvPr id="4" name="Date Placeholder 3"/>
          <p:cNvSpPr>
            <a:spLocks noGrp="1"/>
          </p:cNvSpPr>
          <p:nvPr>
            <p:ph type="dt" sz="half" idx="2"/>
          </p:nvPr>
        </p:nvSpPr>
        <p:spPr>
          <a:xfrm>
            <a:off x="2590800" y="6472763"/>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a:defRPr>
            </a:lvl1pPr>
          </a:lstStyle>
          <a:p>
            <a:fld id="{20CB5577-C91D-3E47-9087-B82B92BEEFC7}" type="datetime1">
              <a:rPr lang="en-GB" smtClean="0"/>
              <a:pPr/>
              <a:t>25/09/2016</a:t>
            </a:fld>
            <a:endParaRPr lang="en-US" dirty="0"/>
          </a:p>
        </p:txBody>
      </p:sp>
      <p:sp>
        <p:nvSpPr>
          <p:cNvPr id="5" name="Footer Placeholder 4"/>
          <p:cNvSpPr>
            <a:spLocks noGrp="1"/>
          </p:cNvSpPr>
          <p:nvPr>
            <p:ph type="ftr" sz="quarter" idx="3"/>
          </p:nvPr>
        </p:nvSpPr>
        <p:spPr>
          <a:xfrm>
            <a:off x="4918228" y="6472763"/>
            <a:ext cx="2895600" cy="365125"/>
          </a:xfrm>
          <a:prstGeom prst="rect">
            <a:avLst/>
          </a:prstGeom>
        </p:spPr>
        <p:txBody>
          <a:bodyPr vert="horz" lIns="91440" tIns="45720" rIns="91440" bIns="45720" rtlCol="0" anchor="ctr"/>
          <a:lstStyle>
            <a:lvl1pPr algn="ctr">
              <a:defRPr sz="900">
                <a:solidFill>
                  <a:schemeClr val="tx1">
                    <a:tint val="75000"/>
                  </a:schemeClr>
                </a:solidFill>
                <a:latin typeface="Georgia"/>
              </a:defRPr>
            </a:lvl1pPr>
          </a:lstStyle>
          <a:p>
            <a:endParaRPr lang="en-US" dirty="0"/>
          </a:p>
        </p:txBody>
      </p:sp>
      <p:sp>
        <p:nvSpPr>
          <p:cNvPr id="6" name="Slide Number Placeholder 5"/>
          <p:cNvSpPr>
            <a:spLocks noGrp="1"/>
          </p:cNvSpPr>
          <p:nvPr>
            <p:ph type="sldNum" sz="quarter" idx="4"/>
          </p:nvPr>
        </p:nvSpPr>
        <p:spPr>
          <a:xfrm>
            <a:off x="8002574" y="6472763"/>
            <a:ext cx="684225" cy="365125"/>
          </a:xfrm>
          <a:prstGeom prst="rect">
            <a:avLst/>
          </a:prstGeom>
        </p:spPr>
        <p:txBody>
          <a:bodyPr vert="horz" lIns="91440" tIns="45720" rIns="91440" bIns="45720" rtlCol="0" anchor="ctr"/>
          <a:lstStyle>
            <a:lvl1pPr algn="r">
              <a:defRPr sz="900">
                <a:solidFill>
                  <a:schemeClr val="tx1">
                    <a:tint val="75000"/>
                  </a:schemeClr>
                </a:solidFill>
                <a:latin typeface="Georgia"/>
              </a:defRPr>
            </a:lvl1pPr>
          </a:lstStyle>
          <a:p>
            <a:fld id="{61D33979-82CC-6440-B758-3F4758057F14}" type="slidenum">
              <a:rPr lang="en-US" smtClean="0"/>
              <a:pPr/>
              <a:t>‹#›</a:t>
            </a:fld>
            <a:endParaRPr lang="en-US" dirty="0"/>
          </a:p>
        </p:txBody>
      </p:sp>
      <p:pic>
        <p:nvPicPr>
          <p:cNvPr id="8" name="Picture 2">
            <a:hlinkClick r:id="rId22"/>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descr="C:\Users\bgastel\Desktop\AAlogo%20v2[2].JPG"/>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5394166" y="5614670"/>
            <a:ext cx="3151188"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0290004"/>
      </p:ext>
    </p:extLst>
  </p:cSld>
  <p:clrMap bg1="lt1" tx1="dk1" bg2="lt2" tx2="dk2" accent1="accent1" accent2="accent2" accent3="accent3" accent4="accent4" accent5="accent5" accent6="accent6" hlink="hlink" folHlink="folHlink"/>
  <p:sldLayoutIdLst>
    <p:sldLayoutId id="2147483672" r:id="rId1"/>
    <p:sldLayoutId id="2147483649" r:id="rId2"/>
    <p:sldLayoutId id="2147483650" r:id="rId3"/>
    <p:sldLayoutId id="2147483673" r:id="rId4"/>
    <p:sldLayoutId id="2147483674" r:id="rId5"/>
    <p:sldLayoutId id="2147483675" r:id="rId6"/>
    <p:sldLayoutId id="2147483676" r:id="rId7"/>
    <p:sldLayoutId id="2147483680" r:id="rId8"/>
    <p:sldLayoutId id="2147483679" r:id="rId9"/>
    <p:sldLayoutId id="2147483678" r:id="rId10"/>
    <p:sldLayoutId id="2147483677" r:id="rId11"/>
    <p:sldLayoutId id="2147483681" r:id="rId12"/>
    <p:sldLayoutId id="2147483684" r:id="rId13"/>
    <p:sldLayoutId id="2147483683" r:id="rId14"/>
    <p:sldLayoutId id="2147483682" r:id="rId15"/>
    <p:sldLayoutId id="2147483651" r:id="rId16"/>
    <p:sldLayoutId id="2147483654" r:id="rId17"/>
    <p:sldLayoutId id="2147483655" r:id="rId18"/>
    <p:sldLayoutId id="2147483656" r:id="rId19"/>
  </p:sldLayoutIdLst>
  <p:timing>
    <p:tnLst>
      <p:par>
        <p:cTn id="1" dur="indefinite" restart="never" nodeType="tmRoot"/>
      </p:par>
    </p:tnLst>
  </p:timing>
  <p:hf hdr="0"/>
  <p:txStyles>
    <p:titleStyle>
      <a:lvl1pPr algn="l" defTabSz="457200" rtl="0" eaLnBrk="1" latinLnBrk="0" hangingPunct="1">
        <a:spcBef>
          <a:spcPct val="0"/>
        </a:spcBef>
        <a:buNone/>
        <a:defRPr sz="4400" kern="1200">
          <a:solidFill>
            <a:srgbClr val="5784CC"/>
          </a:solidFill>
          <a:latin typeface="Georgia"/>
          <a:ea typeface="+mj-ea"/>
          <a:cs typeface="+mj-cs"/>
        </a:defRPr>
      </a:lvl1pPr>
    </p:titleStyle>
    <p:bodyStyle>
      <a:lvl1pPr marL="0" indent="0" algn="l" defTabSz="457200" rtl="0" eaLnBrk="1" latinLnBrk="0" hangingPunct="1">
        <a:spcBef>
          <a:spcPct val="20000"/>
        </a:spcBef>
        <a:buFont typeface="Arial"/>
        <a:buNone/>
        <a:defRPr sz="3200" kern="1200">
          <a:solidFill>
            <a:srgbClr val="666666"/>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rgbClr val="666666"/>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rgbClr val="666666"/>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sa/4.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authoraid.info/en/news/details/406/"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betterposters.blogspot.com/" TargetMode="External"/><Relationship Id="rId2" Type="http://schemas.openxmlformats.org/officeDocument/2006/relationships/hyperlink" Target="http://colinpurrington.com/tips/poster-design"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16.xml"/><Relationship Id="rId5" Type="http://schemas.openxmlformats.org/officeDocument/2006/relationships/image" Target="../media/image2.png"/><Relationship Id="rId4" Type="http://schemas.openxmlformats.org/officeDocument/2006/relationships/hyperlink" Target="https://creativecommons.org/licenses/by-sa/4.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ctrTitle"/>
          </p:nvPr>
        </p:nvSpPr>
        <p:spPr>
          <a:xfrm>
            <a:off x="685800" y="1599196"/>
            <a:ext cx="7772400" cy="1164324"/>
          </a:xfrm>
        </p:spPr>
        <p:txBody>
          <a:bodyPr>
            <a:normAutofit fontScale="90000"/>
          </a:bodyPr>
          <a:lstStyle/>
          <a:p>
            <a:pPr algn="l"/>
            <a:r>
              <a:rPr lang="en-US" b="1" dirty="0" smtClean="0"/>
              <a:t>Preparing Winning Poster and Oral Presentations</a:t>
            </a:r>
            <a:endParaRPr lang="en-US" b="1" dirty="0">
              <a:solidFill>
                <a:srgbClr val="5784CC"/>
              </a:solidFill>
            </a:endParaRPr>
          </a:p>
        </p:txBody>
      </p:sp>
      <p:sp>
        <p:nvSpPr>
          <p:cNvPr id="22" name="Subtitle 21"/>
          <p:cNvSpPr>
            <a:spLocks noGrp="1"/>
          </p:cNvSpPr>
          <p:nvPr>
            <p:ph type="subTitle" idx="1"/>
          </p:nvPr>
        </p:nvSpPr>
        <p:spPr>
          <a:xfrm>
            <a:off x="685800" y="2949026"/>
            <a:ext cx="7772400" cy="1418257"/>
          </a:xfrm>
        </p:spPr>
        <p:txBody>
          <a:bodyPr>
            <a:normAutofit lnSpcReduction="10000"/>
          </a:bodyPr>
          <a:lstStyle/>
          <a:p>
            <a:pPr algn="l"/>
            <a:r>
              <a:rPr lang="en-US" dirty="0" smtClean="0">
                <a:solidFill>
                  <a:srgbClr val="5784CC"/>
                </a:solidFill>
              </a:rPr>
              <a:t>Pre-Symposium Workshop</a:t>
            </a:r>
          </a:p>
          <a:p>
            <a:pPr algn="l"/>
            <a:r>
              <a:rPr lang="en-US" dirty="0">
                <a:solidFill>
                  <a:srgbClr val="5784CC"/>
                </a:solidFill>
              </a:rPr>
              <a:t>R</a:t>
            </a:r>
            <a:r>
              <a:rPr lang="en-US" dirty="0" smtClean="0">
                <a:solidFill>
                  <a:srgbClr val="5784CC"/>
                </a:solidFill>
              </a:rPr>
              <a:t>esearch Promotion and Facilitation Centre</a:t>
            </a:r>
          </a:p>
          <a:p>
            <a:pPr algn="l"/>
            <a:r>
              <a:rPr lang="en-US" dirty="0" smtClean="0">
                <a:solidFill>
                  <a:srgbClr val="5784CC"/>
                </a:solidFill>
              </a:rPr>
              <a:t>University of Colombo Faculty of Medicine</a:t>
            </a:r>
          </a:p>
          <a:p>
            <a:pPr algn="l"/>
            <a:r>
              <a:rPr lang="en-US" dirty="0" smtClean="0">
                <a:solidFill>
                  <a:srgbClr val="5784CC"/>
                </a:solidFill>
              </a:rPr>
              <a:t>13 October 2016</a:t>
            </a:r>
            <a:endParaRPr lang="en-US" dirty="0">
              <a:solidFill>
                <a:srgbClr val="5784CC"/>
              </a:solidFill>
            </a:endParaRPr>
          </a:p>
        </p:txBody>
      </p:sp>
      <p:pic>
        <p:nvPicPr>
          <p:cNvPr id="4"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ubtitle 21"/>
          <p:cNvSpPr txBox="1">
            <a:spLocks/>
          </p:cNvSpPr>
          <p:nvPr/>
        </p:nvSpPr>
        <p:spPr>
          <a:xfrm>
            <a:off x="685800" y="4426977"/>
            <a:ext cx="7772400" cy="1154957"/>
          </a:xfrm>
          <a:prstGeom prst="rect">
            <a:avLst/>
          </a:prstGeom>
          <a:solidFill>
            <a:srgbClr val="FFFFFF"/>
          </a:solidFill>
        </p:spPr>
        <p:txBody>
          <a:bodyPr vert="horz" lIns="91440" tIns="45720" rIns="91440" bIns="45720" rtlCol="0">
            <a:normAutofit/>
          </a:bodyPr>
          <a:lstStyle>
            <a:lvl1pPr marL="0" indent="0" algn="ctr" defTabSz="457200" rtl="0" eaLnBrk="1" latinLnBrk="0" hangingPunct="1">
              <a:spcBef>
                <a:spcPct val="20000"/>
              </a:spcBef>
              <a:buFont typeface="Arial"/>
              <a:buNone/>
              <a:defRPr sz="2000" kern="1200">
                <a:solidFill>
                  <a:srgbClr val="666666"/>
                </a:solidFill>
                <a:latin typeface="Arial" panose="020B0604020202020204" pitchFamily="34" charset="0"/>
                <a:ea typeface="+mn-ea"/>
                <a:cs typeface="Arial" panose="020B0604020202020204" pitchFamily="34" charset="0"/>
              </a:defRPr>
            </a:lvl1pPr>
            <a:lvl2pPr marL="457200" indent="0" algn="ctr" defTabSz="457200" rtl="0" eaLnBrk="1" latinLnBrk="0" hangingPunct="1">
              <a:spcBef>
                <a:spcPct val="20000"/>
              </a:spcBef>
              <a:buFont typeface="Arial"/>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i="1" dirty="0" smtClean="0">
                <a:solidFill>
                  <a:srgbClr val="5784CC"/>
                </a:solidFill>
              </a:rPr>
              <a:t>Facilitator: Barbara Gastel, MD, MPH</a:t>
            </a:r>
          </a:p>
          <a:p>
            <a:pPr algn="l"/>
            <a:r>
              <a:rPr lang="en-US" dirty="0" smtClean="0">
                <a:solidFill>
                  <a:srgbClr val="5784CC"/>
                </a:solidFill>
              </a:rPr>
              <a:t>Professor, Texas A&amp;M University, USA</a:t>
            </a:r>
          </a:p>
          <a:p>
            <a:pPr algn="l"/>
            <a:r>
              <a:rPr lang="en-US" dirty="0" smtClean="0">
                <a:solidFill>
                  <a:srgbClr val="5784CC"/>
                </a:solidFill>
              </a:rPr>
              <a:t>INASP Associate</a:t>
            </a:r>
            <a:endParaRPr lang="en-US" dirty="0">
              <a:solidFill>
                <a:srgbClr val="5784CC"/>
              </a:solidFill>
            </a:endParaRPr>
          </a:p>
        </p:txBody>
      </p:sp>
    </p:spTree>
    <p:extLst>
      <p:ext uri="{BB962C8B-B14F-4D97-AF65-F5344CB8AC3E}">
        <p14:creationId xmlns:p14="http://schemas.microsoft.com/office/powerpoint/2010/main" val="3793130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altLang="en-US" smtClean="0"/>
              <a:t>Some Newer Aspects</a:t>
            </a:r>
          </a:p>
        </p:txBody>
      </p:sp>
      <p:sp>
        <p:nvSpPr>
          <p:cNvPr id="61443" name="Content Placeholder 2"/>
          <p:cNvSpPr>
            <a:spLocks noGrp="1"/>
          </p:cNvSpPr>
          <p:nvPr>
            <p:ph idx="1"/>
          </p:nvPr>
        </p:nvSpPr>
        <p:spPr/>
        <p:txBody>
          <a:bodyPr/>
          <a:lstStyle/>
          <a:p>
            <a:r>
              <a:rPr lang="en-US" altLang="en-US" smtClean="0"/>
              <a:t>Electronic posters</a:t>
            </a:r>
          </a:p>
          <a:p>
            <a:pPr lvl="1"/>
            <a:r>
              <a:rPr lang="en-US" altLang="en-US" smtClean="0"/>
              <a:t>Static (projection of traditional posters)</a:t>
            </a:r>
          </a:p>
          <a:p>
            <a:pPr lvl="1"/>
            <a:r>
              <a:rPr lang="en-US" altLang="en-US" smtClean="0"/>
              <a:t>Dynamic </a:t>
            </a:r>
          </a:p>
          <a:p>
            <a:pPr lvl="2"/>
            <a:r>
              <a:rPr lang="en-US" altLang="en-US" smtClean="0"/>
              <a:t>May have animations, videos, etc</a:t>
            </a:r>
          </a:p>
          <a:p>
            <a:pPr lvl="2"/>
            <a:r>
              <a:rPr lang="en-US" altLang="en-US" smtClean="0"/>
              <a:t>May be interactive</a:t>
            </a:r>
          </a:p>
          <a:p>
            <a:r>
              <a:rPr lang="en-US" altLang="en-US" smtClean="0"/>
              <a:t>Flash poster presentations (see </a:t>
            </a:r>
            <a:r>
              <a:rPr lang="en-US" altLang="en-US" smtClean="0">
                <a:hlinkClick r:id="rId2"/>
              </a:rPr>
              <a:t>http://www.authoraid.info/en/news/details/406/</a:t>
            </a:r>
            <a:r>
              <a:rPr lang="en-US" altLang="en-US" smtClean="0"/>
              <a:t>) </a:t>
            </a:r>
          </a:p>
        </p:txBody>
      </p:sp>
    </p:spTree>
    <p:extLst>
      <p:ext uri="{BB962C8B-B14F-4D97-AF65-F5344CB8AC3E}">
        <p14:creationId xmlns:p14="http://schemas.microsoft.com/office/powerpoint/2010/main" val="1828091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en-US" smtClean="0"/>
              <a:t>Some Resources</a:t>
            </a:r>
          </a:p>
        </p:txBody>
      </p:sp>
      <p:sp>
        <p:nvSpPr>
          <p:cNvPr id="62467" name="Rectangle 3"/>
          <p:cNvSpPr>
            <a:spLocks noGrp="1" noChangeArrowheads="1"/>
          </p:cNvSpPr>
          <p:nvPr>
            <p:ph type="body" idx="1"/>
          </p:nvPr>
        </p:nvSpPr>
        <p:spPr/>
        <p:txBody>
          <a:bodyPr/>
          <a:lstStyle/>
          <a:p>
            <a:pPr eaLnBrk="1" hangingPunct="1"/>
            <a:r>
              <a:rPr lang="en-US" altLang="en-US" smtClean="0"/>
              <a:t>“Designing Conference Posters” by Colin Purrington (posted at </a:t>
            </a:r>
            <a:r>
              <a:rPr lang="en-US" altLang="en-US" smtClean="0">
                <a:hlinkClick r:id="rId2"/>
              </a:rPr>
              <a:t>http://colinpurrington.com/tips/poster-design</a:t>
            </a:r>
            <a:r>
              <a:rPr lang="en-US" altLang="en-US" smtClean="0"/>
              <a:t>) </a:t>
            </a:r>
          </a:p>
          <a:p>
            <a:pPr eaLnBrk="1" hangingPunct="1"/>
            <a:r>
              <a:rPr lang="en-US" altLang="en-US" smtClean="0"/>
              <a:t>“Better Posters: A Resource for Improving Poster Presentations” (blog at  </a:t>
            </a:r>
            <a:r>
              <a:rPr lang="en-US" altLang="en-US" smtClean="0">
                <a:hlinkClick r:id="rId3"/>
              </a:rPr>
              <a:t>http://betterposters.blogspot.com/</a:t>
            </a:r>
            <a:r>
              <a:rPr lang="en-US" altLang="en-US" smtClean="0"/>
              <a:t>) </a:t>
            </a:r>
          </a:p>
        </p:txBody>
      </p:sp>
    </p:spTree>
    <p:extLst>
      <p:ext uri="{BB962C8B-B14F-4D97-AF65-F5344CB8AC3E}">
        <p14:creationId xmlns:p14="http://schemas.microsoft.com/office/powerpoint/2010/main" val="2825697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3"/>
          <p:cNvSpPr>
            <a:spLocks noGrp="1"/>
          </p:cNvSpPr>
          <p:nvPr>
            <p:ph type="ctrTitle"/>
          </p:nvPr>
        </p:nvSpPr>
        <p:spPr>
          <a:xfrm>
            <a:off x="685800" y="2133600"/>
            <a:ext cx="7772400" cy="1470025"/>
          </a:xfrm>
        </p:spPr>
        <p:txBody>
          <a:bodyPr/>
          <a:lstStyle/>
          <a:p>
            <a:r>
              <a:rPr lang="en-US" altLang="en-US" dirty="0" smtClean="0"/>
              <a:t>Preparing and Giving</a:t>
            </a:r>
            <a:br>
              <a:rPr lang="en-US" altLang="en-US" dirty="0" smtClean="0"/>
            </a:br>
            <a:r>
              <a:rPr lang="en-US" altLang="en-US" dirty="0" smtClean="0"/>
              <a:t>Oral </a:t>
            </a:r>
            <a:r>
              <a:rPr lang="en-US" altLang="en-US" dirty="0" smtClean="0"/>
              <a:t>Presentations</a:t>
            </a:r>
          </a:p>
        </p:txBody>
      </p:sp>
    </p:spTree>
    <p:extLst>
      <p:ext uri="{BB962C8B-B14F-4D97-AF65-F5344CB8AC3E}">
        <p14:creationId xmlns:p14="http://schemas.microsoft.com/office/powerpoint/2010/main" val="3441015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cs typeface="Arial" charset="0"/>
              </a:rPr>
              <a:t>Preparing an Oral Presentation</a:t>
            </a:r>
          </a:p>
        </p:txBody>
      </p:sp>
      <p:sp>
        <p:nvSpPr>
          <p:cNvPr id="28675" name="Rectangle 3"/>
          <p:cNvSpPr>
            <a:spLocks noGrp="1" noChangeArrowheads="1"/>
          </p:cNvSpPr>
          <p:nvPr>
            <p:ph type="body" idx="1"/>
          </p:nvPr>
        </p:nvSpPr>
        <p:spPr/>
        <p:txBody>
          <a:bodyPr>
            <a:normAutofit lnSpcReduction="10000"/>
          </a:bodyPr>
          <a:lstStyle/>
          <a:p>
            <a:pPr eaLnBrk="1" hangingPunct="1"/>
            <a:r>
              <a:rPr lang="en-US" altLang="en-US" smtClean="0">
                <a:cs typeface="Arial" charset="0"/>
              </a:rPr>
              <a:t>Obtain and carefully follow instructions.</a:t>
            </a:r>
          </a:p>
          <a:p>
            <a:pPr eaLnBrk="1" hangingPunct="1"/>
            <a:r>
              <a:rPr lang="en-US" altLang="en-US" smtClean="0">
                <a:cs typeface="Arial" charset="0"/>
              </a:rPr>
              <a:t>Include much less detail than in a paper to publish.</a:t>
            </a:r>
          </a:p>
          <a:p>
            <a:pPr eaLnBrk="1" hangingPunct="1"/>
            <a:r>
              <a:rPr lang="en-US" altLang="en-US" smtClean="0">
                <a:cs typeface="Arial" charset="0"/>
              </a:rPr>
              <a:t>Stick to the main idea.</a:t>
            </a:r>
          </a:p>
          <a:p>
            <a:pPr eaLnBrk="1" hangingPunct="1"/>
            <a:r>
              <a:rPr lang="en-US" altLang="en-US" smtClean="0">
                <a:cs typeface="Arial" charset="0"/>
              </a:rPr>
              <a:t>Give the presentation a beginning, a middle, and an end.</a:t>
            </a:r>
          </a:p>
          <a:p>
            <a:pPr eaLnBrk="1" hangingPunct="1"/>
            <a:r>
              <a:rPr lang="en-US" altLang="en-US" smtClean="0">
                <a:cs typeface="Arial" charset="0"/>
              </a:rPr>
              <a:t>If feasible, structure the presentation largely as a story.</a:t>
            </a:r>
          </a:p>
          <a:p>
            <a:pPr eaLnBrk="1" hangingPunct="1"/>
            <a:endParaRPr lang="en-US" altLang="en-US" smtClean="0"/>
          </a:p>
        </p:txBody>
      </p:sp>
    </p:spTree>
    <p:extLst>
      <p:ext uri="{BB962C8B-B14F-4D97-AF65-F5344CB8AC3E}">
        <p14:creationId xmlns:p14="http://schemas.microsoft.com/office/powerpoint/2010/main" val="12190284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cs typeface="Arial" charset="0"/>
              </a:rPr>
              <a:t>Preparing a Presentation (cont)</a:t>
            </a:r>
          </a:p>
        </p:txBody>
      </p:sp>
      <p:sp>
        <p:nvSpPr>
          <p:cNvPr id="29699" name="Rectangle 3"/>
          <p:cNvSpPr>
            <a:spLocks noGrp="1" noChangeArrowheads="1"/>
          </p:cNvSpPr>
          <p:nvPr>
            <p:ph type="body" idx="1"/>
          </p:nvPr>
        </p:nvSpPr>
        <p:spPr/>
        <p:txBody>
          <a:bodyPr/>
          <a:lstStyle/>
          <a:p>
            <a:pPr eaLnBrk="1" hangingPunct="1"/>
            <a:r>
              <a:rPr lang="en-US" altLang="en-US" smtClean="0">
                <a:cs typeface="Arial" charset="0"/>
              </a:rPr>
              <a:t>Remember: People must be able to understand what you say as you say it.  Therefore, for example:</a:t>
            </a:r>
          </a:p>
          <a:p>
            <a:pPr lvl="1" eaLnBrk="1" hangingPunct="1"/>
            <a:r>
              <a:rPr lang="en-US" altLang="en-US" smtClean="0">
                <a:cs typeface="Arial" charset="0"/>
              </a:rPr>
              <a:t>Pace the presentation carefully.</a:t>
            </a:r>
          </a:p>
          <a:p>
            <a:pPr lvl="1" eaLnBrk="1" hangingPunct="1"/>
            <a:r>
              <a:rPr lang="en-US" altLang="en-US" smtClean="0">
                <a:cs typeface="Arial" charset="0"/>
              </a:rPr>
              <a:t>Repeat important points.</a:t>
            </a:r>
          </a:p>
          <a:p>
            <a:pPr eaLnBrk="1" hangingPunct="1"/>
            <a:r>
              <a:rPr lang="en-US" altLang="en-US" smtClean="0">
                <a:cs typeface="Arial" charset="0"/>
              </a:rPr>
              <a:t>Minimize use of abbreviations/acronyms.</a:t>
            </a:r>
          </a:p>
          <a:p>
            <a:pPr eaLnBrk="1" hangingPunct="1"/>
            <a:r>
              <a:rPr lang="en-US" altLang="en-US" smtClean="0">
                <a:cs typeface="Arial" charset="0"/>
              </a:rPr>
              <a:t>In general, prepare notes, not a full text.</a:t>
            </a:r>
          </a:p>
          <a:p>
            <a:pPr eaLnBrk="1" hangingPunct="1">
              <a:buFontTx/>
              <a:buNone/>
            </a:pPr>
            <a:endParaRPr lang="en-US" altLang="en-US" smtClean="0"/>
          </a:p>
          <a:p>
            <a:pPr eaLnBrk="1" hangingPunct="1"/>
            <a:endParaRPr lang="en-US" altLang="en-US" smtClean="0"/>
          </a:p>
        </p:txBody>
      </p:sp>
    </p:spTree>
    <p:extLst>
      <p:ext uri="{BB962C8B-B14F-4D97-AF65-F5344CB8AC3E}">
        <p14:creationId xmlns:p14="http://schemas.microsoft.com/office/powerpoint/2010/main" val="28079252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z="4000" dirty="0" smtClean="0">
                <a:cs typeface="Arial" charset="0"/>
              </a:rPr>
              <a:t>Preparing Slides: Some Guidelines</a:t>
            </a:r>
          </a:p>
        </p:txBody>
      </p:sp>
      <p:sp>
        <p:nvSpPr>
          <p:cNvPr id="30723" name="Rectangle 3"/>
          <p:cNvSpPr>
            <a:spLocks noGrp="1" noChangeArrowheads="1"/>
          </p:cNvSpPr>
          <p:nvPr>
            <p:ph type="body" idx="1"/>
          </p:nvPr>
        </p:nvSpPr>
        <p:spPr/>
        <p:txBody>
          <a:bodyPr/>
          <a:lstStyle/>
          <a:p>
            <a:pPr eaLnBrk="1" hangingPunct="1"/>
            <a:r>
              <a:rPr lang="en-US" altLang="en-US" dirty="0" smtClean="0">
                <a:cs typeface="Arial" charset="0"/>
              </a:rPr>
              <a:t>At most one slide per minute, on average</a:t>
            </a:r>
          </a:p>
          <a:p>
            <a:pPr eaLnBrk="1" hangingPunct="1"/>
            <a:r>
              <a:rPr lang="en-US" altLang="en-US" dirty="0" smtClean="0">
                <a:cs typeface="Arial" charset="0"/>
              </a:rPr>
              <a:t>One theme or idea per slide</a:t>
            </a:r>
          </a:p>
          <a:p>
            <a:pPr eaLnBrk="1" hangingPunct="1"/>
            <a:r>
              <a:rPr lang="en-US" altLang="en-US" dirty="0" smtClean="0">
                <a:cs typeface="Arial" charset="0"/>
              </a:rPr>
              <a:t>Simple and uncrowded</a:t>
            </a:r>
          </a:p>
          <a:p>
            <a:pPr eaLnBrk="1" hangingPunct="1"/>
            <a:r>
              <a:rPr lang="en-US" altLang="en-US" dirty="0" smtClean="0">
                <a:cs typeface="Arial" charset="0"/>
              </a:rPr>
              <a:t>Thus, usually no published graphs/tables</a:t>
            </a:r>
          </a:p>
          <a:p>
            <a:pPr eaLnBrk="1" hangingPunct="1"/>
            <a:r>
              <a:rPr lang="en-US" altLang="en-US" dirty="0" smtClean="0">
                <a:cs typeface="Arial" charset="0"/>
              </a:rPr>
              <a:t>Bullet points (not paragraphs) for most text</a:t>
            </a:r>
          </a:p>
          <a:p>
            <a:pPr eaLnBrk="1" hangingPunct="1"/>
            <a:r>
              <a:rPr lang="en-US" altLang="en-US" dirty="0" smtClean="0">
                <a:cs typeface="Arial" charset="0"/>
              </a:rPr>
              <a:t>Large enough lettering to read</a:t>
            </a:r>
          </a:p>
          <a:p>
            <a:pPr eaLnBrk="1" hangingPunct="1"/>
            <a:endParaRPr lang="en-US" altLang="en-US" dirty="0" smtClean="0"/>
          </a:p>
        </p:txBody>
      </p:sp>
    </p:spTree>
    <p:extLst>
      <p:ext uri="{BB962C8B-B14F-4D97-AF65-F5344CB8AC3E}">
        <p14:creationId xmlns:p14="http://schemas.microsoft.com/office/powerpoint/2010/main" val="4086238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8600" y="837599"/>
            <a:ext cx="8686800" cy="1143000"/>
          </a:xfrm>
        </p:spPr>
        <p:txBody>
          <a:bodyPr>
            <a:normAutofit fontScale="90000"/>
          </a:bodyPr>
          <a:lstStyle/>
          <a:p>
            <a:pPr eaLnBrk="1" hangingPunct="1"/>
            <a:r>
              <a:rPr lang="en-US" altLang="en-US" sz="4000" dirty="0" smtClean="0">
                <a:cs typeface="Arial" charset="0"/>
              </a:rPr>
              <a:t>Compare this slide and the previous one.</a:t>
            </a:r>
          </a:p>
        </p:txBody>
      </p:sp>
      <p:sp>
        <p:nvSpPr>
          <p:cNvPr id="31747" name="Rectangle 3"/>
          <p:cNvSpPr>
            <a:spLocks noGrp="1" noChangeArrowheads="1"/>
          </p:cNvSpPr>
          <p:nvPr>
            <p:ph type="body" idx="1"/>
          </p:nvPr>
        </p:nvSpPr>
        <p:spPr/>
        <p:txBody>
          <a:bodyPr/>
          <a:lstStyle/>
          <a:p>
            <a:pPr marL="0" indent="0" eaLnBrk="1" hangingPunct="1">
              <a:buFontTx/>
              <a:buNone/>
            </a:pPr>
            <a:r>
              <a:rPr lang="en-US" altLang="en-US" dirty="0" smtClean="0">
                <a:cs typeface="Arial" charset="0"/>
              </a:rPr>
              <a:t>In general, do not average more than one slide per minute.  Limit each slide to one theme or idea.  Keep slides simple and uncrowded.  Thus, beware of using published graphs and tables.  In general, use bullet points (not paragraphs) for text.  Make sure all lettering is large enough to read.</a:t>
            </a:r>
          </a:p>
          <a:p>
            <a:pPr marL="0" indent="0" eaLnBrk="1" hangingPunct="1"/>
            <a:endParaRPr lang="en-US" altLang="en-US" dirty="0" smtClean="0"/>
          </a:p>
        </p:txBody>
      </p:sp>
    </p:spTree>
    <p:extLst>
      <p:ext uri="{BB962C8B-B14F-4D97-AF65-F5344CB8AC3E}">
        <p14:creationId xmlns:p14="http://schemas.microsoft.com/office/powerpoint/2010/main" val="12455212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cs typeface="Arial" charset="0"/>
              </a:rPr>
              <a:t>Rehearsing the Presentation</a:t>
            </a:r>
          </a:p>
        </p:txBody>
      </p:sp>
      <p:sp>
        <p:nvSpPr>
          <p:cNvPr id="32771" name="Rectangle 3"/>
          <p:cNvSpPr>
            <a:spLocks noGrp="1" noChangeArrowheads="1"/>
          </p:cNvSpPr>
          <p:nvPr>
            <p:ph type="body" idx="1"/>
          </p:nvPr>
        </p:nvSpPr>
        <p:spPr>
          <a:xfrm>
            <a:off x="457200" y="1925211"/>
            <a:ext cx="8229600" cy="4525962"/>
          </a:xfrm>
        </p:spPr>
        <p:txBody>
          <a:bodyPr/>
          <a:lstStyle/>
          <a:p>
            <a:pPr eaLnBrk="1" hangingPunct="1"/>
            <a:r>
              <a:rPr lang="en-US" altLang="en-US" smtClean="0">
                <a:cs typeface="Arial" charset="0"/>
              </a:rPr>
              <a:t>Time the presentation carefully.</a:t>
            </a:r>
          </a:p>
          <a:p>
            <a:pPr eaLnBrk="1" hangingPunct="1"/>
            <a:r>
              <a:rPr lang="en-US" altLang="en-US" smtClean="0">
                <a:cs typeface="Arial" charset="0"/>
              </a:rPr>
              <a:t>Try to make the presentation slightly shorter than the allotted time.</a:t>
            </a:r>
          </a:p>
          <a:p>
            <a:pPr eaLnBrk="1" hangingPunct="1"/>
            <a:r>
              <a:rPr lang="en-US" altLang="en-US" smtClean="0">
                <a:cs typeface="Arial" charset="0"/>
              </a:rPr>
              <a:t>Perhaps rehearse for others.</a:t>
            </a:r>
          </a:p>
          <a:p>
            <a:pPr eaLnBrk="1" hangingPunct="1"/>
            <a:r>
              <a:rPr lang="en-US" altLang="en-US" smtClean="0">
                <a:cs typeface="Arial" charset="0"/>
              </a:rPr>
              <a:t>Perhaps have others ask you questions.</a:t>
            </a:r>
          </a:p>
        </p:txBody>
      </p:sp>
    </p:spTree>
    <p:extLst>
      <p:ext uri="{BB962C8B-B14F-4D97-AF65-F5344CB8AC3E}">
        <p14:creationId xmlns:p14="http://schemas.microsoft.com/office/powerpoint/2010/main" val="39705123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cs typeface="Arial" charset="0"/>
              </a:rPr>
              <a:t>Coping with Stage Fright</a:t>
            </a:r>
          </a:p>
        </p:txBody>
      </p:sp>
      <p:sp>
        <p:nvSpPr>
          <p:cNvPr id="33795" name="Rectangle 3"/>
          <p:cNvSpPr>
            <a:spLocks noGrp="1" noChangeArrowheads="1"/>
          </p:cNvSpPr>
          <p:nvPr>
            <p:ph type="body" idx="1"/>
          </p:nvPr>
        </p:nvSpPr>
        <p:spPr/>
        <p:txBody>
          <a:bodyPr>
            <a:normAutofit lnSpcReduction="10000"/>
          </a:bodyPr>
          <a:lstStyle/>
          <a:p>
            <a:pPr eaLnBrk="1" hangingPunct="1"/>
            <a:r>
              <a:rPr lang="en-US" altLang="en-US" smtClean="0">
                <a:cs typeface="Arial" charset="0"/>
              </a:rPr>
              <a:t>Note that a little nervousness can help you perform well.</a:t>
            </a:r>
          </a:p>
          <a:p>
            <a:pPr eaLnBrk="1" hangingPunct="1"/>
            <a:r>
              <a:rPr lang="en-US" altLang="en-US" smtClean="0">
                <a:cs typeface="Arial" charset="0"/>
              </a:rPr>
              <a:t>Realize that people will attend to hear the content, not to judge your speaking style.</a:t>
            </a:r>
          </a:p>
          <a:p>
            <a:pPr eaLnBrk="1" hangingPunct="1"/>
            <a:r>
              <a:rPr lang="en-US" altLang="en-US" smtClean="0">
                <a:cs typeface="Arial" charset="0"/>
              </a:rPr>
              <a:t>Prepare well, but don’t over-prepare.</a:t>
            </a:r>
          </a:p>
          <a:p>
            <a:pPr eaLnBrk="1" hangingPunct="1"/>
            <a:r>
              <a:rPr lang="en-US" altLang="en-US" smtClean="0">
                <a:cs typeface="Arial" charset="0"/>
              </a:rPr>
              <a:t>Exercise a little.</a:t>
            </a:r>
          </a:p>
          <a:p>
            <a:pPr eaLnBrk="1" hangingPunct="1"/>
            <a:r>
              <a:rPr lang="en-US" altLang="en-US" smtClean="0">
                <a:cs typeface="Arial" charset="0"/>
              </a:rPr>
              <a:t>Beware of too much food, water, or caffeine.</a:t>
            </a:r>
          </a:p>
          <a:p>
            <a:pPr eaLnBrk="1" hangingPunct="1">
              <a:buFontTx/>
              <a:buNone/>
            </a:pPr>
            <a:endParaRPr lang="en-US" altLang="en-US" smtClean="0"/>
          </a:p>
        </p:txBody>
      </p:sp>
    </p:spTree>
    <p:extLst>
      <p:ext uri="{BB962C8B-B14F-4D97-AF65-F5344CB8AC3E}">
        <p14:creationId xmlns:p14="http://schemas.microsoft.com/office/powerpoint/2010/main" val="10111744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mtClean="0">
                <a:cs typeface="Arial" charset="0"/>
              </a:rPr>
              <a:t>Coping with Stage Fright (cont)</a:t>
            </a:r>
          </a:p>
        </p:txBody>
      </p:sp>
      <p:sp>
        <p:nvSpPr>
          <p:cNvPr id="34819" name="Rectangle 3"/>
          <p:cNvSpPr>
            <a:spLocks noGrp="1" noChangeArrowheads="1"/>
          </p:cNvSpPr>
          <p:nvPr>
            <p:ph type="body" idx="1"/>
          </p:nvPr>
        </p:nvSpPr>
        <p:spPr/>
        <p:txBody>
          <a:bodyPr/>
          <a:lstStyle/>
          <a:p>
            <a:pPr eaLnBrk="1" hangingPunct="1"/>
            <a:r>
              <a:rPr lang="en-US" altLang="en-US" smtClean="0">
                <a:cs typeface="Arial" charset="0"/>
              </a:rPr>
              <a:t>Hide physical signs of anxiety.</a:t>
            </a:r>
          </a:p>
          <a:p>
            <a:pPr eaLnBrk="1" hangingPunct="1"/>
            <a:r>
              <a:rPr lang="en-US" altLang="en-US" smtClean="0">
                <a:cs typeface="Arial" charset="0"/>
              </a:rPr>
              <a:t>Realize that a presentation need not be perfect to be excellent.</a:t>
            </a:r>
          </a:p>
        </p:txBody>
      </p:sp>
    </p:spTree>
    <p:extLst>
      <p:ext uri="{BB962C8B-B14F-4D97-AF65-F5344CB8AC3E}">
        <p14:creationId xmlns:p14="http://schemas.microsoft.com/office/powerpoint/2010/main" val="2458607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3"/>
          <p:cNvSpPr>
            <a:spLocks noGrp="1"/>
          </p:cNvSpPr>
          <p:nvPr>
            <p:ph type="ctrTitle"/>
          </p:nvPr>
        </p:nvSpPr>
        <p:spPr>
          <a:xfrm>
            <a:off x="685800" y="2133600"/>
            <a:ext cx="7772400" cy="1470025"/>
          </a:xfrm>
        </p:spPr>
        <p:txBody>
          <a:bodyPr/>
          <a:lstStyle/>
          <a:p>
            <a:r>
              <a:rPr lang="en-US" altLang="en-US" smtClean="0"/>
              <a:t>Preparing and Giving</a:t>
            </a:r>
            <a:br>
              <a:rPr lang="en-US" altLang="en-US" smtClean="0"/>
            </a:br>
            <a:r>
              <a:rPr lang="en-US" altLang="en-US" smtClean="0"/>
              <a:t>Poster Presentations</a:t>
            </a:r>
          </a:p>
        </p:txBody>
      </p:sp>
      <p:sp>
        <p:nvSpPr>
          <p:cNvPr id="45059" name="Subtitle 4"/>
          <p:cNvSpPr>
            <a:spLocks noGrp="1"/>
          </p:cNvSpPr>
          <p:nvPr>
            <p:ph type="subTitle" idx="1"/>
          </p:nvPr>
        </p:nvSpPr>
        <p:spPr/>
        <p:txBody>
          <a:bodyPr/>
          <a:lstStyle/>
          <a:p>
            <a:endParaRPr lang="en-US" altLang="en-US" dirty="0" smtClean="0"/>
          </a:p>
        </p:txBody>
      </p:sp>
    </p:spTree>
    <p:extLst>
      <p:ext uri="{BB962C8B-B14F-4D97-AF65-F5344CB8AC3E}">
        <p14:creationId xmlns:p14="http://schemas.microsoft.com/office/powerpoint/2010/main" val="4900510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cs typeface="Arial" charset="0"/>
              </a:rPr>
              <a:t>Giving the Presentation</a:t>
            </a:r>
          </a:p>
        </p:txBody>
      </p:sp>
      <p:sp>
        <p:nvSpPr>
          <p:cNvPr id="36867" name="Rectangle 3"/>
          <p:cNvSpPr>
            <a:spLocks noGrp="1" noChangeArrowheads="1"/>
          </p:cNvSpPr>
          <p:nvPr>
            <p:ph type="body" idx="1"/>
          </p:nvPr>
        </p:nvSpPr>
        <p:spPr/>
        <p:txBody>
          <a:bodyPr/>
          <a:lstStyle/>
          <a:p>
            <a:pPr eaLnBrk="1" hangingPunct="1"/>
            <a:r>
              <a:rPr lang="en-US" altLang="en-US" smtClean="0">
                <a:cs typeface="Arial" charset="0"/>
              </a:rPr>
              <a:t>Arrive early.</a:t>
            </a:r>
          </a:p>
          <a:p>
            <a:pPr eaLnBrk="1" hangingPunct="1"/>
            <a:r>
              <a:rPr lang="en-US" altLang="en-US" smtClean="0">
                <a:cs typeface="Arial" charset="0"/>
              </a:rPr>
              <a:t>Make sure audiovisuals are working.</a:t>
            </a:r>
          </a:p>
          <a:p>
            <a:pPr eaLnBrk="1" hangingPunct="1"/>
            <a:r>
              <a:rPr lang="en-US" altLang="en-US" smtClean="0">
                <a:cs typeface="Arial" charset="0"/>
              </a:rPr>
              <a:t>Speak slowly enough.</a:t>
            </a:r>
          </a:p>
          <a:p>
            <a:pPr eaLnBrk="1" hangingPunct="1"/>
            <a:r>
              <a:rPr lang="en-US" altLang="en-US" smtClean="0">
                <a:cs typeface="Arial" charset="0"/>
              </a:rPr>
              <a:t>Speak clearly.</a:t>
            </a:r>
          </a:p>
          <a:p>
            <a:pPr eaLnBrk="1" hangingPunct="1"/>
            <a:r>
              <a:rPr lang="en-US" altLang="en-US" smtClean="0">
                <a:cs typeface="Arial" charset="0"/>
              </a:rPr>
              <a:t>Look at the audience.</a:t>
            </a:r>
          </a:p>
          <a:p>
            <a:pPr eaLnBrk="1" hangingPunct="1"/>
            <a:r>
              <a:rPr lang="en-US" altLang="en-US" smtClean="0">
                <a:cs typeface="Arial" charset="0"/>
              </a:rPr>
              <a:t>Show enthusiasm.</a:t>
            </a:r>
          </a:p>
          <a:p>
            <a:pPr eaLnBrk="1" hangingPunct="1"/>
            <a:r>
              <a:rPr lang="en-US" altLang="en-US" smtClean="0">
                <a:cs typeface="Arial" charset="0"/>
              </a:rPr>
              <a:t>Avoid distracting habits.</a:t>
            </a:r>
          </a:p>
        </p:txBody>
      </p:sp>
    </p:spTree>
    <p:extLst>
      <p:ext uri="{BB962C8B-B14F-4D97-AF65-F5344CB8AC3E}">
        <p14:creationId xmlns:p14="http://schemas.microsoft.com/office/powerpoint/2010/main" val="8788101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cs typeface="Arial" charset="0"/>
              </a:rPr>
              <a:t>Answering Questions</a:t>
            </a:r>
          </a:p>
        </p:txBody>
      </p:sp>
      <p:sp>
        <p:nvSpPr>
          <p:cNvPr id="37891" name="Rectangle 3"/>
          <p:cNvSpPr>
            <a:spLocks noGrp="1" noChangeArrowheads="1"/>
          </p:cNvSpPr>
          <p:nvPr>
            <p:ph type="body" idx="1"/>
          </p:nvPr>
        </p:nvSpPr>
        <p:spPr/>
        <p:txBody>
          <a:bodyPr/>
          <a:lstStyle/>
          <a:p>
            <a:pPr eaLnBrk="1" hangingPunct="1"/>
            <a:r>
              <a:rPr lang="en-US" altLang="en-US" smtClean="0">
                <a:cs typeface="Arial" charset="0"/>
              </a:rPr>
              <a:t>Lay the groundwork for relevant questions (for example, by stating in your talk some items that people can ask about).</a:t>
            </a:r>
          </a:p>
          <a:p>
            <a:pPr eaLnBrk="1" hangingPunct="1"/>
            <a:r>
              <a:rPr lang="en-US" altLang="en-US" smtClean="0">
                <a:cs typeface="Arial" charset="0"/>
              </a:rPr>
              <a:t>Perhaps have the moderator or a colleague to ask the first question.</a:t>
            </a:r>
          </a:p>
          <a:p>
            <a:pPr eaLnBrk="1" hangingPunct="1"/>
            <a:r>
              <a:rPr lang="en-US" altLang="en-US" smtClean="0">
                <a:cs typeface="Arial" charset="0"/>
              </a:rPr>
              <a:t>Briefly repeat each question.</a:t>
            </a:r>
          </a:p>
          <a:p>
            <a:pPr eaLnBrk="1" hangingPunct="1"/>
            <a:r>
              <a:rPr lang="en-US" altLang="en-US" smtClean="0">
                <a:cs typeface="Arial" charset="0"/>
              </a:rPr>
              <a:t>Keep answers brief.</a:t>
            </a:r>
          </a:p>
          <a:p>
            <a:pPr eaLnBrk="1" hangingPunct="1">
              <a:buFontTx/>
              <a:buNone/>
            </a:pPr>
            <a:endParaRPr lang="en-US" altLang="en-US" smtClean="0"/>
          </a:p>
        </p:txBody>
      </p:sp>
    </p:spTree>
    <p:extLst>
      <p:ext uri="{BB962C8B-B14F-4D97-AF65-F5344CB8AC3E}">
        <p14:creationId xmlns:p14="http://schemas.microsoft.com/office/powerpoint/2010/main" val="14840232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mtClean="0">
                <a:cs typeface="Arial" charset="0"/>
              </a:rPr>
              <a:t>Answering Questions (cont)</a:t>
            </a:r>
          </a:p>
        </p:txBody>
      </p:sp>
      <p:sp>
        <p:nvSpPr>
          <p:cNvPr id="38915" name="Rectangle 3"/>
          <p:cNvSpPr>
            <a:spLocks noGrp="1" noChangeArrowheads="1"/>
          </p:cNvSpPr>
          <p:nvPr>
            <p:ph type="body" idx="1"/>
          </p:nvPr>
        </p:nvSpPr>
        <p:spPr/>
        <p:txBody>
          <a:bodyPr>
            <a:normAutofit lnSpcReduction="10000"/>
          </a:bodyPr>
          <a:lstStyle/>
          <a:p>
            <a:pPr eaLnBrk="1" hangingPunct="1">
              <a:lnSpc>
                <a:spcPct val="90000"/>
              </a:lnSpc>
            </a:pPr>
            <a:r>
              <a:rPr lang="en-US" altLang="en-US" smtClean="0">
                <a:cs typeface="Arial" charset="0"/>
              </a:rPr>
              <a:t>If you don’t know an answer, say so.  Perhaps</a:t>
            </a:r>
          </a:p>
          <a:p>
            <a:pPr lvl="1" eaLnBrk="1" hangingPunct="1">
              <a:lnSpc>
                <a:spcPct val="90000"/>
              </a:lnSpc>
            </a:pPr>
            <a:r>
              <a:rPr lang="en-US" altLang="en-US" smtClean="0">
                <a:cs typeface="Arial" charset="0"/>
              </a:rPr>
              <a:t>offer to find out,</a:t>
            </a:r>
          </a:p>
          <a:p>
            <a:pPr lvl="1" eaLnBrk="1" hangingPunct="1">
              <a:lnSpc>
                <a:spcPct val="90000"/>
              </a:lnSpc>
            </a:pPr>
            <a:r>
              <a:rPr lang="en-US" altLang="en-US" smtClean="0">
                <a:cs typeface="Arial" charset="0"/>
              </a:rPr>
              <a:t>suggest how to find out, or </a:t>
            </a:r>
          </a:p>
          <a:p>
            <a:pPr lvl="1" eaLnBrk="1" hangingPunct="1">
              <a:lnSpc>
                <a:spcPct val="90000"/>
              </a:lnSpc>
            </a:pPr>
            <a:r>
              <a:rPr lang="en-US" altLang="en-US" smtClean="0">
                <a:cs typeface="Arial" charset="0"/>
              </a:rPr>
              <a:t>see if someone present has the answer.</a:t>
            </a:r>
          </a:p>
          <a:p>
            <a:pPr eaLnBrk="1" hangingPunct="1">
              <a:lnSpc>
                <a:spcPct val="90000"/>
              </a:lnSpc>
            </a:pPr>
            <a:r>
              <a:rPr lang="en-US" altLang="en-US" smtClean="0">
                <a:cs typeface="Arial" charset="0"/>
              </a:rPr>
              <a:t>If a question seems irrelevant, offer to answer it later, or move to a related item.</a:t>
            </a:r>
          </a:p>
          <a:p>
            <a:pPr eaLnBrk="1" hangingPunct="1">
              <a:lnSpc>
                <a:spcPct val="90000"/>
              </a:lnSpc>
            </a:pPr>
            <a:r>
              <a:rPr lang="en-US" altLang="en-US" smtClean="0">
                <a:cs typeface="Arial" charset="0"/>
              </a:rPr>
              <a:t>If a question is hostile, answer politely and briefly; perhaps offer to talk later.</a:t>
            </a:r>
          </a:p>
        </p:txBody>
      </p:sp>
    </p:spTree>
    <p:extLst>
      <p:ext uri="{BB962C8B-B14F-4D97-AF65-F5344CB8AC3E}">
        <p14:creationId xmlns:p14="http://schemas.microsoft.com/office/powerpoint/2010/main" val="25140479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mtClean="0">
                <a:cs typeface="Arial" charset="0"/>
              </a:rPr>
              <a:t>Answering Questions (cont)</a:t>
            </a:r>
          </a:p>
        </p:txBody>
      </p:sp>
      <p:sp>
        <p:nvSpPr>
          <p:cNvPr id="39939" name="Rectangle 3"/>
          <p:cNvSpPr>
            <a:spLocks noGrp="1" noChangeArrowheads="1"/>
          </p:cNvSpPr>
          <p:nvPr>
            <p:ph type="body" idx="1"/>
          </p:nvPr>
        </p:nvSpPr>
        <p:spPr/>
        <p:txBody>
          <a:bodyPr/>
          <a:lstStyle/>
          <a:p>
            <a:pPr eaLnBrk="1" hangingPunct="1"/>
            <a:r>
              <a:rPr lang="en-US" altLang="en-US" smtClean="0">
                <a:cs typeface="Arial" charset="0"/>
              </a:rPr>
              <a:t>Make note of questions.  Use them to help shape future presentations and publications about the work.</a:t>
            </a:r>
          </a:p>
        </p:txBody>
      </p:sp>
    </p:spTree>
    <p:extLst>
      <p:ext uri="{BB962C8B-B14F-4D97-AF65-F5344CB8AC3E}">
        <p14:creationId xmlns:p14="http://schemas.microsoft.com/office/powerpoint/2010/main" val="21105828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510654" y="2664951"/>
            <a:ext cx="7772400" cy="1500187"/>
          </a:xfrm>
        </p:spPr>
        <p:txBody>
          <a:bodyPr>
            <a:normAutofit fontScale="85000" lnSpcReduction="10000"/>
          </a:bodyPr>
          <a:lstStyle/>
          <a:p>
            <a:pPr algn="ctr"/>
            <a:r>
              <a:rPr lang="en-GB" dirty="0"/>
              <a:t/>
            </a:r>
            <a:br>
              <a:rPr lang="en-GB" dirty="0"/>
            </a:br>
            <a:r>
              <a:rPr lang="en-GB" dirty="0"/>
              <a:t>This work is licensed under a </a:t>
            </a:r>
            <a:r>
              <a:rPr lang="en-GB" dirty="0">
                <a:hlinkClick r:id="rId3"/>
              </a:rPr>
              <a:t>Creative Commons Attribution </a:t>
            </a:r>
            <a:r>
              <a:rPr lang="en-GB" dirty="0" err="1">
                <a:hlinkClick r:id="rId3"/>
              </a:rPr>
              <a:t>ShareAlike</a:t>
            </a:r>
            <a:r>
              <a:rPr lang="en-GB" dirty="0">
                <a:hlinkClick r:id="rId3"/>
              </a:rPr>
              <a:t> 4.0 </a:t>
            </a:r>
            <a:r>
              <a:rPr lang="en-GB" dirty="0" smtClean="0">
                <a:hlinkClick r:id="rId3"/>
              </a:rPr>
              <a:t>International licence</a:t>
            </a:r>
            <a:r>
              <a:rPr lang="en-GB" dirty="0" smtClean="0"/>
              <a:t>.</a:t>
            </a:r>
            <a:endParaRPr lang="en-GB" dirty="0"/>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24</a:t>
            </a:fld>
            <a:endParaRPr lang="en-US" dirty="0"/>
          </a:p>
        </p:txBody>
      </p:sp>
      <p:pic>
        <p:nvPicPr>
          <p:cNvPr id="1026"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7109" y="2392150"/>
            <a:ext cx="1297854"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5759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47675" y="499280"/>
            <a:ext cx="8229600" cy="1143000"/>
          </a:xfrm>
        </p:spPr>
        <p:txBody>
          <a:bodyPr/>
          <a:lstStyle/>
          <a:p>
            <a:pPr eaLnBrk="1" hangingPunct="1"/>
            <a:r>
              <a:rPr lang="en-US" altLang="en-US" dirty="0" smtClean="0"/>
              <a:t>Planning a Poster</a:t>
            </a:r>
          </a:p>
        </p:txBody>
      </p:sp>
      <p:sp>
        <p:nvSpPr>
          <p:cNvPr id="46083" name="Rectangle 3"/>
          <p:cNvSpPr>
            <a:spLocks noGrp="1" noChangeArrowheads="1"/>
          </p:cNvSpPr>
          <p:nvPr>
            <p:ph type="body" idx="1"/>
          </p:nvPr>
        </p:nvSpPr>
        <p:spPr>
          <a:xfrm>
            <a:off x="447675" y="1642280"/>
            <a:ext cx="8382000" cy="4635690"/>
          </a:xfrm>
        </p:spPr>
        <p:txBody>
          <a:bodyPr>
            <a:normAutofit lnSpcReduction="10000"/>
          </a:bodyPr>
          <a:lstStyle/>
          <a:p>
            <a:pPr eaLnBrk="1" hangingPunct="1"/>
            <a:r>
              <a:rPr lang="en-US" altLang="en-US" dirty="0" smtClean="0"/>
              <a:t>Choose a narrow enough topic.  </a:t>
            </a:r>
          </a:p>
          <a:p>
            <a:pPr eaLnBrk="1" hangingPunct="1"/>
            <a:r>
              <a:rPr lang="en-US" altLang="en-US" dirty="0" smtClean="0"/>
              <a:t>Plan to present only highlights.</a:t>
            </a:r>
          </a:p>
          <a:p>
            <a:pPr eaLnBrk="1" hangingPunct="1"/>
            <a:r>
              <a:rPr lang="en-US" altLang="en-US" dirty="0" smtClean="0"/>
              <a:t>Obtain and carefully follow instructions.</a:t>
            </a:r>
          </a:p>
          <a:p>
            <a:pPr eaLnBrk="1" hangingPunct="1"/>
            <a:r>
              <a:rPr lang="en-US" altLang="en-US" dirty="0" smtClean="0"/>
              <a:t>Select images that present key messages and attract viewers.</a:t>
            </a:r>
          </a:p>
          <a:p>
            <a:pPr eaLnBrk="1" hangingPunct="1"/>
            <a:r>
              <a:rPr lang="en-US" altLang="en-US" dirty="0" smtClean="0"/>
              <a:t>Plan to include little text (in general, about 500–1000 words).</a:t>
            </a:r>
          </a:p>
          <a:p>
            <a:pPr eaLnBrk="1" hangingPunct="1"/>
            <a:r>
              <a:rPr lang="en-US" altLang="en-US" dirty="0" smtClean="0"/>
              <a:t>Plan to make the poster understandable on its own.</a:t>
            </a:r>
          </a:p>
          <a:p>
            <a:pPr eaLnBrk="1" hangingPunct="1"/>
            <a:endParaRPr lang="en-US" altLang="en-US" dirty="0" smtClean="0"/>
          </a:p>
        </p:txBody>
      </p:sp>
    </p:spTree>
    <p:extLst>
      <p:ext uri="{BB962C8B-B14F-4D97-AF65-F5344CB8AC3E}">
        <p14:creationId xmlns:p14="http://schemas.microsoft.com/office/powerpoint/2010/main" val="4112369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smtClean="0"/>
              <a:t>Organizing a Poster</a:t>
            </a:r>
          </a:p>
        </p:txBody>
      </p:sp>
      <p:sp>
        <p:nvSpPr>
          <p:cNvPr id="47107" name="Rectangle 3"/>
          <p:cNvSpPr>
            <a:spLocks noGrp="1" noChangeArrowheads="1"/>
          </p:cNvSpPr>
          <p:nvPr>
            <p:ph type="body" idx="1"/>
          </p:nvPr>
        </p:nvSpPr>
        <p:spPr/>
        <p:txBody>
          <a:bodyPr/>
          <a:lstStyle/>
          <a:p>
            <a:pPr eaLnBrk="1" hangingPunct="1"/>
            <a:r>
              <a:rPr lang="en-US" altLang="en-US" dirty="0" smtClean="0"/>
              <a:t>Organize the poster logically (example: Introduction, Methods, Results, Conclusions).</a:t>
            </a:r>
          </a:p>
          <a:p>
            <a:pPr eaLnBrk="1" hangingPunct="1"/>
            <a:r>
              <a:rPr lang="en-US" altLang="en-US" dirty="0" smtClean="0"/>
              <a:t>If the poster has a “landscape” format, place the content in about 3 to 5 vertical columns. </a:t>
            </a:r>
          </a:p>
          <a:p>
            <a:pPr eaLnBrk="1" hangingPunct="1"/>
            <a:r>
              <a:rPr lang="en-US" altLang="en-US" dirty="0" smtClean="0"/>
              <a:t>Include plenty of white space.</a:t>
            </a:r>
          </a:p>
          <a:p>
            <a:pPr eaLnBrk="1" hangingPunct="1"/>
            <a:r>
              <a:rPr lang="en-US" altLang="en-US" dirty="0" smtClean="0"/>
              <a:t>In general, don’t include an abstract.</a:t>
            </a:r>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556545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smtClean="0"/>
              <a:t>Preparing a Poster: The Title</a:t>
            </a:r>
          </a:p>
        </p:txBody>
      </p:sp>
      <p:sp>
        <p:nvSpPr>
          <p:cNvPr id="48131" name="Rectangle 3"/>
          <p:cNvSpPr>
            <a:spLocks noGrp="1" noChangeArrowheads="1"/>
          </p:cNvSpPr>
          <p:nvPr>
            <p:ph type="body" idx="1"/>
          </p:nvPr>
        </p:nvSpPr>
        <p:spPr/>
        <p:txBody>
          <a:bodyPr/>
          <a:lstStyle/>
          <a:p>
            <a:pPr eaLnBrk="1" hangingPunct="1"/>
            <a:r>
              <a:rPr lang="en-US" altLang="en-US" sz="2800" smtClean="0"/>
              <a:t>Keep the title fairly short.</a:t>
            </a:r>
          </a:p>
          <a:p>
            <a:pPr eaLnBrk="1" hangingPunct="1"/>
            <a:r>
              <a:rPr lang="en-US" altLang="en-US" sz="2800" smtClean="0"/>
              <a:t>Perhaps try to make the title attention-grabbing.</a:t>
            </a:r>
          </a:p>
          <a:p>
            <a:pPr eaLnBrk="1" hangingPunct="1"/>
            <a:r>
              <a:rPr lang="en-US" altLang="en-US" sz="2800" smtClean="0"/>
              <a:t>Use large enough type</a:t>
            </a:r>
          </a:p>
          <a:p>
            <a:pPr lvl="1" eaLnBrk="1" hangingPunct="1"/>
            <a:r>
              <a:rPr lang="en-US" altLang="en-US" sz="2400" smtClean="0"/>
              <a:t>at least about 2.5 cm, or 1 inch, high</a:t>
            </a:r>
          </a:p>
          <a:p>
            <a:pPr lvl="1" eaLnBrk="1" hangingPunct="1"/>
            <a:r>
              <a:rPr lang="en-US" altLang="en-US" sz="2400" smtClean="0"/>
              <a:t>in other words, at least 72 point type</a:t>
            </a:r>
          </a:p>
          <a:p>
            <a:pPr eaLnBrk="1" hangingPunct="1"/>
            <a:r>
              <a:rPr lang="en-US" altLang="en-US" sz="2800" smtClean="0"/>
              <a:t>Normally, don’t use all capital letters.   </a:t>
            </a:r>
          </a:p>
          <a:p>
            <a:pPr lvl="1" eaLnBrk="1" hangingPunct="1"/>
            <a:r>
              <a:rPr lang="en-US" altLang="en-US" sz="2400" smtClean="0"/>
              <a:t>Example of a Poster Title</a:t>
            </a:r>
          </a:p>
          <a:p>
            <a:pPr lvl="1" eaLnBrk="1" hangingPunct="1"/>
            <a:r>
              <a:rPr lang="en-US" altLang="en-US" sz="2400" smtClean="0"/>
              <a:t>Example of a poster title</a:t>
            </a:r>
          </a:p>
          <a:p>
            <a:pPr lvl="1" eaLnBrk="1" hangingPunct="1"/>
            <a:r>
              <a:rPr lang="en-US" altLang="en-US" sz="2400" smtClean="0"/>
              <a:t>EXAMPLE OF A POSTER TITLE              </a:t>
            </a:r>
          </a:p>
        </p:txBody>
      </p:sp>
    </p:spTree>
    <p:extLst>
      <p:ext uri="{BB962C8B-B14F-4D97-AF65-F5344CB8AC3E}">
        <p14:creationId xmlns:p14="http://schemas.microsoft.com/office/powerpoint/2010/main" val="3056374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smtClean="0"/>
              <a:t>Preparing a Poster: The Images</a:t>
            </a:r>
          </a:p>
        </p:txBody>
      </p:sp>
      <p:sp>
        <p:nvSpPr>
          <p:cNvPr id="49155" name="Rectangle 3"/>
          <p:cNvSpPr>
            <a:spLocks noGrp="1" noChangeArrowheads="1"/>
          </p:cNvSpPr>
          <p:nvPr>
            <p:ph type="body" idx="1"/>
          </p:nvPr>
        </p:nvSpPr>
        <p:spPr/>
        <p:txBody>
          <a:bodyPr>
            <a:normAutofit lnSpcReduction="10000"/>
          </a:bodyPr>
          <a:lstStyle/>
          <a:p>
            <a:pPr eaLnBrk="1" hangingPunct="1"/>
            <a:r>
              <a:rPr lang="en-US" altLang="en-US" smtClean="0"/>
              <a:t>Use images (photographs, flow charts, graphs, etc) that both attract and inform.</a:t>
            </a:r>
          </a:p>
          <a:p>
            <a:pPr eaLnBrk="1" hangingPunct="1"/>
            <a:r>
              <a:rPr lang="en-US" altLang="en-US" smtClean="0"/>
              <a:t>Keep the images simple, so they can be quickly understood.</a:t>
            </a:r>
          </a:p>
          <a:p>
            <a:pPr eaLnBrk="1" hangingPunct="1"/>
            <a:r>
              <a:rPr lang="en-US" altLang="en-US" smtClean="0"/>
              <a:t>In general, use graphs, not tables.</a:t>
            </a:r>
          </a:p>
          <a:p>
            <a:pPr eaLnBrk="1" hangingPunct="1"/>
            <a:r>
              <a:rPr lang="en-US" altLang="en-US" smtClean="0"/>
              <a:t>Make the images large enough.</a:t>
            </a:r>
          </a:p>
          <a:p>
            <a:pPr eaLnBrk="1" hangingPunct="1"/>
            <a:r>
              <a:rPr lang="en-US" altLang="en-US" smtClean="0"/>
              <a:t>Remember to label each image.</a:t>
            </a:r>
          </a:p>
          <a:p>
            <a:pPr eaLnBrk="1" hangingPunct="1"/>
            <a:r>
              <a:rPr lang="en-US" altLang="en-US" smtClean="0"/>
              <a:t>Use color effectively.</a:t>
            </a:r>
          </a:p>
        </p:txBody>
      </p:sp>
    </p:spTree>
    <p:extLst>
      <p:ext uri="{BB962C8B-B14F-4D97-AF65-F5344CB8AC3E}">
        <p14:creationId xmlns:p14="http://schemas.microsoft.com/office/powerpoint/2010/main" val="3761207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smtClean="0"/>
              <a:t>Preparing a Poster: The Text</a:t>
            </a:r>
          </a:p>
        </p:txBody>
      </p:sp>
      <p:sp>
        <p:nvSpPr>
          <p:cNvPr id="50179" name="Rectangle 3"/>
          <p:cNvSpPr>
            <a:spLocks noGrp="1" noChangeArrowheads="1"/>
          </p:cNvSpPr>
          <p:nvPr>
            <p:ph type="body" idx="1"/>
          </p:nvPr>
        </p:nvSpPr>
        <p:spPr/>
        <p:txBody>
          <a:bodyPr>
            <a:normAutofit lnSpcReduction="10000"/>
          </a:bodyPr>
          <a:lstStyle/>
          <a:p>
            <a:pPr eaLnBrk="1" hangingPunct="1"/>
            <a:r>
              <a:rPr lang="en-US" altLang="en-US" smtClean="0"/>
              <a:t>Keep the text brief.</a:t>
            </a:r>
          </a:p>
          <a:p>
            <a:pPr eaLnBrk="1" hangingPunct="1"/>
            <a:r>
              <a:rPr lang="en-US" altLang="en-US" smtClean="0"/>
              <a:t>Make the type large enough to read easily (in general, probably about 24 point). </a:t>
            </a:r>
          </a:p>
          <a:p>
            <a:pPr eaLnBrk="1" hangingPunct="1"/>
            <a:r>
              <a:rPr lang="en-US" altLang="en-US" smtClean="0"/>
              <a:t>Where feasible, use bulleted or numbered lists rather than paragraphs.</a:t>
            </a:r>
          </a:p>
          <a:p>
            <a:pPr eaLnBrk="1" hangingPunct="1"/>
            <a:r>
              <a:rPr lang="en-US" altLang="en-US" smtClean="0"/>
              <a:t>If paragraphs are used, keep them short.</a:t>
            </a:r>
          </a:p>
          <a:p>
            <a:pPr eaLnBrk="1" hangingPunct="1"/>
            <a:r>
              <a:rPr lang="en-US" altLang="en-US" smtClean="0"/>
              <a:t>Include your contact information.</a:t>
            </a:r>
          </a:p>
          <a:p>
            <a:pPr eaLnBrk="1" hangingPunct="1"/>
            <a:r>
              <a:rPr lang="en-US" altLang="en-US" smtClean="0"/>
              <a:t>Proofread the text carefully.</a:t>
            </a:r>
          </a:p>
        </p:txBody>
      </p:sp>
    </p:spTree>
    <p:extLst>
      <p:ext uri="{BB962C8B-B14F-4D97-AF65-F5344CB8AC3E}">
        <p14:creationId xmlns:p14="http://schemas.microsoft.com/office/powerpoint/2010/main" val="1511288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smtClean="0"/>
              <a:t>Presenting a Poster</a:t>
            </a:r>
          </a:p>
        </p:txBody>
      </p:sp>
      <p:sp>
        <p:nvSpPr>
          <p:cNvPr id="59395" name="Rectangle 3"/>
          <p:cNvSpPr>
            <a:spLocks noGrp="1" noChangeArrowheads="1"/>
          </p:cNvSpPr>
          <p:nvPr>
            <p:ph type="body" idx="1"/>
          </p:nvPr>
        </p:nvSpPr>
        <p:spPr/>
        <p:txBody>
          <a:bodyPr>
            <a:normAutofit lnSpcReduction="10000"/>
          </a:bodyPr>
          <a:lstStyle/>
          <a:p>
            <a:pPr eaLnBrk="1" hangingPunct="1"/>
            <a:r>
              <a:rPr lang="en-US" altLang="en-US" smtClean="0"/>
              <a:t>Don’t be shy.</a:t>
            </a:r>
          </a:p>
          <a:p>
            <a:pPr eaLnBrk="1" hangingPunct="1"/>
            <a:r>
              <a:rPr lang="en-US" altLang="en-US" smtClean="0"/>
              <a:t>Think ahead about questions you might be asked.</a:t>
            </a:r>
          </a:p>
          <a:p>
            <a:pPr eaLnBrk="1" hangingPunct="1"/>
            <a:r>
              <a:rPr lang="en-US" altLang="en-US" smtClean="0"/>
              <a:t>Maybe prepare talks of various lengths.</a:t>
            </a:r>
          </a:p>
          <a:p>
            <a:pPr eaLnBrk="1" hangingPunct="1"/>
            <a:r>
              <a:rPr lang="en-US" altLang="en-US" smtClean="0"/>
              <a:t>Perhaps ask some questions.</a:t>
            </a:r>
          </a:p>
          <a:p>
            <a:pPr eaLnBrk="1" hangingPunct="1"/>
            <a:r>
              <a:rPr lang="en-US" altLang="en-US" smtClean="0"/>
              <a:t>Take advantage of the chance for feedback.</a:t>
            </a:r>
          </a:p>
          <a:p>
            <a:pPr eaLnBrk="1" hangingPunct="1"/>
            <a:r>
              <a:rPr lang="en-US" altLang="en-US" smtClean="0"/>
              <a:t>Take advantage of the chance to network.</a:t>
            </a:r>
          </a:p>
        </p:txBody>
      </p:sp>
    </p:spTree>
    <p:extLst>
      <p:ext uri="{BB962C8B-B14F-4D97-AF65-F5344CB8AC3E}">
        <p14:creationId xmlns:p14="http://schemas.microsoft.com/office/powerpoint/2010/main" val="11919107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en-US" smtClean="0"/>
              <a:t>Presenting a Poster (cont)</a:t>
            </a:r>
          </a:p>
        </p:txBody>
      </p:sp>
      <p:sp>
        <p:nvSpPr>
          <p:cNvPr id="60419" name="Rectangle 3"/>
          <p:cNvSpPr>
            <a:spLocks noGrp="1" noChangeArrowheads="1"/>
          </p:cNvSpPr>
          <p:nvPr>
            <p:ph type="body" idx="1"/>
          </p:nvPr>
        </p:nvSpPr>
        <p:spPr/>
        <p:txBody>
          <a:bodyPr/>
          <a:lstStyle/>
          <a:p>
            <a:pPr eaLnBrk="1" hangingPunct="1"/>
            <a:r>
              <a:rPr lang="en-US" altLang="en-US" smtClean="0"/>
              <a:t>Have business cards available.</a:t>
            </a:r>
          </a:p>
          <a:p>
            <a:pPr eaLnBrk="1" hangingPunct="1"/>
            <a:r>
              <a:rPr lang="en-US" altLang="en-US" smtClean="0"/>
              <a:t>Consider having handouts.</a:t>
            </a:r>
          </a:p>
          <a:p>
            <a:pPr eaLnBrk="1" hangingPunct="1"/>
            <a:r>
              <a:rPr lang="en-US" altLang="en-US" smtClean="0"/>
              <a:t>Consider having people sign up for further information.</a:t>
            </a:r>
          </a:p>
          <a:p>
            <a:pPr eaLnBrk="1" hangingPunct="1"/>
            <a:r>
              <a:rPr lang="en-US" altLang="en-US" smtClean="0"/>
              <a:t>If you’ll write a paper about the work presented, keep in mind comments and questions from the poster session.</a:t>
            </a:r>
          </a:p>
          <a:p>
            <a:pPr eaLnBrk="1" hangingPunct="1"/>
            <a:endParaRPr lang="en-US" altLang="en-US" smtClean="0"/>
          </a:p>
        </p:txBody>
      </p:sp>
    </p:spTree>
    <p:extLst>
      <p:ext uri="{BB962C8B-B14F-4D97-AF65-F5344CB8AC3E}">
        <p14:creationId xmlns:p14="http://schemas.microsoft.com/office/powerpoint/2010/main" val="718586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INASP 2016 Presentation">
  <a:themeElements>
    <a:clrScheme name="Custom 2">
      <a:dk1>
        <a:srgbClr val="333333"/>
      </a:dk1>
      <a:lt1>
        <a:srgbClr val="FFFFFF"/>
      </a:lt1>
      <a:dk2>
        <a:srgbClr val="333333"/>
      </a:dk2>
      <a:lt2>
        <a:srgbClr val="E5E5E5"/>
      </a:lt2>
      <a:accent1>
        <a:srgbClr val="00808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INASP 2016 Presentation</Template>
  <TotalTime>118</TotalTime>
  <Words>1229</Words>
  <Application>Microsoft Office PowerPoint</Application>
  <PresentationFormat>On-screen Show (4:3)</PresentationFormat>
  <Paragraphs>142</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INASP 2016 Presentation</vt:lpstr>
      <vt:lpstr>Preparing Winning Poster and Oral Presentations</vt:lpstr>
      <vt:lpstr>Preparing and Giving Poster Presentations</vt:lpstr>
      <vt:lpstr>Planning a Poster</vt:lpstr>
      <vt:lpstr>Organizing a Poster</vt:lpstr>
      <vt:lpstr>Preparing a Poster: The Title</vt:lpstr>
      <vt:lpstr>Preparing a Poster: The Images</vt:lpstr>
      <vt:lpstr>Preparing a Poster: The Text</vt:lpstr>
      <vt:lpstr>Presenting a Poster</vt:lpstr>
      <vt:lpstr>Presenting a Poster (cont)</vt:lpstr>
      <vt:lpstr>Some Newer Aspects</vt:lpstr>
      <vt:lpstr>Some Resources</vt:lpstr>
      <vt:lpstr>Preparing and Giving Oral Presentations</vt:lpstr>
      <vt:lpstr>Preparing an Oral Presentation</vt:lpstr>
      <vt:lpstr>Preparing a Presentation (cont)</vt:lpstr>
      <vt:lpstr>Preparing Slides: Some Guidelines</vt:lpstr>
      <vt:lpstr>Compare this slide and the previous one.</vt:lpstr>
      <vt:lpstr>Rehearsing the Presentation</vt:lpstr>
      <vt:lpstr>Coping with Stage Fright</vt:lpstr>
      <vt:lpstr>Coping with Stage Fright (cont)</vt:lpstr>
      <vt:lpstr>Giving the Presentation</vt:lpstr>
      <vt:lpstr>Answering Questions</vt:lpstr>
      <vt:lpstr>Answering Questions (cont)</vt:lpstr>
      <vt:lpstr>Answering Questions (cont)</vt:lpstr>
      <vt:lpstr>PowerPoint Presentation</vt:lpstr>
    </vt:vector>
  </TitlesOfParts>
  <Company>INASP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Sian Harris</dc:creator>
  <cp:lastModifiedBy>Barbara Gastel</cp:lastModifiedBy>
  <cp:revision>10</cp:revision>
  <dcterms:created xsi:type="dcterms:W3CDTF">2016-07-21T09:15:55Z</dcterms:created>
  <dcterms:modified xsi:type="dcterms:W3CDTF">2016-09-26T02:45:29Z</dcterms:modified>
</cp:coreProperties>
</file>