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revisionInfo.xml" ContentType="application/vnd.ms-powerpoint.revisioninfo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69" r:id="rId3"/>
    <p:sldId id="377" r:id="rId4"/>
    <p:sldId id="374" r:id="rId5"/>
    <p:sldId id="375" r:id="rId6"/>
    <p:sldId id="371" r:id="rId7"/>
    <p:sldId id="364" r:id="rId8"/>
    <p:sldId id="367" r:id="rId9"/>
    <p:sldId id="345" r:id="rId10"/>
    <p:sldId id="349" r:id="rId11"/>
    <p:sldId id="360" r:id="rId12"/>
    <p:sldId id="376" r:id="rId13"/>
    <p:sldId id="350" r:id="rId14"/>
    <p:sldId id="361" r:id="rId15"/>
    <p:sldId id="351" r:id="rId16"/>
    <p:sldId id="362" r:id="rId17"/>
    <p:sldId id="257" r:id="rId18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000000"/>
    <a:srgbClr val="FFFF66"/>
    <a:srgbClr val="FF99CC"/>
    <a:srgbClr val="FF7C80"/>
    <a:srgbClr val="FF6699"/>
    <a:srgbClr val="CC00FF"/>
    <a:srgbClr val="FF66FF"/>
    <a:srgbClr val="5784CC"/>
    <a:srgbClr val="1A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04" autoAdjust="0"/>
    <p:restoredTop sz="97869" autoAdjust="0"/>
  </p:normalViewPr>
  <p:slideViewPr>
    <p:cSldViewPr snapToGrid="0" snapToObjects="1">
      <p:cViewPr varScale="1">
        <p:scale>
          <a:sx n="70" d="100"/>
          <a:sy n="70" d="100"/>
        </p:scale>
        <p:origin x="144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30" d="100"/>
          <a:sy n="130" d="100"/>
        </p:scale>
        <p:origin x="-1446" y="33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B85EE-53BF-8142-88AE-B1ADA6DC59E8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95408"/>
            <a:ext cx="6200495" cy="5350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z="1000" dirty="0"/>
              <a:t>This work is licensed under a Creative Commons Attribution-</a:t>
            </a:r>
            <a:r>
              <a:rPr lang="en-GB" sz="1000" dirty="0" err="1"/>
              <a:t>ShareAlike</a:t>
            </a:r>
            <a:r>
              <a:rPr lang="en-GB" sz="1000" dirty="0"/>
              <a:t> 3.0 </a:t>
            </a:r>
            <a:r>
              <a:rPr lang="en-GB" sz="1000" dirty="0" err="1"/>
              <a:t>Unported</a:t>
            </a:r>
            <a:r>
              <a:rPr lang="en-GB" sz="1000" dirty="0"/>
              <a:t> License.</a:t>
            </a:r>
          </a:p>
          <a:p>
            <a:r>
              <a:rPr lang="en-GB" sz="1000" dirty="0"/>
              <a:t>http://creativecommons.org/licenses/by-sa/3.0/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200494" y="9197642"/>
            <a:ext cx="53371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BA4F4-B25B-A641-B63E-5F84226EF5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6283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D8533-B7A0-3247-9F7E-05C10199060A}" type="datetimeFigureOut">
              <a:rPr lang="en-US" smtClean="0"/>
              <a:t>4/28/2018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16035"/>
            <a:ext cx="612146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aseline="0"/>
            </a:lvl1pPr>
          </a:lstStyle>
          <a:p>
            <a:r>
              <a:rPr lang="en-GB" dirty="0"/>
              <a:t>This work is licensed under a Creative Commons Attribution-</a:t>
            </a:r>
            <a:r>
              <a:rPr lang="en-GB" dirty="0" err="1"/>
              <a:t>ShareAlike</a:t>
            </a:r>
            <a:r>
              <a:rPr lang="en-GB" dirty="0"/>
              <a:t> 3.0 </a:t>
            </a:r>
            <a:r>
              <a:rPr lang="en-GB" dirty="0" err="1"/>
              <a:t>Unported</a:t>
            </a:r>
            <a:r>
              <a:rPr lang="en-GB" dirty="0"/>
              <a:t> License.</a:t>
            </a:r>
          </a:p>
          <a:p>
            <a:r>
              <a:rPr lang="en-GB" dirty="0"/>
              <a:t>http://creativecommons.org/licenses/by-sa/3.0/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121461" y="9323928"/>
            <a:ext cx="612743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3B231-3D70-2A4C-A0C2-A57463CF59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8227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are free to: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copy and redistribute the material in any medium or format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Adapt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remix, transform, and build upon the material for any purpose, even commercially.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licensor cannot revoke these freedoms as long as you follow the license terms.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 the following terms: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Attribution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must give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appropriate credit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provide a link to the license, and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indicate if changes were made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You may do so in any reasonable manner, but not in any way that suggests the licensor endorses you or your use. </a:t>
            </a:r>
          </a:p>
          <a:p>
            <a:pPr lvl="0"/>
            <a:r>
              <a:rPr lang="en-GB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ShareAlike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If you remix, transform, or build upon the material, you must distribute your contributions under the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same license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the original. 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additional restrictions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may not apply legal terms or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technological measures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legally restrict others from doing anything the license permits. 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Notices: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do not have to comply with the license for elements of the material in the public domain or where your use is permitted by an applicable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exception or limitation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warranties are given. The license may not give you all of the permissions necessary for your intended use. For example, other rights such as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publicity, privacy, or moral rights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may limit how you use the material. </a:t>
            </a:r>
          </a:p>
          <a:p>
            <a:endParaRPr lang="en-GB" dirty="0"/>
          </a:p>
          <a:p>
            <a:r>
              <a:rPr lang="en-GB" dirty="0"/>
              <a:t>https://creativecommons.org/licenses/by-sa/4.0/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3B231-3D70-2A4C-A0C2-A57463CF59E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70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7649-C105-F645-A7D2-78524A18A7C0}" type="datetime1">
              <a:rPr lang="en-GB" smtClean="0"/>
              <a:t>28/04/2018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53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02639"/>
            <a:ext cx="5486400" cy="39249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E9C1-73B9-D640-B60D-1D40C8CE46B7}" type="datetime1">
              <a:rPr lang="en-GB" smtClean="0"/>
              <a:t>28/04/2018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76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1BF5-B5F0-6F4C-9383-67EE262C153F}" type="datetime1">
              <a:rPr lang="en-GB" smtClean="0"/>
              <a:t>28/04/2018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34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92480"/>
            <a:ext cx="2057400" cy="533368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92480"/>
            <a:ext cx="6019800" cy="5333683"/>
          </a:xfrm>
          <a:prstGeom prst="rect">
            <a:avLst/>
          </a:prstGeom>
        </p:spPr>
        <p:txBody>
          <a:bodyPr vert="eaVert"/>
          <a:lstStyle>
            <a:lvl1pPr>
              <a:defRPr b="0"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E0B7-A939-1F40-A9CB-C349DD62A6BA}" type="datetime1">
              <a:rPr lang="en-GB" smtClean="0"/>
              <a:t>28/04/2018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12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5577-C91D-3E47-9087-B82B92BEEFC7}" type="datetime1">
              <a:rPr lang="en-GB" smtClean="0"/>
              <a:pPr/>
              <a:t>28/04/2018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863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96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B232E-74DB-E24B-9EAB-2535BABDB41E}" type="datetime1">
              <a:rPr lang="en-GB" smtClean="0"/>
              <a:t>28/04/2018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44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728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8E2-23A5-694E-9E68-C2DB70D40063}" type="datetime1">
              <a:rPr lang="en-GB" smtClean="0"/>
              <a:t>28/04/2018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40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6640"/>
            <a:ext cx="4040188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56640"/>
            <a:ext cx="4041775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951C-878C-A942-B133-AA84357AF460}" type="datetime1">
              <a:rPr lang="en-GB" smtClean="0"/>
              <a:t>28/04/2018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3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38DA0-3256-8447-85C7-9D17E5BDDE40}" type="datetime1">
              <a:rPr lang="en-GB" smtClean="0"/>
              <a:t>28/04/2018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5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96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8295"/>
            <a:ext cx="3008313" cy="766025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92480"/>
            <a:ext cx="5111750" cy="533368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666666"/>
                </a:solidFill>
              </a:defRPr>
            </a:lvl1pPr>
            <a:lvl2pPr>
              <a:defRPr sz="2800">
                <a:solidFill>
                  <a:srgbClr val="666666"/>
                </a:solidFill>
              </a:defRPr>
            </a:lvl2pPr>
            <a:lvl3pPr>
              <a:defRPr sz="24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4321"/>
            <a:ext cx="3008313" cy="45818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9CB5-4D37-9B4B-B96A-BB8701A24712}" type="datetime1">
              <a:rPr lang="en-GB" smtClean="0"/>
              <a:t>28/04/2018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creativecommons.org/licenses/by-sa/4.0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093" y="147187"/>
            <a:ext cx="6697137" cy="90473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0800" y="64727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20CB5577-C91D-3E47-9087-B82B92BEEFC7}" type="datetime1">
              <a:rPr lang="en-GB" smtClean="0"/>
              <a:pPr/>
              <a:t>28/04/2018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18228" y="64727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2574" y="6472763"/>
            <a:ext cx="684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029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5784CC"/>
          </a:solidFill>
          <a:latin typeface="Georgia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-sa/4.0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0"/>
          <p:cNvSpPr>
            <a:spLocks noGrp="1"/>
          </p:cNvSpPr>
          <p:nvPr>
            <p:ph type="ctrTitle"/>
          </p:nvPr>
        </p:nvSpPr>
        <p:spPr>
          <a:xfrm>
            <a:off x="690880" y="2197875"/>
            <a:ext cx="7279413" cy="2346827"/>
          </a:xfrm>
        </p:spPr>
        <p:txBody>
          <a:bodyPr>
            <a:noAutofit/>
          </a:bodyPr>
          <a:lstStyle/>
          <a:p>
            <a:r>
              <a:rPr lang="en-US" dirty="0"/>
              <a:t>W</a:t>
            </a:r>
            <a:r>
              <a:rPr lang="en-US" dirty="0">
                <a:solidFill>
                  <a:srgbClr val="5784CC"/>
                </a:solidFill>
              </a:rPr>
              <a:t>riting </a:t>
            </a:r>
            <a:r>
              <a:rPr lang="en-US" dirty="0"/>
              <a:t>c</a:t>
            </a:r>
            <a:r>
              <a:rPr lang="en-US" dirty="0">
                <a:solidFill>
                  <a:srgbClr val="5784CC"/>
                </a:solidFill>
              </a:rPr>
              <a:t>lubs in </a:t>
            </a:r>
            <a:br>
              <a:rPr lang="en-US" dirty="0">
                <a:solidFill>
                  <a:srgbClr val="5784CC"/>
                </a:solidFill>
              </a:rPr>
            </a:br>
            <a:r>
              <a:rPr lang="en-US" dirty="0">
                <a:solidFill>
                  <a:srgbClr val="5784CC"/>
                </a:solidFill>
              </a:rPr>
              <a:t>the research communication context</a:t>
            </a:r>
          </a:p>
        </p:txBody>
      </p:sp>
    </p:spTree>
    <p:extLst>
      <p:ext uri="{BB962C8B-B14F-4D97-AF65-F5344CB8AC3E}">
        <p14:creationId xmlns:p14="http://schemas.microsoft.com/office/powerpoint/2010/main" val="3793130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F6DEE4-E5C6-43DF-8505-EBD1D7740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52ACA-1713-4B25-B9A1-17B8FB28E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38BA2-639C-449F-BA94-55D32ABFD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D77597-3C95-4382-81AB-4457BA9D440A}"/>
              </a:ext>
            </a:extLst>
          </p:cNvPr>
          <p:cNvSpPr txBox="1"/>
          <p:nvPr/>
        </p:nvSpPr>
        <p:spPr>
          <a:xfrm>
            <a:off x="586856" y="1323832"/>
            <a:ext cx="797029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5784CC"/>
                </a:solidFill>
                <a:latin typeface="Georgia" panose="02040502050405020303" pitchFamily="18" charset="0"/>
              </a:rPr>
              <a:t>Task:</a:t>
            </a:r>
          </a:p>
          <a:p>
            <a:endParaRPr lang="en-GB" dirty="0">
              <a:solidFill>
                <a:srgbClr val="5784CC"/>
              </a:solidFill>
              <a:latin typeface="Georgia" panose="02040502050405020303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one question you have coming out of the discussions so far.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one learning point you have from participating in discussions so far.</a:t>
            </a:r>
          </a:p>
          <a:p>
            <a:endParaRPr lang="en-GB" sz="28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one new idea you have - sparked from the discussions so far.</a:t>
            </a:r>
          </a:p>
          <a:p>
            <a:endParaRPr lang="en-GB" sz="28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613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28/04/2018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33979-82CC-6440-B758-3F4758057F1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8E59A15-AB27-442F-8BFE-EFD0FD327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67158"/>
            <a:ext cx="8229600" cy="4428927"/>
          </a:xfrm>
        </p:spPr>
        <p:txBody>
          <a:bodyPr>
            <a:noAutofit/>
          </a:bodyPr>
          <a:lstStyle/>
          <a:p>
            <a:r>
              <a:rPr lang="en-GB" sz="4000" dirty="0"/>
              <a:t>Writing clubs at University of Colombo Faculty of Medicine, Sri Lanka </a:t>
            </a:r>
            <a:br>
              <a:rPr lang="en-GB" sz="4000" dirty="0"/>
            </a:br>
            <a:br>
              <a:rPr lang="en-GB" sz="4000" dirty="0"/>
            </a:br>
            <a:r>
              <a:rPr lang="en-GB" sz="4000" dirty="0">
                <a:solidFill>
                  <a:srgbClr val="666666"/>
                </a:solidFill>
              </a:rPr>
              <a:t>- </a:t>
            </a:r>
            <a:r>
              <a:rPr lang="en-GB" sz="3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GB" sz="3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AuthorAID</a:t>
            </a:r>
            <a:r>
              <a:rPr lang="en-GB" sz="3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example</a:t>
            </a:r>
          </a:p>
        </p:txBody>
      </p:sp>
    </p:spTree>
    <p:extLst>
      <p:ext uri="{BB962C8B-B14F-4D97-AF65-F5344CB8AC3E}">
        <p14:creationId xmlns:p14="http://schemas.microsoft.com/office/powerpoint/2010/main" val="42199097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28/04/2018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33979-82CC-6440-B758-3F4758057F1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3A3283B-6D10-4347-8764-FA7AE5111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904" y="1335956"/>
            <a:ext cx="8229600" cy="849501"/>
          </a:xfrm>
        </p:spPr>
        <p:txBody>
          <a:bodyPr/>
          <a:lstStyle/>
          <a:p>
            <a:pPr algn="ctr"/>
            <a:r>
              <a:rPr lang="en-US" sz="3600" dirty="0"/>
              <a:t>Colombo writing clubs: some features</a:t>
            </a:r>
            <a:endParaRPr lang="en-GB" sz="36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6D4DC7C-0958-4EC6-978B-692CA56CC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608" y="2226292"/>
            <a:ext cx="8229600" cy="4305532"/>
          </a:xfrm>
        </p:spPr>
        <p:txBody>
          <a:bodyPr>
            <a:noAutofit/>
          </a:bodyPr>
          <a:lstStyle/>
          <a:p>
            <a:r>
              <a:rPr lang="en-US" sz="2800" dirty="0"/>
              <a:t>Mainly to help junior researchers writing journal articles</a:t>
            </a:r>
          </a:p>
          <a:p>
            <a:r>
              <a:rPr lang="en-US" sz="2800" dirty="0"/>
              <a:t>Each group: a few junior researchers (mentees) plus a senior researcher (mentor)</a:t>
            </a:r>
          </a:p>
          <a:p>
            <a:r>
              <a:rPr lang="en-US" sz="2800" dirty="0"/>
              <a:t>Duration: several months per club</a:t>
            </a:r>
          </a:p>
          <a:p>
            <a:r>
              <a:rPr lang="en-US" sz="2800" dirty="0"/>
              <a:t>Periodic meetings</a:t>
            </a:r>
          </a:p>
          <a:p>
            <a:r>
              <a:rPr lang="en-US" sz="2800" dirty="0"/>
              <a:t>Online interactions (for example, weekly updates) between meetings</a:t>
            </a:r>
          </a:p>
        </p:txBody>
      </p:sp>
    </p:spTree>
    <p:extLst>
      <p:ext uri="{BB962C8B-B14F-4D97-AF65-F5344CB8AC3E}">
        <p14:creationId xmlns:p14="http://schemas.microsoft.com/office/powerpoint/2010/main" val="1666704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F6DEE4-E5C6-43DF-8505-EBD1D7740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52ACA-1713-4B25-B9A1-17B8FB28E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38BA2-639C-449F-BA94-55D32ABFD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13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D77597-3C95-4382-81AB-4457BA9D440A}"/>
              </a:ext>
            </a:extLst>
          </p:cNvPr>
          <p:cNvSpPr txBox="1"/>
          <p:nvPr/>
        </p:nvSpPr>
        <p:spPr>
          <a:xfrm>
            <a:off x="436728" y="2524835"/>
            <a:ext cx="8393371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 include: </a:t>
            </a:r>
          </a:p>
          <a:p>
            <a:pPr marL="457200" indent="-457200">
              <a:buFontTx/>
              <a:buChar char="-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Recruiting mentees and mentors</a:t>
            </a:r>
          </a:p>
          <a:p>
            <a:pPr marL="457200" indent="-457200">
              <a:buFontTx/>
              <a:buChar char="-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Formulating groups</a:t>
            </a:r>
          </a:p>
          <a:p>
            <a:pPr marL="457200" indent="-457200">
              <a:buFontTx/>
              <a:buChar char="-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Coordinating monthly meetings and online teams</a:t>
            </a:r>
          </a:p>
          <a:p>
            <a:pPr marL="457200" indent="-457200">
              <a:buFontTx/>
              <a:buChar char="-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Sending messages to motivate members</a:t>
            </a:r>
          </a:p>
          <a:p>
            <a:pPr marL="457200" indent="-457200">
              <a:buFontTx/>
              <a:buChar char="-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Dealing with problems if they arise</a:t>
            </a:r>
          </a:p>
          <a:p>
            <a:endParaRPr lang="en-GB" sz="28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Helpful to assign one day per week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8BD584-6045-4134-806E-13E0260EFF95}"/>
              </a:ext>
            </a:extLst>
          </p:cNvPr>
          <p:cNvSpPr/>
          <p:nvPr/>
        </p:nvSpPr>
        <p:spPr>
          <a:xfrm>
            <a:off x="532265" y="1222438"/>
            <a:ext cx="79020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rgbClr val="3276C8"/>
                </a:solidFill>
                <a:latin typeface="Georgia" panose="02040502050405020303" pitchFamily="18" charset="0"/>
              </a:rPr>
              <a:t>Colombo writing clubs: coordinator role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2931486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28/04/2018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0A3076E-BBE9-434D-AACB-D92A922FBABA}"/>
              </a:ext>
            </a:extLst>
          </p:cNvPr>
          <p:cNvSpPr/>
          <p:nvPr/>
        </p:nvSpPr>
        <p:spPr>
          <a:xfrm>
            <a:off x="313899" y="1044076"/>
            <a:ext cx="84206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solidFill>
                  <a:srgbClr val="3276C8"/>
                </a:solidFill>
                <a:latin typeface="Georgia" panose="02040502050405020303" pitchFamily="18" charset="0"/>
              </a:rPr>
              <a:t>Forming a writing club: questions to consider </a:t>
            </a:r>
            <a:endParaRPr lang="en-GB" sz="2800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EBCD42F-0910-4644-A70E-3A609475CC3A}"/>
              </a:ext>
            </a:extLst>
          </p:cNvPr>
          <p:cNvGrpSpPr/>
          <p:nvPr/>
        </p:nvGrpSpPr>
        <p:grpSpPr>
          <a:xfrm>
            <a:off x="136477" y="1777280"/>
            <a:ext cx="8782886" cy="4609890"/>
            <a:chOff x="163773" y="1886464"/>
            <a:chExt cx="8782886" cy="460989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1C5E0BB-AC0E-4AE3-92D4-5F52A9B3449E}"/>
                </a:ext>
              </a:extLst>
            </p:cNvPr>
            <p:cNvSpPr/>
            <p:nvPr/>
          </p:nvSpPr>
          <p:spPr>
            <a:xfrm>
              <a:off x="1007817" y="2767719"/>
              <a:ext cx="2060974" cy="56639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b="1" dirty="0">
                  <a:solidFill>
                    <a:schemeClr val="tx1"/>
                  </a:solidFill>
                </a:rPr>
                <a:t>6. How?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B804C85-D200-488C-8BB7-84F9919AE7E3}"/>
                </a:ext>
              </a:extLst>
            </p:cNvPr>
            <p:cNvSpPr/>
            <p:nvPr/>
          </p:nvSpPr>
          <p:spPr>
            <a:xfrm>
              <a:off x="2755780" y="3742918"/>
              <a:ext cx="2743200" cy="102358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b="1" dirty="0">
                  <a:solidFill>
                    <a:schemeClr val="bg1"/>
                  </a:solidFill>
                </a:rPr>
                <a:t>Writing clubs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66EDE0D-E830-4C72-9276-F065BA581C1F}"/>
                </a:ext>
              </a:extLst>
            </p:cNvPr>
            <p:cNvSpPr/>
            <p:nvPr/>
          </p:nvSpPr>
          <p:spPr>
            <a:xfrm>
              <a:off x="3173359" y="2730401"/>
              <a:ext cx="1951460" cy="666919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b="1" dirty="0">
                  <a:solidFill>
                    <a:schemeClr val="tx1"/>
                  </a:solidFill>
                </a:rPr>
                <a:t>1. Why?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A66E592-E1C9-4356-BAB2-169D3E8E55EA}"/>
                </a:ext>
              </a:extLst>
            </p:cNvPr>
            <p:cNvSpPr/>
            <p:nvPr/>
          </p:nvSpPr>
          <p:spPr>
            <a:xfrm>
              <a:off x="5498980" y="3356265"/>
              <a:ext cx="2007286" cy="576971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b="1" dirty="0">
                  <a:solidFill>
                    <a:schemeClr val="tx1"/>
                  </a:solidFill>
                </a:rPr>
                <a:t>2. Who?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425FC60-5285-4646-B28B-5AB263CF4FDC}"/>
                </a:ext>
              </a:extLst>
            </p:cNvPr>
            <p:cNvSpPr/>
            <p:nvPr/>
          </p:nvSpPr>
          <p:spPr>
            <a:xfrm>
              <a:off x="4868509" y="4835680"/>
              <a:ext cx="2228327" cy="584983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b="1" dirty="0">
                  <a:solidFill>
                    <a:schemeClr val="tx1"/>
                  </a:solidFill>
                </a:rPr>
                <a:t>3. What?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429020D-6793-4DFA-AE43-72F53EDC723F}"/>
                </a:ext>
              </a:extLst>
            </p:cNvPr>
            <p:cNvSpPr/>
            <p:nvPr/>
          </p:nvSpPr>
          <p:spPr>
            <a:xfrm>
              <a:off x="2519886" y="5005339"/>
              <a:ext cx="2275510" cy="683933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b="1" dirty="0">
                  <a:solidFill>
                    <a:schemeClr val="tx1"/>
                  </a:solidFill>
                </a:rPr>
                <a:t>4. When?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900A6D6-2ECD-4553-B375-4485D815EF16}"/>
                </a:ext>
              </a:extLst>
            </p:cNvPr>
            <p:cNvSpPr/>
            <p:nvPr/>
          </p:nvSpPr>
          <p:spPr>
            <a:xfrm>
              <a:off x="163773" y="4349950"/>
              <a:ext cx="2509517" cy="595830"/>
            </a:xfrm>
            <a:prstGeom prst="ellipse">
              <a:avLst/>
            </a:prstGeom>
            <a:solidFill>
              <a:srgbClr val="FFFF66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b="1" dirty="0">
                  <a:solidFill>
                    <a:schemeClr val="tx1"/>
                  </a:solidFill>
                </a:rPr>
                <a:t>5. Where?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D6B4ACC-39A1-421A-8584-DBCC022DE8C3}"/>
                </a:ext>
              </a:extLst>
            </p:cNvPr>
            <p:cNvSpPr/>
            <p:nvPr/>
          </p:nvSpPr>
          <p:spPr>
            <a:xfrm>
              <a:off x="2853211" y="1886464"/>
              <a:ext cx="1813532" cy="607323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Function?</a:t>
              </a: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E9A3CBE-B75F-45EE-BB23-C3BB30DBE986}"/>
                </a:ext>
              </a:extLst>
            </p:cNvPr>
            <p:cNvSpPr/>
            <p:nvPr/>
          </p:nvSpPr>
          <p:spPr>
            <a:xfrm>
              <a:off x="4753371" y="2127142"/>
              <a:ext cx="1717344" cy="607323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Outputs?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D349085C-00FD-42B8-A95D-1BAE1433A656}"/>
                </a:ext>
              </a:extLst>
            </p:cNvPr>
            <p:cNvSpPr/>
            <p:nvPr/>
          </p:nvSpPr>
          <p:spPr>
            <a:xfrm>
              <a:off x="7049345" y="5223239"/>
              <a:ext cx="1813532" cy="607323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Between meetings?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8C9A63D-EB33-4088-8E59-82D9E1B9AFED}"/>
                </a:ext>
              </a:extLst>
            </p:cNvPr>
            <p:cNvSpPr/>
            <p:nvPr/>
          </p:nvSpPr>
          <p:spPr>
            <a:xfrm>
              <a:off x="4977693" y="5667258"/>
              <a:ext cx="1970862" cy="607323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In meetings?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3F65CDBC-91E5-4721-81D7-8092F2DBEC93}"/>
                </a:ext>
              </a:extLst>
            </p:cNvPr>
            <p:cNvSpPr/>
            <p:nvPr/>
          </p:nvSpPr>
          <p:spPr>
            <a:xfrm>
              <a:off x="7198009" y="3839078"/>
              <a:ext cx="1748650" cy="440223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Members?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0F09D1B-2CE2-4F15-8F8B-9E3089AFBBB9}"/>
                </a:ext>
              </a:extLst>
            </p:cNvPr>
            <p:cNvSpPr/>
            <p:nvPr/>
          </p:nvSpPr>
          <p:spPr>
            <a:xfrm>
              <a:off x="7500782" y="3159152"/>
              <a:ext cx="1102783" cy="40970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Size?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EB8BD09-B643-4135-A5CE-115C96CBC202}"/>
                </a:ext>
              </a:extLst>
            </p:cNvPr>
            <p:cNvSpPr/>
            <p:nvPr/>
          </p:nvSpPr>
          <p:spPr>
            <a:xfrm>
              <a:off x="5560925" y="4129815"/>
              <a:ext cx="1650732" cy="43273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Mentors?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B3679927-07ED-4915-9D56-B461DD42D075}"/>
                </a:ext>
              </a:extLst>
            </p:cNvPr>
            <p:cNvSpPr/>
            <p:nvPr/>
          </p:nvSpPr>
          <p:spPr>
            <a:xfrm>
              <a:off x="771455" y="1959294"/>
              <a:ext cx="1826200" cy="60732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Evaluation?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6CC063C5-4F82-4371-AF46-7F692EE99783}"/>
                </a:ext>
              </a:extLst>
            </p:cNvPr>
            <p:cNvSpPr/>
            <p:nvPr/>
          </p:nvSpPr>
          <p:spPr>
            <a:xfrm>
              <a:off x="331182" y="3495458"/>
              <a:ext cx="1813532" cy="60732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Learning contract?</a:t>
              </a: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22EC4983-D342-466A-80C7-9205F4E29B74}"/>
                </a:ext>
              </a:extLst>
            </p:cNvPr>
            <p:cNvCxnSpPr>
              <a:cxnSpLocks/>
              <a:stCxn id="13" idx="4"/>
              <a:endCxn id="12" idx="0"/>
            </p:cNvCxnSpPr>
            <p:nvPr/>
          </p:nvCxnSpPr>
          <p:spPr>
            <a:xfrm flipH="1">
              <a:off x="4127380" y="3397320"/>
              <a:ext cx="21709" cy="34559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DFF5E2F-EF91-4965-86FF-6DAA4738D450}"/>
                </a:ext>
              </a:extLst>
            </p:cNvPr>
            <p:cNvCxnSpPr>
              <a:cxnSpLocks/>
              <a:endCxn id="14" idx="3"/>
            </p:cNvCxnSpPr>
            <p:nvPr/>
          </p:nvCxnSpPr>
          <p:spPr>
            <a:xfrm flipV="1">
              <a:off x="5431146" y="3848741"/>
              <a:ext cx="361794" cy="23831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48133673-7BDA-46CB-B628-5D5B168FF5F8}"/>
                </a:ext>
              </a:extLst>
            </p:cNvPr>
            <p:cNvCxnSpPr>
              <a:cxnSpLocks/>
              <a:endCxn id="15" idx="1"/>
            </p:cNvCxnSpPr>
            <p:nvPr/>
          </p:nvCxnSpPr>
          <p:spPr>
            <a:xfrm>
              <a:off x="4868509" y="4666277"/>
              <a:ext cx="326331" cy="255072"/>
            </a:xfrm>
            <a:prstGeom prst="line">
              <a:avLst/>
            </a:prstGeom>
            <a:ln w="9525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78B285B3-070F-480B-ACBC-FC13397D71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19642" y="4766500"/>
              <a:ext cx="156321" cy="242247"/>
            </a:xfrm>
            <a:prstGeom prst="line">
              <a:avLst/>
            </a:prstGeom>
            <a:ln w="9525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0BB8287-5A18-468D-8BCD-3986A432B7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90800" y="4413661"/>
              <a:ext cx="211944" cy="14889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4D7B155-2E91-476A-9A86-E2367867EB63}"/>
                </a:ext>
              </a:extLst>
            </p:cNvPr>
            <p:cNvCxnSpPr>
              <a:cxnSpLocks/>
              <a:endCxn id="12" idx="1"/>
            </p:cNvCxnSpPr>
            <p:nvPr/>
          </p:nvCxnSpPr>
          <p:spPr>
            <a:xfrm>
              <a:off x="2447487" y="3306820"/>
              <a:ext cx="710025" cy="58599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A5C09E1-B25B-403F-9752-B70086553073}"/>
                </a:ext>
              </a:extLst>
            </p:cNvPr>
            <p:cNvCxnSpPr>
              <a:cxnSpLocks/>
              <a:endCxn id="20" idx="3"/>
            </p:cNvCxnSpPr>
            <p:nvPr/>
          </p:nvCxnSpPr>
          <p:spPr>
            <a:xfrm flipV="1">
              <a:off x="4722123" y="2645525"/>
              <a:ext cx="282747" cy="13862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27FDFC4C-DE75-4798-9819-5734B72B6BE8}"/>
                </a:ext>
              </a:extLst>
            </p:cNvPr>
            <p:cNvCxnSpPr/>
            <p:nvPr/>
          </p:nvCxnSpPr>
          <p:spPr>
            <a:xfrm flipH="1" flipV="1">
              <a:off x="3875962" y="2493787"/>
              <a:ext cx="122830" cy="240678"/>
            </a:xfrm>
            <a:prstGeom prst="line">
              <a:avLst/>
            </a:prstGeom>
            <a:ln w="9525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C8FD4567-E467-4470-9C92-989E445651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54994" y="2997784"/>
              <a:ext cx="83926" cy="346052"/>
            </a:xfrm>
            <a:prstGeom prst="line">
              <a:avLst/>
            </a:prstGeom>
            <a:ln w="9525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2505778A-F042-45C8-B991-A02C58D6049C}"/>
                </a:ext>
              </a:extLst>
            </p:cNvPr>
            <p:cNvCxnSpPr>
              <a:cxnSpLocks/>
              <a:endCxn id="44" idx="0"/>
            </p:cNvCxnSpPr>
            <p:nvPr/>
          </p:nvCxnSpPr>
          <p:spPr>
            <a:xfrm flipH="1">
              <a:off x="6386291" y="3928804"/>
              <a:ext cx="117712" cy="201011"/>
            </a:xfrm>
            <a:prstGeom prst="line">
              <a:avLst/>
            </a:prstGeom>
            <a:ln w="9525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CB727ED1-FCB6-46AC-8CB5-C85F478CC423}"/>
                </a:ext>
              </a:extLst>
            </p:cNvPr>
            <p:cNvCxnSpPr>
              <a:cxnSpLocks/>
              <a:endCxn id="43" idx="2"/>
            </p:cNvCxnSpPr>
            <p:nvPr/>
          </p:nvCxnSpPr>
          <p:spPr>
            <a:xfrm flipV="1">
              <a:off x="7328842" y="3364006"/>
              <a:ext cx="171940" cy="116970"/>
            </a:xfrm>
            <a:prstGeom prst="line">
              <a:avLst/>
            </a:prstGeom>
            <a:ln w="9525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D50EC3DB-C9AB-47CE-85CB-19C313830003}"/>
                </a:ext>
              </a:extLst>
            </p:cNvPr>
            <p:cNvCxnSpPr>
              <a:cxnSpLocks/>
            </p:cNvCxnSpPr>
            <p:nvPr/>
          </p:nvCxnSpPr>
          <p:spPr>
            <a:xfrm>
              <a:off x="7083186" y="5114524"/>
              <a:ext cx="456022" cy="147583"/>
            </a:xfrm>
            <a:prstGeom prst="line">
              <a:avLst/>
            </a:prstGeom>
            <a:ln w="9525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E52786CD-678D-4D87-8577-9FAF1F3D9176}"/>
                </a:ext>
              </a:extLst>
            </p:cNvPr>
            <p:cNvCxnSpPr>
              <a:cxnSpLocks/>
              <a:endCxn id="41" idx="0"/>
            </p:cNvCxnSpPr>
            <p:nvPr/>
          </p:nvCxnSpPr>
          <p:spPr>
            <a:xfrm flipH="1">
              <a:off x="5963124" y="5420663"/>
              <a:ext cx="300761" cy="246595"/>
            </a:xfrm>
            <a:prstGeom prst="line">
              <a:avLst/>
            </a:prstGeom>
            <a:ln w="9525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D85507A7-7475-4836-A3E5-C1F5E718D0D4}"/>
                </a:ext>
              </a:extLst>
            </p:cNvPr>
            <p:cNvCxnSpPr>
              <a:stCxn id="45" idx="4"/>
            </p:cNvCxnSpPr>
            <p:nvPr/>
          </p:nvCxnSpPr>
          <p:spPr>
            <a:xfrm>
              <a:off x="1684555" y="2566617"/>
              <a:ext cx="144245" cy="20110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DD219C75-778A-4226-BF68-883B66FE513D}"/>
                </a:ext>
              </a:extLst>
            </p:cNvPr>
            <p:cNvCxnSpPr>
              <a:endCxn id="46" idx="0"/>
            </p:cNvCxnSpPr>
            <p:nvPr/>
          </p:nvCxnSpPr>
          <p:spPr>
            <a:xfrm flipH="1">
              <a:off x="1237948" y="3306820"/>
              <a:ext cx="309560" cy="18863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CE7A024-0F17-474A-9D0D-6223460F008E}"/>
                </a:ext>
              </a:extLst>
            </p:cNvPr>
            <p:cNvSpPr/>
            <p:nvPr/>
          </p:nvSpPr>
          <p:spPr>
            <a:xfrm>
              <a:off x="6263885" y="2591520"/>
              <a:ext cx="2182138" cy="468119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Coordination?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8072817-D676-4555-AE84-8750853C807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00782" y="3701840"/>
              <a:ext cx="328942" cy="137104"/>
            </a:xfrm>
            <a:prstGeom prst="line">
              <a:avLst/>
            </a:prstGeom>
            <a:ln w="9525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186B8B8-286F-4BFE-8A92-AD6127E84916}"/>
                </a:ext>
              </a:extLst>
            </p:cNvPr>
            <p:cNvSpPr/>
            <p:nvPr/>
          </p:nvSpPr>
          <p:spPr>
            <a:xfrm>
              <a:off x="2940692" y="5889031"/>
              <a:ext cx="1970862" cy="607323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Regularity?</a:t>
              </a: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7C6D7BE-19AE-44C2-AA71-8FC4151B1322}"/>
                </a:ext>
              </a:extLst>
            </p:cNvPr>
            <p:cNvSpPr/>
            <p:nvPr/>
          </p:nvSpPr>
          <p:spPr>
            <a:xfrm>
              <a:off x="1366694" y="5677208"/>
              <a:ext cx="1435805" cy="543693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Timing?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5E883207-E473-43E9-8B08-8070B6A2A980}"/>
                </a:ext>
              </a:extLst>
            </p:cNvPr>
            <p:cNvSpPr/>
            <p:nvPr/>
          </p:nvSpPr>
          <p:spPr>
            <a:xfrm>
              <a:off x="163773" y="5127238"/>
              <a:ext cx="1572342" cy="652931"/>
            </a:xfrm>
            <a:prstGeom prst="ellipse">
              <a:avLst/>
            </a:prstGeom>
            <a:solidFill>
              <a:srgbClr val="FFFF66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Facilities?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E9E2305E-3F36-4299-8E8E-E273CD231D11}"/>
                </a:ext>
              </a:extLst>
            </p:cNvPr>
            <p:cNvCxnSpPr>
              <a:stCxn id="48" idx="0"/>
            </p:cNvCxnSpPr>
            <p:nvPr/>
          </p:nvCxnSpPr>
          <p:spPr>
            <a:xfrm flipH="1" flipV="1">
              <a:off x="3797802" y="5698281"/>
              <a:ext cx="128321" cy="190750"/>
            </a:xfrm>
            <a:prstGeom prst="line">
              <a:avLst/>
            </a:prstGeom>
            <a:ln w="9525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0A611D6-B683-46BC-BFCB-823EA8F0F371}"/>
                </a:ext>
              </a:extLst>
            </p:cNvPr>
            <p:cNvCxnSpPr/>
            <p:nvPr/>
          </p:nvCxnSpPr>
          <p:spPr>
            <a:xfrm flipH="1">
              <a:off x="2306472" y="5526900"/>
              <a:ext cx="390300" cy="162372"/>
            </a:xfrm>
            <a:prstGeom prst="line">
              <a:avLst/>
            </a:prstGeom>
            <a:ln w="9525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40A7FEE-1223-4387-9CAF-D963B39B9166}"/>
                </a:ext>
              </a:extLst>
            </p:cNvPr>
            <p:cNvCxnSpPr>
              <a:cxnSpLocks/>
              <a:stCxn id="52" idx="0"/>
            </p:cNvCxnSpPr>
            <p:nvPr/>
          </p:nvCxnSpPr>
          <p:spPr>
            <a:xfrm flipV="1">
              <a:off x="949944" y="4932132"/>
              <a:ext cx="230196" cy="195106"/>
            </a:xfrm>
            <a:prstGeom prst="line">
              <a:avLst/>
            </a:prstGeom>
            <a:ln w="9525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99096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EC0CAA-7F34-469B-B90A-B4EAED82D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58C21B-C21A-4D6F-BE43-4B1002AC9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8C30B1-A480-42B8-9DF1-25A71EEAF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15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3A18D5-BD8C-47BC-B153-5B039B171151}"/>
              </a:ext>
            </a:extLst>
          </p:cNvPr>
          <p:cNvSpPr txBox="1"/>
          <p:nvPr/>
        </p:nvSpPr>
        <p:spPr>
          <a:xfrm>
            <a:off x="736979" y="1296541"/>
            <a:ext cx="7710985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5784CC"/>
                </a:solidFill>
                <a:latin typeface="Georgia" panose="02040502050405020303" pitchFamily="18" charset="0"/>
              </a:rPr>
              <a:t>Task:</a:t>
            </a:r>
          </a:p>
          <a:p>
            <a:endParaRPr lang="en-GB" sz="1200" dirty="0">
              <a:solidFill>
                <a:srgbClr val="5784CC"/>
              </a:solidFill>
              <a:latin typeface="Georgia" panose="02040502050405020303" pitchFamily="18" charset="0"/>
            </a:endParaRPr>
          </a:p>
          <a:p>
            <a:endParaRPr lang="en-GB" sz="1200" dirty="0">
              <a:solidFill>
                <a:srgbClr val="5784CC"/>
              </a:solidFill>
              <a:latin typeface="Georgia" panose="02040502050405020303" pitchFamily="18" charset="0"/>
            </a:endParaRPr>
          </a:p>
          <a:p>
            <a:r>
              <a:rPr lang="en-GB" sz="3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Draft a preliminary plan for a writing club at your institution, department or unit. Include the 5 </a:t>
            </a:r>
            <a:r>
              <a:rPr lang="en-GB" sz="36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</a:t>
            </a:r>
            <a:r>
              <a:rPr lang="en-GB" sz="3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the H and reasons for your choices. </a:t>
            </a:r>
          </a:p>
          <a:p>
            <a:endParaRPr lang="en-GB" sz="36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6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ready to summarize your plan to the full group.</a:t>
            </a:r>
            <a:endParaRPr lang="en-GB" sz="3600" dirty="0">
              <a:solidFill>
                <a:srgbClr val="5784CC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932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5657"/>
            <a:ext cx="8229600" cy="616856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End of module review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2374710"/>
            <a:ext cx="8229600" cy="3944203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Two things that you have learned (blue)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question related to what has been covered, that you will go away and find the answer to (lime green)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dirty="0"/>
              <a:t>One suggestion as to how the training or logistics can be improved in future (yellow)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28/04/2018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4065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4410393"/>
            <a:ext cx="7772400" cy="1500187"/>
          </a:xfrm>
        </p:spPr>
        <p:txBody>
          <a:bodyPr/>
          <a:lstStyle/>
          <a:p>
            <a:pPr algn="ctr"/>
            <a:br>
              <a:rPr lang="en-GB" dirty="0"/>
            </a:br>
            <a:r>
              <a:rPr lang="en-GB" dirty="0"/>
              <a:t>This work is licensed under a </a:t>
            </a:r>
            <a:r>
              <a:rPr lang="en-GB" dirty="0">
                <a:hlinkClick r:id="rId3"/>
              </a:rPr>
              <a:t>Creative Commons Attribution </a:t>
            </a:r>
            <a:r>
              <a:rPr lang="en-GB" dirty="0" err="1">
                <a:hlinkClick r:id="rId3"/>
              </a:rPr>
              <a:t>ShareAlike</a:t>
            </a:r>
            <a:r>
              <a:rPr lang="en-GB" dirty="0">
                <a:hlinkClick r:id="rId3"/>
              </a:rPr>
              <a:t> 4.0 International licence</a:t>
            </a:r>
            <a:r>
              <a:rPr lang="en-GB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28/04/2018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17</a:t>
            </a:fld>
            <a:endParaRPr lang="en-US"/>
          </a:p>
        </p:txBody>
      </p:sp>
      <p:pic>
        <p:nvPicPr>
          <p:cNvPr id="1026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073" y="4521201"/>
            <a:ext cx="129785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759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1CF6C4-7A7B-4DE2-B692-A08F9CF51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503EF5-55F0-FA41-94DB-5ED6A0765696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28/04/2018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A83B2D-EFDB-431C-A131-608919263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DE670A-FF1E-4752-A489-37F7B0B8CA1F}"/>
              </a:ext>
            </a:extLst>
          </p:cNvPr>
          <p:cNvSpPr txBox="1"/>
          <p:nvPr/>
        </p:nvSpPr>
        <p:spPr>
          <a:xfrm>
            <a:off x="627797" y="1378420"/>
            <a:ext cx="7642747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rgbClr val="5784CC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Welcome and introductions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Welcome and general introductions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Warm up activity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Housekeeping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Introduction to workshop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Learning contract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3477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F91E33F-7DA6-4730-8C94-ABE4BABD2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Task: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3DC218-0487-429C-9A79-AF9E07394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608" y="1748611"/>
            <a:ext cx="8229600" cy="476509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dirty="0"/>
              <a:t>Your team has survived a ship wreck and is stranded on a desert island with only five objects.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dirty="0"/>
              <a:t>You have to use these objects to help survive on the island - think of ways to put them to good use.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dirty="0"/>
              <a:t>You have five minutes to come up with your best survival plan using these objects.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dirty="0"/>
              <a:t>Be ready to share your plan with the full-group!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9C44E7-D227-4EC7-9371-34435D53E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3D0E15-5F78-45C2-881E-46C59A597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39FAA4-4106-494A-9457-CB71C1442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09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054382"/>
            <a:ext cx="8229600" cy="660082"/>
          </a:xfrm>
        </p:spPr>
        <p:txBody>
          <a:bodyPr/>
          <a:lstStyle/>
          <a:p>
            <a:pPr algn="ctr"/>
            <a:r>
              <a:rPr lang="en-US" sz="4000" dirty="0"/>
              <a:t>Aim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CB5577-C91D-3E47-9087-B82B92BEEFC7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28/04/2018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33979-82CC-6440-B758-3F4758057F1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B90677B-B813-4A25-B55F-46CFD3D81696}"/>
              </a:ext>
            </a:extLst>
          </p:cNvPr>
          <p:cNvSpPr txBox="1">
            <a:spLocks/>
          </p:cNvSpPr>
          <p:nvPr/>
        </p:nvSpPr>
        <p:spPr>
          <a:xfrm>
            <a:off x="609600" y="1989125"/>
            <a:ext cx="8229600" cy="432979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workshop is intended mainly: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increase your awareness of writing clubs and their benefits and to encourage and guide you in establishing and/or further developing your writing clubs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lang="en-US" altLang="en-US" dirty="0"/>
              <a:t>Based on the active</a:t>
            </a:r>
            <a: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learning approach</a:t>
            </a:r>
          </a:p>
        </p:txBody>
      </p:sp>
    </p:spTree>
    <p:extLst>
      <p:ext uri="{BB962C8B-B14F-4D97-AF65-F5344CB8AC3E}">
        <p14:creationId xmlns:p14="http://schemas.microsoft.com/office/powerpoint/2010/main" val="880947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1CF6C4-7A7B-4DE2-B692-A08F9CF51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503EF5-55F0-FA41-94DB-5ED6A0765696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28/04/2018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A83B2D-EFDB-431C-A131-608919263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498836-282E-4B5C-B087-BCF164093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33979-82CC-6440-B758-3F4758057F1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DE670A-FF1E-4752-A489-37F7B0B8CA1F}"/>
              </a:ext>
            </a:extLst>
          </p:cNvPr>
          <p:cNvSpPr txBox="1"/>
          <p:nvPr/>
        </p:nvSpPr>
        <p:spPr>
          <a:xfrm>
            <a:off x="464024" y="1337476"/>
            <a:ext cx="8222775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rgbClr val="5784CC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Learning outcomes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By the end of this module, you should be able to: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Outline what writing clubs are and state some of their functions and benefits</a:t>
            </a: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List major questions to consider when establishing a writing club</a:t>
            </a: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a plan for establishing a new or improving an existing writing club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499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550DC9-6AB9-D448-9668-424CC2F97943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28/04/2018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DBB415B-AD77-4F12-9A90-0806FC35C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304" y="1159083"/>
            <a:ext cx="8229600" cy="5313680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GB" sz="11100" dirty="0">
                <a:solidFill>
                  <a:srgbClr val="5784CC"/>
                </a:solidFill>
                <a:latin typeface="Georgia" panose="02040502050405020303" pitchFamily="18" charset="0"/>
              </a:rPr>
              <a:t>Learning contract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8600" dirty="0"/>
              <a:t>Arrive on time and keep to time		</a:t>
            </a:r>
            <a:endParaRPr lang="en-US" sz="8600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8600" dirty="0"/>
              <a:t>Cell phones on silent - calls made on breaks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8600" dirty="0"/>
              <a:t>Respectful challenge				</a:t>
            </a:r>
            <a:endParaRPr lang="en-US" sz="8600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8600" dirty="0"/>
              <a:t>Actively participate in activities				</a:t>
            </a:r>
            <a:endParaRPr lang="en-US" sz="8600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8600" dirty="0"/>
              <a:t>Listen when others are speaking			</a:t>
            </a:r>
            <a:endParaRPr lang="en-US" sz="8600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8600" dirty="0"/>
              <a:t>Be responsible for our own learning		</a:t>
            </a:r>
            <a:endParaRPr lang="en-US" sz="8600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8600" dirty="0"/>
              <a:t>Respect confidentiality 				</a:t>
            </a:r>
            <a:endParaRPr lang="en-US" sz="8600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8600" dirty="0"/>
              <a:t>Support the learning of others</a:t>
            </a:r>
            <a:r>
              <a:rPr lang="en-GB" sz="9200" dirty="0"/>
              <a:t>	</a:t>
            </a:r>
            <a:r>
              <a:rPr lang="en-GB" sz="8000" dirty="0"/>
              <a:t>	</a:t>
            </a:r>
            <a:r>
              <a:rPr lang="en-GB" sz="5800" b="1" dirty="0"/>
              <a:t>		</a:t>
            </a:r>
            <a:endParaRPr lang="en-US" sz="5800" dirty="0"/>
          </a:p>
        </p:txBody>
      </p:sp>
    </p:spTree>
    <p:extLst>
      <p:ext uri="{BB962C8B-B14F-4D97-AF65-F5344CB8AC3E}">
        <p14:creationId xmlns:p14="http://schemas.microsoft.com/office/powerpoint/2010/main" val="14764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1CF6C4-7A7B-4DE2-B692-A08F9CF51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503EF5-55F0-FA41-94DB-5ED6A0765696}" type="datetime1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28/04/2018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A83B2D-EFDB-431C-A131-608919263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498836-282E-4B5C-B087-BCF164093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33979-82CC-6440-B758-3F4758057F14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33333">
                    <a:tint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333333">
                  <a:tint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DE670A-FF1E-4752-A489-37F7B0B8CA1F}"/>
              </a:ext>
            </a:extLst>
          </p:cNvPr>
          <p:cNvSpPr txBox="1"/>
          <p:nvPr/>
        </p:nvSpPr>
        <p:spPr>
          <a:xfrm>
            <a:off x="627797" y="1146404"/>
            <a:ext cx="7642747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noProof="0" dirty="0">
                <a:solidFill>
                  <a:srgbClr val="5784CC"/>
                </a:solidFill>
                <a:latin typeface="Georgia" panose="02040502050405020303" pitchFamily="18" charset="0"/>
              </a:rPr>
              <a:t>Overview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rgbClr val="5784CC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What is a writing club?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kumimoji="0" lang="en-GB" sz="3200" b="0" i="0" u="none" strike="noStrike" kern="1200" cap="none" spc="0" normalizeH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are the functions of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 writing club?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lang="en-GB" sz="32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example of a writing club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lang="en-GB" sz="32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Forming a writing club: questions to consider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Planning a writing club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542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18744D-8C3F-4999-BF99-F6C5D9DBD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7D60B7-A30A-4448-BE70-53FE54DE1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25D8BD-84C5-4F65-B18E-37E042771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8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9FD4A6F-DD93-4D42-91D2-4F22A9AD962E}"/>
              </a:ext>
            </a:extLst>
          </p:cNvPr>
          <p:cNvSpPr txBox="1">
            <a:spLocks/>
          </p:cNvSpPr>
          <p:nvPr/>
        </p:nvSpPr>
        <p:spPr>
          <a:xfrm>
            <a:off x="450376" y="1389714"/>
            <a:ext cx="4139890" cy="50545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What is it?</a:t>
            </a:r>
          </a:p>
          <a:p>
            <a:pPr algn="ctr"/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of people who meet periodically to discuss their writing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be face-to-face, electronic, or a combination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focus on the product, process, or both</a:t>
            </a:r>
          </a:p>
          <a:p>
            <a:endParaRPr lang="en-GB" sz="24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4000" dirty="0">
              <a:latin typeface="Georgia" panose="02040502050405020303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C15F6E4-9881-40FE-A963-EBF792C1D2B0}"/>
              </a:ext>
            </a:extLst>
          </p:cNvPr>
          <p:cNvSpPr txBox="1">
            <a:spLocks/>
          </p:cNvSpPr>
          <p:nvPr/>
        </p:nvSpPr>
        <p:spPr>
          <a:xfrm>
            <a:off x="4915492" y="1389714"/>
            <a:ext cx="3807726" cy="38718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Functions?</a:t>
            </a:r>
          </a:p>
          <a:p>
            <a:pPr algn="ctr"/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Usually writing clubs have one or more of the following functions:</a:t>
            </a:r>
          </a:p>
          <a:p>
            <a:endParaRPr lang="en-GB" sz="28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Accountability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</a:t>
            </a:r>
          </a:p>
          <a:p>
            <a:endParaRPr lang="en-GB" sz="24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4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832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F6DEE4-E5C6-43DF-8505-EBD1D7740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28/04/2018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52ACA-1713-4B25-B9A1-17B8FB28E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38BA2-639C-449F-BA94-55D32ABFD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D77597-3C95-4382-81AB-4457BA9D440A}"/>
              </a:ext>
            </a:extLst>
          </p:cNvPr>
          <p:cNvSpPr txBox="1"/>
          <p:nvPr/>
        </p:nvSpPr>
        <p:spPr>
          <a:xfrm>
            <a:off x="791570" y="2374711"/>
            <a:ext cx="7553116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rgbClr val="666666"/>
                </a:solidFill>
              </a:rPr>
              <a:t>Groups providing mainly feedback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rgbClr val="666666"/>
                </a:solidFill>
              </a:rPr>
              <a:t>Accountability groups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rgbClr val="666666"/>
                </a:solidFill>
              </a:rPr>
              <a:t>Write on-site groups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rgbClr val="666666"/>
                </a:solidFill>
              </a:rPr>
              <a:t>Online groups with daily contact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rgbClr val="666666"/>
                </a:solidFill>
              </a:rPr>
              <a:t>Hybrids of these types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rgbClr val="666666"/>
                </a:solidFill>
              </a:rPr>
              <a:t>Other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9CC66F-A636-44B2-9C07-93D65439FAF4}"/>
              </a:ext>
            </a:extLst>
          </p:cNvPr>
          <p:cNvSpPr/>
          <p:nvPr/>
        </p:nvSpPr>
        <p:spPr>
          <a:xfrm>
            <a:off x="677363" y="1388241"/>
            <a:ext cx="79031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>
                <a:solidFill>
                  <a:srgbClr val="3276C8"/>
                </a:solidFill>
                <a:latin typeface="Georgia" panose="02040502050405020303" pitchFamily="18" charset="0"/>
              </a:rPr>
              <a:t>What are some types of writing clubs?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295176201"/>
      </p:ext>
    </p:extLst>
  </p:cSld>
  <p:clrMapOvr>
    <a:masterClrMapping/>
  </p:clrMapOvr>
</p:sld>
</file>

<file path=ppt/theme/theme1.xml><?xml version="1.0" encoding="utf-8"?>
<a:theme xmlns:a="http://schemas.openxmlformats.org/drawingml/2006/main" name="INASP 2016 Presentation">
  <a:themeElements>
    <a:clrScheme name="Custom 2">
      <a:dk1>
        <a:srgbClr val="333333"/>
      </a:dk1>
      <a:lt1>
        <a:srgbClr val="FFFFFF"/>
      </a:lt1>
      <a:dk2>
        <a:srgbClr val="333333"/>
      </a:dk2>
      <a:lt2>
        <a:srgbClr val="E5E5E5"/>
      </a:lt2>
      <a:accent1>
        <a:srgbClr val="00808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BF8AB7BC9F88498265B0D007E443D5" ma:contentTypeVersion="13" ma:contentTypeDescription="Create a new document." ma:contentTypeScope="" ma:versionID="c65ce6b99abec671adc8adb63988ec5f">
  <xsd:schema xmlns:xsd="http://www.w3.org/2001/XMLSchema" xmlns:xs="http://www.w3.org/2001/XMLSchema" xmlns:p="http://schemas.microsoft.com/office/2006/metadata/properties" xmlns:ns1="http://schemas.microsoft.com/sharepoint/v3" xmlns:ns2="6d5e9546-d843-453c-90bd-be057f11fd4f" xmlns:ns3="9b05efd7-2e9e-457a-bcc6-d9301ea17797" targetNamespace="http://schemas.microsoft.com/office/2006/metadata/properties" ma:root="true" ma:fieldsID="7b0752ce67203d4fbd0243fa3b523cb7" ns1:_="" ns2:_="" ns3:_="">
    <xsd:import namespace="http://schemas.microsoft.com/sharepoint/v3"/>
    <xsd:import namespace="6d5e9546-d843-453c-90bd-be057f11fd4f"/>
    <xsd:import namespace="9b05efd7-2e9e-457a-bcc6-d9301ea177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5e9546-d843-453c-90bd-be057f11f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5efd7-2e9e-457a-bcc6-d9301ea1779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A9E7DC8E-9AF7-41D3-8623-C23EFFDF93BB}"/>
</file>

<file path=customXml/itemProps2.xml><?xml version="1.0" encoding="utf-8"?>
<ds:datastoreItem xmlns:ds="http://schemas.openxmlformats.org/officeDocument/2006/customXml" ds:itemID="{EC09D9BB-9ADB-4278-9AB1-E62578FA0447}"/>
</file>

<file path=customXml/itemProps3.xml><?xml version="1.0" encoding="utf-8"?>
<ds:datastoreItem xmlns:ds="http://schemas.openxmlformats.org/officeDocument/2006/customXml" ds:itemID="{408137AE-F847-4D72-9BAB-C273AFC4875E}"/>
</file>

<file path=docProps/app.xml><?xml version="1.0" encoding="utf-8"?>
<Properties xmlns="http://schemas.openxmlformats.org/officeDocument/2006/extended-properties" xmlns:vt="http://schemas.openxmlformats.org/officeDocument/2006/docPropsVTypes">
  <Template>INASP 2016 Presentation</Template>
  <TotalTime>4266</TotalTime>
  <Words>869</Words>
  <Application>Microsoft Office PowerPoint</Application>
  <PresentationFormat>On-screen Show (4:3)</PresentationFormat>
  <Paragraphs>161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Georgia</vt:lpstr>
      <vt:lpstr>INASP 2016 Presentation</vt:lpstr>
      <vt:lpstr>Writing clubs in  the research communication context</vt:lpstr>
      <vt:lpstr>PowerPoint Presentation</vt:lpstr>
      <vt:lpstr>Task:</vt:lpstr>
      <vt:lpstr>Aim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Writing clubs at University of Colombo Faculty of Medicine, Sri Lanka   - An AuthorAID example</vt:lpstr>
      <vt:lpstr>Colombo writing clubs: some features</vt:lpstr>
      <vt:lpstr>PowerPoint Presentation</vt:lpstr>
      <vt:lpstr>PowerPoint Presentation</vt:lpstr>
      <vt:lpstr>PowerPoint Presentation</vt:lpstr>
      <vt:lpstr>End of module review</vt:lpstr>
      <vt:lpstr>PowerPoint Presentation</vt:lpstr>
    </vt:vector>
  </TitlesOfParts>
  <Company>INASP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Trainers Workshop</dc:title>
  <dc:creator>Annelise Dennis</dc:creator>
  <cp:lastModifiedBy>Annelise Dennis</cp:lastModifiedBy>
  <cp:revision>288</cp:revision>
  <cp:lastPrinted>2018-02-02T12:12:20Z</cp:lastPrinted>
  <dcterms:created xsi:type="dcterms:W3CDTF">2016-10-26T10:34:56Z</dcterms:created>
  <dcterms:modified xsi:type="dcterms:W3CDTF">2018-04-28T16:43:01Z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0x01010081BF8AB7BC9F88498265B0D007E443D5</vt:lpwstr>
  </property>
</Properties>
</file>