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7" r:id="rId6"/>
    <p:sldId id="271" r:id="rId7"/>
    <p:sldId id="272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Hayter" initials="EH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0CB"/>
    <a:srgbClr val="6CC4DF"/>
    <a:srgbClr val="009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8382" autoAdjust="0"/>
  </p:normalViewPr>
  <p:slideViewPr>
    <p:cSldViewPr>
      <p:cViewPr>
        <p:scale>
          <a:sx n="70" d="100"/>
          <a:sy n="70" d="100"/>
        </p:scale>
        <p:origin x="-120" y="187"/>
      </p:cViewPr>
      <p:guideLst>
        <p:guide orient="horz" pos="482"/>
        <p:guide orient="horz" pos="3884"/>
        <p:guide pos="5302"/>
        <p:guide pos="4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1D79-47BA-498D-A18E-97F51B946815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4F90E-DED1-42D9-B2C4-CD020643E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8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A940-267E-47FA-90E5-97799C723DE0}" type="datetimeFigureOut">
              <a:rPr lang="en-GB" smtClean="0"/>
              <a:t>14/06/2016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DC761-313F-4374-9A6D-D0C07DE8EA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5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DC761-313F-4374-9A6D-D0C07DE8EA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5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8064" y="762273"/>
            <a:ext cx="3600400" cy="866527"/>
          </a:xfrm>
        </p:spPr>
        <p:txBody>
          <a:bodyPr anchor="t" anchorCtr="0">
            <a:normAutofit/>
          </a:bodyPr>
          <a:lstStyle>
            <a:lvl1pPr algn="l">
              <a:defRPr sz="2800"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1916832"/>
            <a:ext cx="3600400" cy="432048"/>
          </a:xfrm>
        </p:spPr>
        <p:txBody>
          <a:bodyPr lIns="0" tIns="46800" rIns="0" bIns="0">
            <a:normAutofit/>
          </a:bodyPr>
          <a:lstStyle>
            <a:lvl1pPr marL="0" indent="0" algn="l">
              <a:buNone/>
              <a:defRPr sz="21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804248" y="5229200"/>
            <a:ext cx="1620000" cy="129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6" name="Picture 5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8064" y="836712"/>
            <a:ext cx="3364272" cy="2087976"/>
          </a:xfrm>
        </p:spPr>
        <p:txBody>
          <a:bodyPr>
            <a:normAutofit/>
          </a:bodyPr>
          <a:lstStyle>
            <a:lvl1pPr algn="just">
              <a:defRPr sz="1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064" y="3068960"/>
            <a:ext cx="3359704" cy="504000"/>
          </a:xfrm>
        </p:spPr>
        <p:txBody>
          <a:bodyPr lIns="0" tIns="46800" rIns="0" bIns="0">
            <a:normAutofit/>
          </a:bodyPr>
          <a:lstStyle>
            <a:lvl1pPr marL="0" indent="0" algn="r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13" hasCustomPrompt="1"/>
          </p:nvPr>
        </p:nvSpPr>
        <p:spPr>
          <a:xfrm>
            <a:off x="5148064" y="5229200"/>
            <a:ext cx="1620000" cy="1296987"/>
          </a:xfrm>
        </p:spPr>
        <p:txBody>
          <a:bodyPr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>
                <a:tab pos="987425" algn="l"/>
              </a:tabLst>
              <a:defRPr sz="1000"/>
            </a:lvl1pPr>
          </a:lstStyle>
          <a:p>
            <a:r>
              <a:rPr lang="en-GB" dirty="0" smtClean="0"/>
              <a:t>Click icon to add partner logo</a:t>
            </a:r>
          </a:p>
        </p:txBody>
      </p:sp>
      <p:pic>
        <p:nvPicPr>
          <p:cNvPr id="12" name="Picture 11" descr="VY-LOGO_Boxed_Pink_RG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2315"/>
          <a:stretch/>
        </p:blipFill>
        <p:spPr>
          <a:xfrm>
            <a:off x="0" y="0"/>
            <a:ext cx="4965700" cy="4963124"/>
          </a:xfrm>
          <a:prstGeom prst="rect">
            <a:avLst/>
          </a:prstGeom>
        </p:spPr>
      </p:pic>
      <p:pic>
        <p:nvPicPr>
          <p:cNvPr id="4" name="Picture 3" descr="UK AID 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229200"/>
            <a:ext cx="1586604" cy="1368152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95536" y="6135687"/>
            <a:ext cx="2888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none" kern="1200" dirty="0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inasp.info/</a:t>
            </a:r>
            <a:r>
              <a:rPr lang="en-US" sz="2400" b="1" u="none" kern="1200" dirty="0" err="1" smtClean="0">
                <a:solidFill>
                  <a:srgbClr val="DA1C5C"/>
                </a:solidFill>
                <a:latin typeface="+mn-lt"/>
                <a:ea typeface="+mn-ea"/>
                <a:cs typeface="+mn-cs"/>
              </a:rPr>
              <a:t>vakayiko</a:t>
            </a:r>
            <a:endParaRPr lang="en-US" sz="2400" b="1" u="none" dirty="0">
              <a:solidFill>
                <a:srgbClr val="DA1C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9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55776" y="692696"/>
            <a:ext cx="6120680" cy="576064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2060848"/>
            <a:ext cx="8229600" cy="4065315"/>
          </a:xfrm>
        </p:spPr>
        <p:txBody>
          <a:bodyPr/>
          <a:lstStyle>
            <a:lvl1pPr>
              <a:buClr>
                <a:schemeClr val="accent1"/>
              </a:buClr>
              <a:defRPr sz="220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/>
          <a:lstStyle>
            <a:lvl1pPr>
              <a:defRPr>
                <a:solidFill>
                  <a:srgbClr val="6CAB64"/>
                </a:solidFill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VY-LOGO_Boxed_Pink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" y="144017"/>
            <a:ext cx="1416495" cy="14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Y-PP_background-A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07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4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3391" cy="685754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5400600" cy="5256584"/>
          </a:xfrm>
        </p:spPr>
        <p:txBody>
          <a:bodyPr/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VY-LOGO_Type_White_CMYK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955800"/>
            <a:ext cx="28067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1720" y="620688"/>
            <a:ext cx="6624736" cy="504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09320"/>
            <a:ext cx="1152128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600">
                <a:solidFill>
                  <a:srgbClr val="DA1C5C"/>
                </a:solidFill>
                <a:latin typeface="+mj-lt"/>
              </a:defRPr>
            </a:lvl1pPr>
          </a:lstStyle>
          <a:p>
            <a:fld id="{73038AFF-0EA9-4541-A78E-3A8A4FD0BC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2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62" r:id="rId5"/>
    <p:sldLayoutId id="2147483660" r:id="rId6"/>
    <p:sldLayoutId id="2147483663" r:id="rId7"/>
    <p:sldLayoutId id="2147483655" r:id="rId8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tabLst>
          <a:tab pos="987425" algn="l"/>
        </a:tabLst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accent4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0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821032"/>
            <a:ext cx="5616624" cy="5560295"/>
          </a:xfrm>
        </p:spPr>
        <p:txBody>
          <a:bodyPr/>
          <a:lstStyle/>
          <a:p>
            <a:r>
              <a:rPr lang="en-GB" sz="3200" dirty="0" smtClean="0"/>
              <a:t>“</a:t>
            </a:r>
            <a:r>
              <a:rPr lang="en-GB" sz="3300" dirty="0" smtClean="0"/>
              <a:t>Evidence-informed </a:t>
            </a:r>
            <a:r>
              <a:rPr lang="en-GB" sz="3300" dirty="0" smtClean="0"/>
              <a:t>policy </a:t>
            </a:r>
            <a:r>
              <a:rPr lang="en-GB" sz="3300" b="0" dirty="0" smtClean="0"/>
              <a:t>is </a:t>
            </a:r>
            <a:r>
              <a:rPr lang="en-GB" sz="3300" b="0" dirty="0"/>
              <a:t>that which has considered a broad range of research evidence; </a:t>
            </a:r>
            <a:r>
              <a:rPr lang="en-GB" sz="3300" b="0" dirty="0" smtClean="0"/>
              <a:t>it </a:t>
            </a:r>
            <a:r>
              <a:rPr lang="en-GB" sz="3300" b="0" dirty="0"/>
              <a:t>considers other factors such as political realities and </a:t>
            </a:r>
            <a:r>
              <a:rPr lang="en-GB" sz="3300" b="0" dirty="0" smtClean="0"/>
              <a:t>public debates. It is not exclusively </a:t>
            </a:r>
            <a:r>
              <a:rPr lang="en-GB" sz="3300" b="0" dirty="0"/>
              <a:t>based on </a:t>
            </a:r>
            <a:r>
              <a:rPr lang="en-GB" sz="3300" b="0" dirty="0" smtClean="0"/>
              <a:t>research. In </a:t>
            </a:r>
            <a:r>
              <a:rPr lang="en-GB" sz="3300" b="0" dirty="0"/>
              <a:t>some cases, research evidence may be considered and </a:t>
            </a:r>
            <a:r>
              <a:rPr lang="en-GB" sz="3300" b="0" dirty="0" smtClean="0"/>
              <a:t>rejected</a:t>
            </a:r>
            <a:r>
              <a:rPr lang="en-GB" sz="3300" b="0" dirty="0" smtClean="0"/>
              <a:t>.</a:t>
            </a:r>
            <a:r>
              <a:rPr lang="en-GB" sz="3300" dirty="0" smtClean="0"/>
              <a:t>”</a:t>
            </a:r>
            <a:endParaRPr lang="en-GB" sz="33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404664"/>
            <a:ext cx="1944216" cy="6089322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Source: </a:t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/>
            </a:r>
            <a:b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</a:br>
            <a:r>
              <a:rPr lang="en-GB" sz="1200" dirty="0" smtClean="0">
                <a:solidFill>
                  <a:schemeClr val="accent1"/>
                </a:solidFill>
                <a:latin typeface="Helvetica"/>
                <a:cs typeface="Helvetica"/>
              </a:rPr>
              <a:t>Authors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based 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 on 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(Newman, Fisher, &amp; </a:t>
            </a:r>
            <a:r>
              <a:rPr lang="en-GB" sz="1200" dirty="0" err="1">
                <a:solidFill>
                  <a:schemeClr val="accent1"/>
                </a:solidFill>
                <a:cs typeface="Helvetica"/>
              </a:rPr>
              <a:t>Shaxson</a:t>
            </a:r>
            <a:r>
              <a:rPr lang="en-GB" sz="1200" dirty="0">
                <a:solidFill>
                  <a:schemeClr val="accent1"/>
                </a:solidFill>
                <a:cs typeface="Helvetica"/>
              </a:rPr>
              <a:t>, 2012</a:t>
            </a:r>
            <a:r>
              <a:rPr lang="en-GB" sz="1200" dirty="0" smtClean="0">
                <a:solidFill>
                  <a:schemeClr val="accent1"/>
                </a:solidFill>
                <a:cs typeface="Helvetica"/>
              </a:rPr>
              <a:t>) </a:t>
            </a:r>
            <a:endParaRPr lang="en-GB" sz="1200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50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What can you do to enhance evidence-informed policy making in your department?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Are there </a:t>
            </a:r>
            <a:r>
              <a:rPr lang="en-GB" b="1" dirty="0" smtClean="0"/>
              <a:t>behaviours</a:t>
            </a:r>
            <a:r>
              <a:rPr lang="en-GB" dirty="0" smtClean="0"/>
              <a:t> you could commit to changing in the way you do your work?</a:t>
            </a:r>
          </a:p>
          <a:p>
            <a:r>
              <a:rPr lang="en-GB" dirty="0" smtClean="0"/>
              <a:t>Are there </a:t>
            </a:r>
            <a:r>
              <a:rPr lang="en-GB" b="1" dirty="0" smtClean="0"/>
              <a:t>skills and/or knowledge gaps </a:t>
            </a:r>
            <a:r>
              <a:rPr lang="en-GB" dirty="0" smtClean="0"/>
              <a:t>among colleagues which you can address? </a:t>
            </a:r>
          </a:p>
          <a:p>
            <a:r>
              <a:rPr lang="en-GB" dirty="0" smtClean="0"/>
              <a:t>What can you do to </a:t>
            </a:r>
            <a:r>
              <a:rPr lang="en-GB" b="1" dirty="0" smtClean="0"/>
              <a:t>raise awareness </a:t>
            </a:r>
            <a:r>
              <a:rPr lang="en-GB" dirty="0" smtClean="0"/>
              <a:t>about evidence-informed policy making?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2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692696"/>
            <a:ext cx="6120680" cy="1008112"/>
          </a:xfrm>
        </p:spPr>
        <p:txBody>
          <a:bodyPr/>
          <a:lstStyle/>
          <a:p>
            <a:r>
              <a:rPr lang="en-GB" dirty="0" smtClean="0"/>
              <a:t>Action Plans cont’d—Links and Networks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What networks and linkages can you create to help your department do </a:t>
            </a:r>
            <a:r>
              <a:rPr lang="en-GB" smtClean="0"/>
              <a:t>effective evidence-informed policy making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Are there </a:t>
            </a:r>
            <a:r>
              <a:rPr lang="en-GB" b="1" dirty="0" smtClean="0"/>
              <a:t>internal links within departments in your institution </a:t>
            </a:r>
            <a:r>
              <a:rPr lang="en-GB" dirty="0" smtClean="0"/>
              <a:t>which need to be stronger? How can you strengthen these?</a:t>
            </a:r>
          </a:p>
          <a:p>
            <a:r>
              <a:rPr lang="en-GB" dirty="0" smtClean="0"/>
              <a:t>What kinds of </a:t>
            </a:r>
            <a:r>
              <a:rPr lang="en-GB" b="1" dirty="0" smtClean="0"/>
              <a:t>external networks </a:t>
            </a:r>
            <a:r>
              <a:rPr lang="en-GB" dirty="0" smtClean="0"/>
              <a:t>could help you? What is the best way to engage with them?</a:t>
            </a:r>
            <a:endParaRPr lang="en-GB" sz="1800" dirty="0" smtClean="0"/>
          </a:p>
          <a:p>
            <a:r>
              <a:rPr lang="en-GB" dirty="0" smtClean="0"/>
              <a:t>Who can help you improve </a:t>
            </a:r>
            <a:r>
              <a:rPr lang="en-GB" b="1" dirty="0" smtClean="0"/>
              <a:t>access and availability </a:t>
            </a:r>
            <a:r>
              <a:rPr lang="en-GB" dirty="0" smtClean="0"/>
              <a:t>of research at your institution?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52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Plans cont’d-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“You can have the best evidence in the world, but if you put it through poor processes you won’t get good evidence informed policymaking”. </a:t>
            </a:r>
            <a:r>
              <a:rPr lang="en-GB" dirty="0" smtClean="0"/>
              <a:t>– Louise </a:t>
            </a:r>
            <a:r>
              <a:rPr lang="en-GB" dirty="0"/>
              <a:t>Shaxson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What </a:t>
            </a:r>
            <a:r>
              <a:rPr lang="en-GB" b="1" dirty="0" smtClean="0"/>
              <a:t>processes </a:t>
            </a:r>
            <a:r>
              <a:rPr lang="en-GB" dirty="0" smtClean="0"/>
              <a:t>do you use for finding, assessing and communicating evidence?</a:t>
            </a:r>
          </a:p>
          <a:p>
            <a:r>
              <a:rPr lang="en-GB" dirty="0" smtClean="0"/>
              <a:t>What </a:t>
            </a:r>
            <a:r>
              <a:rPr lang="en-GB" b="1" dirty="0" smtClean="0"/>
              <a:t>templates</a:t>
            </a:r>
            <a:r>
              <a:rPr lang="en-GB" dirty="0" smtClean="0"/>
              <a:t> do you use for producing documents such as policy briefs and reports?</a:t>
            </a:r>
          </a:p>
          <a:p>
            <a:r>
              <a:rPr lang="en-GB" dirty="0" smtClean="0"/>
              <a:t>How does your department determine its </a:t>
            </a:r>
            <a:r>
              <a:rPr lang="en-GB" b="1" dirty="0" smtClean="0"/>
              <a:t>evidence needs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8AFF-0EA9-4541-A78E-3A8A4FD0BCF1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1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M1ppt. Intro and concepts">
  <a:themeElements>
    <a:clrScheme name="VAKAYIKO A">
      <a:dk1>
        <a:sysClr val="windowText" lastClr="000000"/>
      </a:dk1>
      <a:lt1>
        <a:sysClr val="window" lastClr="FFFFFF"/>
      </a:lt1>
      <a:dk2>
        <a:srgbClr val="6D6E70"/>
      </a:dk2>
      <a:lt2>
        <a:srgbClr val="BCBEC0"/>
      </a:lt2>
      <a:accent1>
        <a:srgbClr val="DA1C5C"/>
      </a:accent1>
      <a:accent2>
        <a:srgbClr val="64003C"/>
      </a:accent2>
      <a:accent3>
        <a:srgbClr val="3B3092"/>
      </a:accent3>
      <a:accent4>
        <a:srgbClr val="3B3046"/>
      </a:accent4>
      <a:accent5>
        <a:srgbClr val="646464"/>
      </a:accent5>
      <a:accent6>
        <a:srgbClr val="969696"/>
      </a:accent6>
      <a:hlink>
        <a:srgbClr val="DA1C5C"/>
      </a:hlink>
      <a:folHlink>
        <a:srgbClr val="3B3092"/>
      </a:folHlink>
    </a:clrScheme>
    <a:fontScheme name="Office 2">
      <a:majorFont>
        <a:latin typeface="Helvetic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Helvetic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Category0 xmlns="640BDAC1-5A85-42FE-9888-FE7FD80A4DDF">Background</Category0>
    <Country xmlns="640BDAC1-5A85-42FE-9888-FE7FD80A4DDF">(none)</Country>
    <Description0 xmlns="640BDAC1-5A85-42FE-9888-FE7FD80A4DDF" xsi:nil="true"/>
    <Status xmlns="640BDAC1-5A85-42FE-9888-FE7FD80A4DDF">Draft</Status>
    <Approved xmlns="640BDAC1-5A85-42FE-9888-FE7FD80A4DDF">false</Approved>
    <World_x0020_Region xmlns="640BDAC1-5A85-42FE-9888-FE7FD80A4DDF">(none)</World_x0020_Region>
    <Source xmlns="640BDAC1-5A85-42FE-9888-FE7FD80A4DDF">Staff</Source>
    <Category_x0020_2 xmlns="640BDAC1-5A85-42FE-9888-FE7FD80A4DDF">General</Category_x0020_2>
    <Theme xmlns="640BDAC1-5A85-42FE-9888-FE7FD80A4DDF"/>
    <Key xmlns="640BDAC1-5A85-42FE-9888-FE7FD80A4DDF">false</Key>
    <Audience xmlns="640BDAC1-5A85-42FE-9888-FE7FD80A4DDF">true</Audien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A0B64855AFE429888FE7FD80A4DDF" ma:contentTypeVersion="0" ma:contentTypeDescription="Create a new document." ma:contentTypeScope="" ma:versionID="aff283dd891c4ecdc2bb186af27aa4cf">
  <xsd:schema xmlns:xsd="http://www.w3.org/2001/XMLSchema" xmlns:p="http://schemas.microsoft.com/office/2006/metadata/properties" xmlns:ns2="640BDAC1-5A85-42FE-9888-FE7FD80A4DDF" targetNamespace="http://schemas.microsoft.com/office/2006/metadata/properties" ma:root="true" ma:fieldsID="97f08719884836937f93a47e5250efb2" ns2:_="">
    <xsd:import namespace="640BDAC1-5A85-42FE-9888-FE7FD80A4DD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Key" minOccurs="0"/>
                <xsd:element ref="ns2:Category0" minOccurs="0"/>
                <xsd:element ref="ns2:Source"/>
                <xsd:element ref="ns2:Category_x0020_2"/>
                <xsd:element ref="ns2:Status"/>
                <xsd:element ref="ns2:Approved" minOccurs="0"/>
                <xsd:element ref="ns2:Audience" minOccurs="0"/>
                <xsd:element ref="ns2:World_x0020_Region" minOccurs="0"/>
                <xsd:element ref="ns2:Country" minOccurs="0"/>
                <xsd:element ref="ns2:Them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0BDAC1-5A85-42FE-9888-FE7FD80A4DDF" elementFormDefault="qualified">
    <xsd:import namespace="http://schemas.microsoft.com/office/2006/documentManagement/types"/>
    <xsd:element name="Description0" ma:index="8" nillable="true" ma:displayName="Summary" ma:description="A short description of what's in the document can help people to find it." ma:internalName="Description0">
      <xsd:simpleType>
        <xsd:restriction base="dms:Note"/>
      </xsd:simpleType>
    </xsd:element>
    <xsd:element name="Key" ma:index="9" nillable="true" ma:displayName="Key document" ma:default="0" ma:description="Tick if this is a key document for this project." ma:internalName="Key">
      <xsd:simpleType>
        <xsd:restriction base="dms:Boolean"/>
      </xsd:simpleType>
    </xsd:element>
    <xsd:element name="Category0" ma:index="10" nillable="true" ma:displayName="Category" ma:default="Background" ma:description="Does this document provide background information, describe a project process, or is it a project output?" ma:format="Dropdown" ma:internalName="Category0">
      <xsd:simpleType>
        <xsd:restriction base="dms:Choice">
          <xsd:enumeration value="Background"/>
          <xsd:enumeration value="Working"/>
          <xsd:enumeration value="Administration"/>
          <xsd:enumeration value="Outputs"/>
        </xsd:restriction>
      </xsd:simpleType>
    </xsd:element>
    <xsd:element name="Source" ma:index="11" ma:displayName="Author" ma:default="Staff" ma:description="Who wrote this document?" ma:format="Dropdown" ma:internalName="Source">
      <xsd:simpleType>
        <xsd:restriction base="dms:Choice">
          <xsd:enumeration value="Associate"/>
          <xsd:enumeration value="External"/>
          <xsd:enumeration value="Staff"/>
        </xsd:restriction>
      </xsd:simpleType>
    </xsd:element>
    <xsd:element name="Category_x0020_2" ma:index="12" ma:displayName="Document Type" ma:default="General" ma:description="Leave as general unless this is a special type of document (eg PID, CV, Meeting Report etc)" ma:format="Dropdown" ma:internalName="Category_x0020_2">
      <xsd:simpleType>
        <xsd:restriction base="dms:Choice">
          <xsd:enumeration value="Budget"/>
          <xsd:enumeration value="Business Plan"/>
          <xsd:enumeration value="Contract"/>
          <xsd:enumeration value="CV"/>
          <xsd:enumeration value="Expenses"/>
          <xsd:enumeration value="General"/>
          <xsd:enumeration value="How-to / Guideline"/>
          <xsd:enumeration value="Invoice"/>
          <xsd:enumeration value="M&amp;E"/>
          <xsd:enumeration value="Meeting Notes / Minutes"/>
          <xsd:enumeration value="PID"/>
          <xsd:enumeration value="Policy"/>
          <xsd:enumeration value="Proposal"/>
          <xsd:enumeration value="Publication"/>
          <xsd:enumeration value="Trip Report"/>
          <xsd:enumeration value="Other"/>
        </xsd:restriction>
      </xsd:simpleType>
    </xsd:element>
    <xsd:element name="Status" ma:index="13" ma:displayName="Status" ma:default="Draft" ma:description="Select Draft, Final (or Approved - only relevant for proposals and publications)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Approved" ma:index="14" nillable="true" ma:displayName="Approved" ma:default="0" ma:internalName="Approved">
      <xsd:simpleType>
        <xsd:restriction base="dms:Boolean"/>
      </xsd:simpleType>
    </xsd:element>
    <xsd:element name="Audience" ma:index="15" nillable="true" ma:displayName="Internal Only?" ma:default="1" ma:description="Clear this box if the document can be shared outside ODI." ma:internalName="Audience">
      <xsd:simpleType>
        <xsd:restriction base="dms:Boolean"/>
      </xsd:simpleType>
    </xsd:element>
    <xsd:element name="World_x0020_Region" ma:index="16" nillable="true" ma:displayName="Region" ma:default="(none)" ma:format="Dropdown" ma:internalName="World_x0020_Region">
      <xsd:simpleType>
        <xsd:restriction base="dms:Choice">
          <xsd:enumeration value="(none)"/>
          <xsd:enumeration value="Africa"/>
          <xsd:enumeration value="Africa/Eastern Africa"/>
          <xsd:enumeration value="Africa/Middle Africa"/>
          <xsd:enumeration value="Africa/Northern Africa"/>
          <xsd:enumeration value="Africa/Southern Africa"/>
          <xsd:enumeration value="Africa/Western Africa"/>
          <xsd:enumeration value="Americas"/>
          <xsd:enumeration value="Americas/Latin America and the Caribbean"/>
          <xsd:enumeration value="Americas/Northern America"/>
          <xsd:enumeration value="Asia"/>
          <xsd:enumeration value="Asia/Eastern Asia"/>
          <xsd:enumeration value="Asia/South-central Asia"/>
          <xsd:enumeration value="Asia/South-eastern Asia"/>
          <xsd:enumeration value="Asia/Western Asia"/>
          <xsd:enumeration value="Europe"/>
          <xsd:enumeration value="Europe/Eastern Europe"/>
          <xsd:enumeration value="Europe/Northern Europe"/>
          <xsd:enumeration value="Europe/Southern Europe"/>
          <xsd:enumeration value="Europe/Western Europe"/>
          <xsd:enumeration value="Global"/>
          <xsd:enumeration value="Oceania"/>
          <xsd:enumeration value="Oceania/Australia and New Zealand"/>
          <xsd:enumeration value="Oceania/Melanesia"/>
          <xsd:enumeration value="Oceania/Micronesia"/>
          <xsd:enumeration value="Oceania/Polynesia"/>
        </xsd:restriction>
      </xsd:simpleType>
    </xsd:element>
    <xsd:element name="Country" ma:index="17" nillable="true" ma:displayName="Country" ma:default="(none)" ma:description="Optional Field" ma:format="Dropdown" ma:internalName="Country">
      <xsd:simpleType>
        <xsd:restriction base="dms:Choice">
          <xsd:enumeration value="(none)"/>
          <xsd:enumeration value="Afghanistan"/>
          <xsd:enumeration value="Åland Islands"/>
          <xsd:enumeration value="Albania"/>
          <xsd:enumeration value="Algeria"/>
          <xsd:enumeration value="American Samoa"/>
          <xsd:enumeration value="Andorra"/>
          <xsd:enumeration value="Angola"/>
          <xsd:enumeration value="Anguilla"/>
          <xsd:enumeration value="Antigua and Barbuda"/>
          <xsd:enumeration value="Argentina"/>
          <xsd:enumeration value="Armenia"/>
          <xsd:enumeration value="Aruba"/>
          <xsd:enumeration value="Australia"/>
          <xsd:enumeration value="Austria"/>
          <xsd:enumeration value="Azerbaijan"/>
          <xsd:enumeration value="Bahamas"/>
          <xsd:enumeration value="Bahrain"/>
          <xsd:enumeration value="Bangladesh"/>
          <xsd:enumeration value="Barbados"/>
          <xsd:enumeration value="Belarus"/>
          <xsd:enumeration value="Belgium"/>
          <xsd:enumeration value="Belize"/>
          <xsd:enumeration value="Benin"/>
          <xsd:enumeration value="Bermuda"/>
          <xsd:enumeration value="Bhutan"/>
          <xsd:enumeration value="Bolivia"/>
          <xsd:enumeration value="Bosnia and Herzegovina"/>
          <xsd:enumeration value="Botswana"/>
          <xsd:enumeration value="Brazil"/>
          <xsd:enumeration value="British Virgin Islands"/>
          <xsd:enumeration value="Brunei Darussalam"/>
          <xsd:enumeration value="Bulgaria"/>
          <xsd:enumeration value="Burkina Faso"/>
          <xsd:enumeration value="Burundi"/>
          <xsd:enumeration value="Cambodia"/>
          <xsd:enumeration value="Cameroon"/>
          <xsd:enumeration value="Canada"/>
          <xsd:enumeration value="Cape Verde"/>
          <xsd:enumeration value="Cayman Islands"/>
          <xsd:enumeration value="Central African Republic"/>
          <xsd:enumeration value="Chad"/>
          <xsd:enumeration value="Chile"/>
          <xsd:enumeration value="China"/>
          <xsd:enumeration value="Colombia"/>
          <xsd:enumeration value="Comoros"/>
          <xsd:enumeration value="Congo"/>
          <xsd:enumeration value="Congo"/>
          <xsd:enumeration value="Cook Islands"/>
          <xsd:enumeration value="Costa Rica"/>
          <xsd:enumeration value="Côte d'Ivoire"/>
          <xsd:enumeration value="Croatia"/>
          <xsd:enumeration value="Cuba"/>
          <xsd:enumeration value="Cyprus"/>
          <xsd:enumeration value="Czech Republic"/>
          <xsd:enumeration value="Denmark"/>
          <xsd:enumeration value="Djibouti"/>
          <xsd:enumeration value="Dominica"/>
          <xsd:enumeration value="Dominican Republic"/>
          <xsd:enumeration value="DPR Korea"/>
          <xsd:enumeration value="Ecuador"/>
          <xsd:enumeration value="Egypt"/>
          <xsd:enumeration value="El Salvador"/>
          <xsd:enumeration value="Equatorial Guinea"/>
          <xsd:enumeration value="Eritrea"/>
          <xsd:enumeration value="Estonia"/>
          <xsd:enumeration value="Ethiopia"/>
          <xsd:enumeration value="Faeroe Islands"/>
          <xsd:enumeration value="Falkland Islands"/>
          <xsd:enumeration value="Fiji"/>
          <xsd:enumeration value="Finland"/>
          <xsd:enumeration value="France"/>
          <xsd:enumeration value="French Guiana"/>
          <xsd:enumeration value="French Polynesia"/>
          <xsd:enumeration value="Gabon"/>
          <xsd:enumeration value="Gambia"/>
          <xsd:enumeration value="Georgia"/>
          <xsd:enumeration value="Germany"/>
          <xsd:enumeration value="Ghana"/>
          <xsd:enumeration value="Gibraltar"/>
          <xsd:enumeration value="Greece"/>
          <xsd:enumeration value="Greenland"/>
          <xsd:enumeration value="Grenada"/>
          <xsd:enumeration value="Guadeloupe"/>
          <xsd:enumeration value="Guam"/>
          <xsd:enumeration value="Guatemala"/>
          <xsd:enumeration value="Guinea"/>
          <xsd:enumeration value="Guinea-Bissau"/>
          <xsd:enumeration value="Guyana"/>
          <xsd:enumeration value="Haiti"/>
          <xsd:enumeration value="Holy See"/>
          <xsd:enumeration value="Honduras"/>
          <xsd:enumeration value="Hong Kong"/>
          <xsd:enumeration value="Hungary"/>
          <xsd:enumeration value="Iceland"/>
          <xsd:enumeration value="India"/>
          <xsd:enumeration value="Indonesia"/>
          <xsd:enumeration value="Iran"/>
          <xsd:enumeration value="Iraq"/>
          <xsd:enumeration value="Ireland"/>
          <xsd:enumeration value="Israel"/>
          <xsd:enumeration value="Italy"/>
          <xsd:enumeration value="Jamaica"/>
          <xsd:enumeration value="Japan"/>
          <xsd:enumeration value="Jordan"/>
          <xsd:enumeration value="Kazakhstan"/>
          <xsd:enumeration value="Kenya"/>
          <xsd:enumeration value="Kiribati"/>
          <xsd:enumeration value="Kuwait"/>
          <xsd:enumeration value="Kyrgyzstan"/>
          <xsd:enumeration value="Lao PDR"/>
          <xsd:enumeration value="Latvia"/>
          <xsd:enumeration value="Lebanon"/>
          <xsd:enumeration value="Lesotho"/>
          <xsd:enumeration value="Liberia"/>
          <xsd:enumeration value="Libyan Arab Jamahiriya"/>
          <xsd:enumeration value="Liechtenstein"/>
          <xsd:enumeration value="Lithuania"/>
          <xsd:enumeration value="Luxembourg"/>
          <xsd:enumeration value="Macao"/>
          <xsd:enumeration value="Macedonia"/>
          <xsd:enumeration value="Madagascar"/>
          <xsd:enumeration value="Malawi"/>
          <xsd:enumeration value="Malaysia"/>
          <xsd:enumeration value="Maldives"/>
          <xsd:enumeration value="Mali"/>
          <xsd:enumeration value="Malta"/>
          <xsd:enumeration value="Marshall Islands"/>
          <xsd:enumeration value="Martinique"/>
          <xsd:enumeration value="Mauritania"/>
          <xsd:enumeration value="Mauritius"/>
          <xsd:enumeration value="Mayotte"/>
          <xsd:enumeration value="Mexico"/>
          <xsd:enumeration value="Micronesia"/>
          <xsd:enumeration value="Monaco"/>
          <xsd:enumeration value="Mongolia"/>
          <xsd:enumeration value="Montserrat"/>
          <xsd:enumeration value="Morocco"/>
          <xsd:enumeration value="Mozambique"/>
          <xsd:enumeration value="Myanmar"/>
          <xsd:enumeration value="Namibia"/>
          <xsd:enumeration value="Nauru"/>
          <xsd:enumeration value="Nepal"/>
          <xsd:enumeration value="Netherlands"/>
          <xsd:enumeration value="Netherlands Antilles"/>
          <xsd:enumeration value="New Caledonia"/>
          <xsd:enumeration value="New Zealand"/>
          <xsd:enumeration value="Nicaragua"/>
          <xsd:enumeration value="Niger"/>
          <xsd:enumeration value="Nigeria"/>
          <xsd:enumeration value="Niue"/>
          <xsd:enumeration value="Norfolk Island"/>
          <xsd:enumeration value="Northern Mariana Islands"/>
          <xsd:enumeration value="Norway"/>
          <xsd:enumeration value="Oman"/>
          <xsd:enumeration value="Pakistan"/>
          <xsd:enumeration value="Palau"/>
          <xsd:enumeration value="Palestinian Territory"/>
          <xsd:enumeration value="Panama"/>
          <xsd:enumeration value="Papua New Guinea"/>
          <xsd:enumeration value="Paraguay"/>
          <xsd:enumeration value="Peru"/>
          <xsd:enumeration value="Philippines"/>
          <xsd:enumeration value="Pitcairn"/>
          <xsd:enumeration value="Poland"/>
          <xsd:enumeration value="Portugal"/>
          <xsd:enumeration value="Puerto Rico"/>
          <xsd:enumeration value="Qatar"/>
          <xsd:enumeration value="Republic of Korea"/>
          <xsd:enumeration value="Republic of Moldova"/>
          <xsd:enumeration value="Réunion"/>
          <xsd:enumeration value="Romania"/>
          <xsd:enumeration value="Russian Federation"/>
          <xsd:enumeration value="Rwanda"/>
          <xsd:enumeration value="Saint Helena"/>
          <xsd:enumeration value="Saint Kitts and Nevis"/>
          <xsd:enumeration value="Saint Lucia"/>
          <xsd:enumeration value="Saint Pierre and Miquelon"/>
          <xsd:enumeration value="Saint Vincent &amp; Grenadines"/>
          <xsd:enumeration value="Samoa"/>
          <xsd:enumeration value="San Marino"/>
          <xsd:enumeration value="Sao Tome and Principe"/>
          <xsd:enumeration value="Saudi Arabia"/>
          <xsd:enumeration value="Senegal"/>
          <xsd:enumeration value="Serbia and Montenegro"/>
          <xsd:enumeration value="Seychelles"/>
          <xsd:enumeration value="Sierra Leone"/>
          <xsd:enumeration value="Singapore"/>
          <xsd:enumeration value="Slovakia"/>
          <xsd:enumeration value="Slovenia"/>
          <xsd:enumeration value="Solomon Islands"/>
          <xsd:enumeration value="Somalia"/>
          <xsd:enumeration value="South Africa"/>
          <xsd:enumeration value="Spain"/>
          <xsd:enumeration value="Sri Lanka"/>
          <xsd:enumeration value="Sudan"/>
          <xsd:enumeration value="Suriname"/>
          <xsd:enumeration value="Svalbard and Jan Mayen Islands"/>
          <xsd:enumeration value="Swaziland"/>
          <xsd:enumeration value="Sweden"/>
          <xsd:enumeration value="Switzerland"/>
          <xsd:enumeration value="Syrian Arab Republic"/>
          <xsd:enumeration value="Tajikistan"/>
          <xsd:enumeration value="Tanzania"/>
          <xsd:enumeration value="Thailand"/>
          <xsd:enumeration value="Timor-Leste"/>
          <xsd:enumeration value="Togo"/>
          <xsd:enumeration value="Tokelau"/>
          <xsd:enumeration value="Tonga"/>
          <xsd:enumeration value="Trinidad and Tobago"/>
          <xsd:enumeration value="Tunisia"/>
          <xsd:enumeration value="Turkey"/>
          <xsd:enumeration value="Turkmenistan"/>
          <xsd:enumeration value="Turks and Caicos Islands"/>
          <xsd:enumeration value="Tuvalu"/>
          <xsd:enumeration value="Uganda"/>
          <xsd:enumeration value="Ukraine"/>
          <xsd:enumeration value="United Arab Emirates"/>
          <xsd:enumeration value="United Kingdom"/>
          <xsd:enumeration value="United States"/>
          <xsd:enumeration value="Uruguay"/>
          <xsd:enumeration value="Uzbekistan"/>
          <xsd:enumeration value="Vanuatu"/>
          <xsd:enumeration value="Venezuela"/>
          <xsd:enumeration value="Viet Nam"/>
          <xsd:enumeration value="Virgin Islands"/>
          <xsd:enumeration value="Wallis and Futuna Islands"/>
          <xsd:enumeration value="Western Sahara"/>
          <xsd:enumeration value="Yemen"/>
          <xsd:enumeration value="Zambia"/>
          <xsd:enumeration value="Zimbabwe"/>
        </xsd:restriction>
      </xsd:simpleType>
    </xsd:element>
    <xsd:element name="Theme" ma:index="18" nillable="true" ma:displayName="Theme" ma:internalName="Them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griculture"/>
                    <xsd:enumeration value="Aid"/>
                    <xsd:enumeration value="Aids/HIV"/>
                    <xsd:enumeration value="Communication"/>
                    <xsd:enumeration value="Conflicts"/>
                    <xsd:enumeration value="Debt"/>
                    <xsd:enumeration value="Development policy"/>
                    <xsd:enumeration value="Ecology"/>
                    <xsd:enumeration value="Economic development"/>
                    <xsd:enumeration value="Economic growth"/>
                    <xsd:enumeration value="Economic models"/>
                    <xsd:enumeration value="Economic policy"/>
                    <xsd:enumeration value="Economic reform"/>
                    <xsd:enumeration value="Economic theory"/>
                    <xsd:enumeration value="Education"/>
                    <xsd:enumeration value="Emergency relief"/>
                    <xsd:enumeration value="Environment"/>
                    <xsd:enumeration value="Evaluation"/>
                    <xsd:enumeration value="Exports"/>
                    <xsd:enumeration value="Finance"/>
                    <xsd:enumeration value="Fiscal policy"/>
                    <xsd:enumeration value="Food / Food Security"/>
                    <xsd:enumeration value="Gender"/>
                    <xsd:enumeration value="Globalisation"/>
                    <xsd:enumeration value="Governance"/>
                    <xsd:enumeration value="Health"/>
                    <xsd:enumeration value="Household"/>
                    <xsd:enumeration value="Human rights"/>
                    <xsd:enumeration value="Humanitarian assistance"/>
                    <xsd:enumeration value="Impact"/>
                    <xsd:enumeration value="Industry"/>
                    <xsd:enumeration value="Inequality"/>
                    <xsd:enumeration value="Investment / FDI"/>
                    <xsd:enumeration value="Labour"/>
                    <xsd:enumeration value="Land tenure"/>
                    <xsd:enumeration value="Livelihoods"/>
                    <xsd:enumeration value="Livestock"/>
                    <xsd:enumeration value="Management"/>
                    <xsd:enumeration value="Manufacturing"/>
                    <xsd:enumeration value="Natural resources"/>
                    <xsd:enumeration value="Non-governmental organisations"/>
                    <xsd:enumeration value="Participation"/>
                    <xsd:enumeration value="Policy"/>
                    <xsd:enumeration value="Politics"/>
                    <xsd:enumeration value="Poverty"/>
                    <xsd:enumeration value="Poverty alleviation"/>
                    <xsd:enumeration value="Public expenditure"/>
                    <xsd:enumeration value="Research"/>
                    <xsd:enumeration value="Rural areas"/>
                    <xsd:enumeration value="Rural development"/>
                    <xsd:enumeration value="Security"/>
                    <xsd:enumeration value="Social conditions"/>
                    <xsd:enumeration value="Structural adjustment"/>
                    <xsd:enumeration value="Sustainability"/>
                    <xsd:enumeration value="Technology"/>
                    <xsd:enumeration value="Tourism"/>
                    <xsd:enumeration value="Trade"/>
                    <xsd:enumeration value="Trade liberalisation"/>
                    <xsd:enumeration value="Trade policy"/>
                    <xsd:enumeration value="Water"/>
                    <xsd:enumeration value="Women"/>
                  </xsd:restriction>
                </xsd:simple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B9889C0-8A44-4AE9-86DB-321CC54BC66D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640BDAC1-5A85-42FE-9888-FE7FD80A4DDF"/>
  </ds:schemaRefs>
</ds:datastoreItem>
</file>

<file path=customXml/itemProps2.xml><?xml version="1.0" encoding="utf-8"?>
<ds:datastoreItem xmlns:ds="http://schemas.openxmlformats.org/officeDocument/2006/customXml" ds:itemID="{05D07C80-243A-4252-B6FA-8E360CD19B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C9307B-93DB-446B-848F-25CB102C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0BDAC1-5A85-42FE-9888-FE7FD80A4DD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M1ppt. Intro and concepts</Template>
  <TotalTime>12</TotalTime>
  <Words>256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M1ppt. Intro and concepts</vt:lpstr>
      <vt:lpstr>PowerPoint Presentation</vt:lpstr>
      <vt:lpstr>“Evidence-informed policy is that which has considered a broad range of research evidence; it considers other factors such as political realities and public debates. It is not exclusively based on research. In some cases, research evidence may be considered and rejected.”</vt:lpstr>
      <vt:lpstr>Action Plans</vt:lpstr>
      <vt:lpstr>Action Plans cont’d—Links and Networks</vt:lpstr>
      <vt:lpstr>Action Plans cont’d- Processes</vt:lpstr>
    </vt:vector>
  </TitlesOfParts>
  <Company>INASP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Hayter</dc:creator>
  <cp:lastModifiedBy>Qurratulain Zaman</cp:lastModifiedBy>
  <cp:revision>8</cp:revision>
  <dcterms:created xsi:type="dcterms:W3CDTF">2015-09-30T12:42:48Z</dcterms:created>
  <dcterms:modified xsi:type="dcterms:W3CDTF">2016-06-14T15:42:06Z</dcterms:modified>
</cp:coreProperties>
</file>