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handoutMasterIdLst>
    <p:handoutMasterId r:id="rId19"/>
  </p:handoutMasterIdLst>
  <p:sldIdLst>
    <p:sldId id="256" r:id="rId2"/>
    <p:sldId id="262" r:id="rId3"/>
    <p:sldId id="285" r:id="rId4"/>
    <p:sldId id="278" r:id="rId5"/>
    <p:sldId id="286" r:id="rId6"/>
    <p:sldId id="279" r:id="rId7"/>
    <p:sldId id="280" r:id="rId8"/>
    <p:sldId id="287" r:id="rId9"/>
    <p:sldId id="281" r:id="rId10"/>
    <p:sldId id="288" r:id="rId11"/>
    <p:sldId id="282" r:id="rId12"/>
    <p:sldId id="283" r:id="rId13"/>
    <p:sldId id="284" r:id="rId14"/>
    <p:sldId id="289" r:id="rId15"/>
    <p:sldId id="276" r:id="rId16"/>
    <p:sldId id="25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5784CC"/>
    <a:srgbClr val="1AFFFF"/>
    <a:srgbClr val="FFFFFF"/>
    <a:srgbClr val="E5E5E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04" autoAdjust="0"/>
    <p:restoredTop sz="76225" autoAdjust="0"/>
  </p:normalViewPr>
  <p:slideViewPr>
    <p:cSldViewPr snapToGrid="0" snapToObjects="1">
      <p:cViewPr>
        <p:scale>
          <a:sx n="80" d="100"/>
          <a:sy n="80" d="100"/>
        </p:scale>
        <p:origin x="-2202"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30" d="100"/>
          <a:sy n="130" d="100"/>
        </p:scale>
        <p:origin x="-1446" y="3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3B85EE-53BF-8142-88AE-B1ADA6DC59E8}" type="datetimeFigureOut">
              <a:rPr lang="en-US" smtClean="0"/>
              <a:t>9/8/2016</a:t>
            </a:fld>
            <a:endParaRPr lang="en-US"/>
          </a:p>
        </p:txBody>
      </p:sp>
      <p:sp>
        <p:nvSpPr>
          <p:cNvPr id="4" name="Footer Placeholder 3"/>
          <p:cNvSpPr>
            <a:spLocks noGrp="1"/>
          </p:cNvSpPr>
          <p:nvPr>
            <p:ph type="ftr" sz="quarter" idx="2"/>
          </p:nvPr>
        </p:nvSpPr>
        <p:spPr>
          <a:xfrm>
            <a:off x="0" y="8522211"/>
            <a:ext cx="6313018" cy="495847"/>
          </a:xfrm>
          <a:prstGeom prst="rect">
            <a:avLst/>
          </a:prstGeom>
        </p:spPr>
        <p:txBody>
          <a:bodyPr vert="horz" lIns="91440" tIns="45720" rIns="91440" bIns="45720" rtlCol="0" anchor="b"/>
          <a:lstStyle>
            <a:lvl1pPr algn="l">
              <a:defRPr sz="1200"/>
            </a:lvl1pPr>
          </a:lstStyle>
          <a:p>
            <a:r>
              <a:rPr lang="en-GB" sz="1000" dirty="0" smtClean="0"/>
              <a:t>This </a:t>
            </a:r>
            <a:r>
              <a:rPr lang="en-GB" sz="1000" dirty="0"/>
              <a:t>work is licensed under a Creative Commons Attribution-</a:t>
            </a:r>
            <a:r>
              <a:rPr lang="en-GB" sz="1000" dirty="0" err="1"/>
              <a:t>ShareAlike</a:t>
            </a:r>
            <a:r>
              <a:rPr lang="en-GB" sz="1000" dirty="0"/>
              <a:t> 3.0 </a:t>
            </a:r>
            <a:r>
              <a:rPr lang="en-GB" sz="1000" dirty="0" err="1"/>
              <a:t>Unported</a:t>
            </a:r>
            <a:r>
              <a:rPr lang="en-GB" sz="1000" dirty="0"/>
              <a:t> License</a:t>
            </a:r>
            <a:r>
              <a:rPr lang="en-GB" sz="1000" dirty="0" smtClean="0"/>
              <a:t>.</a:t>
            </a:r>
          </a:p>
          <a:p>
            <a:r>
              <a:rPr lang="en-GB" sz="1000" dirty="0"/>
              <a:t>http://creativecommons.org/licenses/by-sa/3.0</a:t>
            </a:r>
            <a:r>
              <a:rPr lang="en-GB" sz="1000" dirty="0" smtClean="0"/>
              <a:t>/</a:t>
            </a:r>
            <a:endParaRPr lang="en-GB" sz="1000" dirty="0"/>
          </a:p>
        </p:txBody>
      </p:sp>
      <p:sp>
        <p:nvSpPr>
          <p:cNvPr id="5" name="Slide Number Placeholder 4"/>
          <p:cNvSpPr>
            <a:spLocks noGrp="1"/>
          </p:cNvSpPr>
          <p:nvPr>
            <p:ph type="sldNum" sz="quarter" idx="3"/>
          </p:nvPr>
        </p:nvSpPr>
        <p:spPr>
          <a:xfrm>
            <a:off x="6313017" y="8524283"/>
            <a:ext cx="543395" cy="457200"/>
          </a:xfrm>
          <a:prstGeom prst="rect">
            <a:avLst/>
          </a:prstGeom>
        </p:spPr>
        <p:txBody>
          <a:bodyPr vert="horz" lIns="91440" tIns="45720" rIns="91440" bIns="45720" rtlCol="0" anchor="b"/>
          <a:lstStyle>
            <a:lvl1pPr algn="r">
              <a:defRPr sz="1200"/>
            </a:lvl1pPr>
          </a:lstStyle>
          <a:p>
            <a:fld id="{043BA4F4-B25B-A641-B63E-5F84226EF5BC}" type="slidenum">
              <a:rPr lang="en-US" smtClean="0"/>
              <a:t>‹#›</a:t>
            </a:fld>
            <a:endParaRPr lang="en-US"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FD8533-B7A0-3247-9F7E-05C10199060A}" type="datetimeFigureOut">
              <a:rPr lang="en-US" smtClean="0"/>
              <a:t>9/8/2016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8634008"/>
            <a:ext cx="6232549" cy="457200"/>
          </a:xfrm>
          <a:prstGeom prst="rect">
            <a:avLst/>
          </a:prstGeom>
        </p:spPr>
        <p:txBody>
          <a:bodyPr vert="horz" lIns="91440" tIns="45720" rIns="91440" bIns="45720"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a:t>
            </a:r>
          </a:p>
          <a:p>
            <a:r>
              <a:rPr lang="en-GB" dirty="0" smtClean="0"/>
              <a:t>http://creativecommons.org/licenses/by-sa/3.0/</a:t>
            </a:r>
          </a:p>
        </p:txBody>
      </p:sp>
      <p:sp>
        <p:nvSpPr>
          <p:cNvPr id="7" name="Slide Number Placeholder 6"/>
          <p:cNvSpPr>
            <a:spLocks noGrp="1"/>
          </p:cNvSpPr>
          <p:nvPr>
            <p:ph type="sldNum" sz="quarter" idx="5"/>
          </p:nvPr>
        </p:nvSpPr>
        <p:spPr>
          <a:xfrm>
            <a:off x="6232549" y="8641323"/>
            <a:ext cx="623863" cy="457200"/>
          </a:xfrm>
          <a:prstGeom prst="rect">
            <a:avLst/>
          </a:prstGeom>
        </p:spPr>
        <p:txBody>
          <a:bodyPr vert="horz" lIns="91440" tIns="45720" rIns="91440" bIns="45720" rtlCol="0" anchor="b"/>
          <a:lstStyle>
            <a:lvl1pPr algn="r">
              <a:defRPr sz="12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r>
              <a:rPr lang="en-US" dirty="0" smtClean="0"/>
              <a:t>- Note the topics that the module will address.</a:t>
            </a:r>
          </a:p>
          <a:p>
            <a:r>
              <a:rPr lang="en-US" dirty="0" smtClean="0"/>
              <a:t>- Note the module’s aim. (Feel free, of course, to frame it in the way that the group is likely to find most relevant.)</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2</a:t>
            </a:fld>
            <a:endParaRPr lang="en-US" dirty="0"/>
          </a:p>
        </p:txBody>
      </p:sp>
    </p:spTree>
    <p:extLst>
      <p:ext uri="{BB962C8B-B14F-4D97-AF65-F5344CB8AC3E}">
        <p14:creationId xmlns:p14="http://schemas.microsoft.com/office/powerpoint/2010/main" val="3573402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GB" sz="1200" kern="1200" dirty="0" smtClean="0">
                <a:solidFill>
                  <a:schemeClr val="tx1"/>
                </a:solidFill>
                <a:effectLst/>
                <a:latin typeface="+mn-lt"/>
                <a:ea typeface="+mn-ea"/>
                <a:cs typeface="+mn-cs"/>
              </a:rPr>
              <a:t>P Perhaps tell the story of the guest speaker (a researcher known for submitting excellent journal articles) who, when asked whether he revises his manuscripts before submission, replied: “If I’m lucky, only ten times.”</a:t>
            </a:r>
          </a:p>
          <a:p>
            <a:pPr marL="171450" lvl="0" indent="-171450">
              <a:buFontTx/>
              <a:buChar char="-"/>
            </a:pPr>
            <a:r>
              <a:rPr lang="en-GB" sz="1200" kern="1200" dirty="0" smtClean="0">
                <a:solidFill>
                  <a:schemeClr val="tx1"/>
                </a:solidFill>
                <a:effectLst/>
                <a:latin typeface="+mn-lt"/>
                <a:ea typeface="+mn-ea"/>
                <a:cs typeface="+mn-cs"/>
              </a:rPr>
              <a:t>In conjunction with the point “Consider having an editor help you,” perhaps mention the possibility of seeking an </a:t>
            </a:r>
            <a:r>
              <a:rPr lang="en-GB" sz="1200" kern="1200" dirty="0" err="1" smtClean="0">
                <a:solidFill>
                  <a:schemeClr val="tx1"/>
                </a:solidFill>
                <a:effectLst/>
                <a:latin typeface="+mn-lt"/>
                <a:ea typeface="+mn-ea"/>
                <a:cs typeface="+mn-cs"/>
              </a:rPr>
              <a:t>AuthorAID</a:t>
            </a:r>
            <a:r>
              <a:rPr lang="en-GB" sz="1200" kern="1200" dirty="0" smtClean="0">
                <a:solidFill>
                  <a:schemeClr val="tx1"/>
                </a:solidFill>
                <a:effectLst/>
                <a:latin typeface="+mn-lt"/>
                <a:ea typeface="+mn-ea"/>
                <a:cs typeface="+mn-cs"/>
              </a:rPr>
              <a:t> mentor.</a:t>
            </a:r>
          </a:p>
          <a:p>
            <a:pPr marL="171450" lvl="0" indent="-171450">
              <a:buFontTx/>
              <a:buChar char="-"/>
            </a:pPr>
            <a:r>
              <a:rPr lang="en-GB" sz="1200" kern="1200" dirty="0" smtClean="0">
                <a:solidFill>
                  <a:schemeClr val="tx1"/>
                </a:solidFill>
                <a:effectLst/>
                <a:latin typeface="+mn-lt"/>
                <a:ea typeface="+mn-ea"/>
                <a:cs typeface="+mn-cs"/>
              </a:rPr>
              <a:t>Now can be a good time for the facilitator to discuss his or her experience with revision.</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11</a:t>
            </a:fld>
            <a:endParaRPr lang="en-US" dirty="0"/>
          </a:p>
        </p:txBody>
      </p:sp>
    </p:spTree>
    <p:extLst>
      <p:ext uri="{BB962C8B-B14F-4D97-AF65-F5344CB8AC3E}">
        <p14:creationId xmlns:p14="http://schemas.microsoft.com/office/powerpoint/2010/main" val="2358663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Perhaps</a:t>
            </a:r>
            <a:r>
              <a:rPr lang="en-US" baseline="0" dirty="0" smtClean="0"/>
              <a:t> ask the group for potential additions to the list that appears on this slide and the next one.</a:t>
            </a: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12</a:t>
            </a:fld>
            <a:endParaRPr lang="en-US" dirty="0"/>
          </a:p>
        </p:txBody>
      </p:sp>
    </p:spTree>
    <p:extLst>
      <p:ext uri="{BB962C8B-B14F-4D97-AF65-F5344CB8AC3E}">
        <p14:creationId xmlns:p14="http://schemas.microsoft.com/office/powerpoint/2010/main" val="606082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 (Perhaps</a:t>
            </a:r>
            <a:r>
              <a:rPr lang="en-US" baseline="0" dirty="0" smtClean="0"/>
              <a:t> ask the group for potential additions to the list that appears on this slide and the previous one.)</a:t>
            </a:r>
            <a:endParaRPr lang="en-US" dirty="0" smtClean="0"/>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13</a:t>
            </a:fld>
            <a:endParaRPr lang="en-US" dirty="0"/>
          </a:p>
        </p:txBody>
      </p:sp>
    </p:spTree>
    <p:extLst>
      <p:ext uri="{BB962C8B-B14F-4D97-AF65-F5344CB8AC3E}">
        <p14:creationId xmlns:p14="http://schemas.microsoft.com/office/powerpoint/2010/main" val="2179274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If time permits, include a question-and-answer session.</a:t>
            </a:r>
          </a:p>
          <a:p>
            <a:pPr marL="171450" indent="-171450">
              <a:buFontTx/>
              <a:buChar char="-"/>
            </a:pPr>
            <a:r>
              <a:rPr lang="en-US" dirty="0" smtClean="0"/>
              <a:t>Perhaps do one or both of the following:</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tx1"/>
                </a:solidFill>
                <a:effectLst/>
                <a:latin typeface="+mn-lt"/>
                <a:ea typeface="+mn-ea"/>
                <a:cs typeface="+mn-cs"/>
              </a:rPr>
              <a:t>Ask each group member to write down three points that he or she is taking away from the session. Then have people share the points—either with those sitting near them, with the full group, or both.</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tx1"/>
                </a:solidFill>
                <a:effectLst/>
                <a:latin typeface="+mn-lt"/>
                <a:ea typeface="+mn-ea"/>
                <a:cs typeface="+mn-cs"/>
              </a:rPr>
              <a:t>Summarize the session.</a:t>
            </a:r>
            <a:endParaRPr lang="en-US" sz="1200" kern="1200" dirty="0" smtClean="0">
              <a:solidFill>
                <a:schemeClr val="tx1"/>
              </a:solidFill>
              <a:effectLst/>
              <a:latin typeface="+mn-lt"/>
              <a:ea typeface="+mn-ea"/>
              <a:cs typeface="+mn-cs"/>
            </a:endParaRPr>
          </a:p>
          <a:p>
            <a:pPr marL="628650" lvl="1" indent="-171450">
              <a:buFontTx/>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14</a:t>
            </a:fld>
            <a:endParaRPr lang="en-US" dirty="0"/>
          </a:p>
        </p:txBody>
      </p:sp>
    </p:spTree>
    <p:extLst>
      <p:ext uri="{BB962C8B-B14F-4D97-AF65-F5344CB8AC3E}">
        <p14:creationId xmlns:p14="http://schemas.microsoft.com/office/powerpoint/2010/main" val="3541009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Tx/>
              <a:buNone/>
            </a:pPr>
            <a:r>
              <a:rPr lang="en-GB" sz="1200" kern="1200" dirty="0" smtClean="0">
                <a:solidFill>
                  <a:schemeClr val="tx1"/>
                </a:solidFill>
                <a:effectLst/>
                <a:latin typeface="+mn-lt"/>
                <a:ea typeface="+mn-ea"/>
                <a:cs typeface="+mn-cs"/>
              </a:rPr>
              <a:t>- End by expressing the hope that the session will be helpful and by providing additional encouragement.</a:t>
            </a:r>
          </a:p>
          <a:p>
            <a:pPr marL="0" lvl="0" indent="0">
              <a:buFont typeface="Arial" panose="020B0604020202020204" pitchFamily="34" charset="0"/>
              <a:buNone/>
            </a:pPr>
            <a:r>
              <a:rPr lang="en-GB" sz="1200" kern="1200" dirty="0" smtClean="0">
                <a:solidFill>
                  <a:schemeClr val="tx1"/>
                </a:solidFill>
                <a:effectLst/>
                <a:latin typeface="+mn-lt"/>
                <a:ea typeface="+mn-ea"/>
                <a:cs typeface="+mn-cs"/>
              </a:rPr>
              <a:t>- If this module is part of a workshop, course, or series, perhaps note what is upcoming.</a:t>
            </a:r>
          </a:p>
          <a:p>
            <a:r>
              <a:rPr lang="en-GB" sz="1200" kern="1200" dirty="0" smtClean="0">
                <a:solidFill>
                  <a:schemeClr val="tx1"/>
                </a:solidFill>
                <a:effectLst/>
                <a:latin typeface="+mn-lt"/>
                <a:ea typeface="+mn-ea"/>
                <a:cs typeface="+mn-cs"/>
              </a:rPr>
              <a:t>- Perhaps encourage group members to share points from this session with others.</a:t>
            </a: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15</a:t>
            </a:fld>
            <a:endParaRPr lang="en-US" dirty="0"/>
          </a:p>
        </p:txBody>
      </p:sp>
    </p:spTree>
    <p:extLst>
      <p:ext uri="{BB962C8B-B14F-4D97-AF65-F5344CB8AC3E}">
        <p14:creationId xmlns:p14="http://schemas.microsoft.com/office/powerpoint/2010/main" val="14484383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You are free to:</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Share</a:t>
            </a:r>
            <a:r>
              <a:rPr lang="en-GB" sz="1200" kern="1200" dirty="0" smtClean="0">
                <a:solidFill>
                  <a:schemeClr val="tx1"/>
                </a:solidFill>
                <a:effectLst/>
                <a:latin typeface="+mn-lt"/>
                <a:ea typeface="+mn-ea"/>
                <a:cs typeface="+mn-cs"/>
              </a:rPr>
              <a:t> — copy and redistribute the material in any medium or format </a:t>
            </a:r>
          </a:p>
          <a:p>
            <a:pPr lvl="0"/>
            <a:r>
              <a:rPr lang="en-GB" sz="1200" b="1" kern="1200" dirty="0" smtClean="0">
                <a:solidFill>
                  <a:schemeClr val="tx1"/>
                </a:solidFill>
                <a:effectLst/>
                <a:latin typeface="+mn-lt"/>
                <a:ea typeface="+mn-ea"/>
                <a:cs typeface="+mn-cs"/>
              </a:rPr>
              <a:t>Adapt</a:t>
            </a:r>
            <a:r>
              <a:rPr lang="en-GB" sz="1200" kern="1200" dirty="0" smtClean="0">
                <a:solidFill>
                  <a:schemeClr val="tx1"/>
                </a:solidFill>
                <a:effectLst/>
                <a:latin typeface="+mn-lt"/>
                <a:ea typeface="+mn-ea"/>
                <a:cs typeface="+mn-cs"/>
              </a:rPr>
              <a:t> — remix, transform, and build upon the material for any purpose, even commercially. </a:t>
            </a:r>
          </a:p>
          <a:p>
            <a:pPr lvl="0"/>
            <a:r>
              <a:rPr lang="en-GB" sz="1200" kern="1200" dirty="0" smtClean="0">
                <a:solidFill>
                  <a:schemeClr val="tx1"/>
                </a:solidFill>
                <a:effectLst/>
                <a:latin typeface="+mn-lt"/>
                <a:ea typeface="+mn-ea"/>
                <a:cs typeface="+mn-cs"/>
              </a:rPr>
              <a:t>The licensor cannot revoke these freedoms as long as you follow the license terms.</a:t>
            </a:r>
          </a:p>
          <a:p>
            <a:r>
              <a:rPr lang="en-GB" sz="1200" b="1" kern="1200" dirty="0" smtClean="0">
                <a:solidFill>
                  <a:schemeClr val="tx1"/>
                </a:solidFill>
                <a:effectLst/>
                <a:latin typeface="+mn-lt"/>
                <a:ea typeface="+mn-ea"/>
                <a:cs typeface="+mn-cs"/>
              </a:rPr>
              <a:t>Under the following terms:</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Attribution</a:t>
            </a:r>
            <a:r>
              <a:rPr lang="en-GB" sz="1200" kern="1200" dirty="0" smtClean="0">
                <a:solidFill>
                  <a:schemeClr val="tx1"/>
                </a:solidFill>
                <a:effectLst/>
                <a:latin typeface="+mn-lt"/>
                <a:ea typeface="+mn-ea"/>
                <a:cs typeface="+mn-cs"/>
              </a:rPr>
              <a:t> — You must give </a:t>
            </a:r>
            <a:r>
              <a:rPr lang="en-GB" sz="1200" kern="1200" dirty="0" smtClean="0">
                <a:solidFill>
                  <a:schemeClr val="tx1"/>
                </a:solidFill>
                <a:effectLst/>
                <a:latin typeface="+mn-lt"/>
                <a:ea typeface="+mn-ea"/>
                <a:cs typeface="+mn-cs"/>
                <a:hlinkClick r:id="rId3"/>
              </a:rPr>
              <a:t>appropriate credit</a:t>
            </a:r>
            <a:r>
              <a:rPr lang="en-GB" sz="1200" kern="1200" dirty="0" smtClean="0">
                <a:solidFill>
                  <a:schemeClr val="tx1"/>
                </a:solidFill>
                <a:effectLst/>
                <a:latin typeface="+mn-lt"/>
                <a:ea typeface="+mn-ea"/>
                <a:cs typeface="+mn-cs"/>
              </a:rPr>
              <a:t>, provide a link to the license, and </a:t>
            </a:r>
            <a:r>
              <a:rPr lang="en-GB" sz="1200" kern="1200" dirty="0" smtClean="0">
                <a:solidFill>
                  <a:schemeClr val="tx1"/>
                </a:solidFill>
                <a:effectLst/>
                <a:latin typeface="+mn-lt"/>
                <a:ea typeface="+mn-ea"/>
                <a:cs typeface="+mn-cs"/>
                <a:hlinkClick r:id="rId3"/>
              </a:rPr>
              <a:t>indicate if changes were made</a:t>
            </a:r>
            <a:r>
              <a:rPr lang="en-GB" sz="1200" kern="1200" dirty="0" smtClean="0">
                <a:solidFill>
                  <a:schemeClr val="tx1"/>
                </a:solidFill>
                <a:effectLst/>
                <a:latin typeface="+mn-lt"/>
                <a:ea typeface="+mn-ea"/>
                <a:cs typeface="+mn-cs"/>
              </a:rPr>
              <a:t>. You may do so in any reasonable manner, but not in any way that suggests the licensor endorses you or your use. </a:t>
            </a:r>
          </a:p>
          <a:p>
            <a:pPr lvl="0"/>
            <a:r>
              <a:rPr lang="en-GB" sz="1200" b="1" kern="1200" dirty="0" err="1" smtClean="0">
                <a:solidFill>
                  <a:schemeClr val="tx1"/>
                </a:solidFill>
                <a:effectLst/>
                <a:latin typeface="+mn-lt"/>
                <a:ea typeface="+mn-ea"/>
                <a:cs typeface="+mn-cs"/>
              </a:rPr>
              <a:t>ShareAlike</a:t>
            </a:r>
            <a:r>
              <a:rPr lang="en-GB" sz="1200" kern="1200" dirty="0" smtClean="0">
                <a:solidFill>
                  <a:schemeClr val="tx1"/>
                </a:solidFill>
                <a:effectLst/>
                <a:latin typeface="+mn-lt"/>
                <a:ea typeface="+mn-ea"/>
                <a:cs typeface="+mn-cs"/>
              </a:rPr>
              <a:t> — If you remix, transform, or build upon the material, you must distribute your contributions under the </a:t>
            </a:r>
            <a:r>
              <a:rPr lang="en-GB" sz="1200" kern="1200" dirty="0" smtClean="0">
                <a:solidFill>
                  <a:schemeClr val="tx1"/>
                </a:solidFill>
                <a:effectLst/>
                <a:latin typeface="+mn-lt"/>
                <a:ea typeface="+mn-ea"/>
                <a:cs typeface="+mn-cs"/>
                <a:hlinkClick r:id="rId3"/>
              </a:rPr>
              <a:t>same license</a:t>
            </a:r>
            <a:r>
              <a:rPr lang="en-GB" sz="1200" kern="1200" dirty="0" smtClean="0">
                <a:solidFill>
                  <a:schemeClr val="tx1"/>
                </a:solidFill>
                <a:effectLst/>
                <a:latin typeface="+mn-lt"/>
                <a:ea typeface="+mn-ea"/>
                <a:cs typeface="+mn-cs"/>
              </a:rPr>
              <a:t> as the original. </a:t>
            </a:r>
          </a:p>
          <a:p>
            <a:pPr lvl="0"/>
            <a:r>
              <a:rPr lang="en-GB" sz="1200" b="1" kern="1200" dirty="0" smtClean="0">
                <a:solidFill>
                  <a:schemeClr val="tx1"/>
                </a:solidFill>
                <a:effectLst/>
                <a:latin typeface="+mn-lt"/>
                <a:ea typeface="+mn-ea"/>
                <a:cs typeface="+mn-cs"/>
              </a:rPr>
              <a:t>No additional restrictions</a:t>
            </a:r>
            <a:r>
              <a:rPr lang="en-GB" sz="1200" kern="1200" dirty="0" smtClean="0">
                <a:solidFill>
                  <a:schemeClr val="tx1"/>
                </a:solidFill>
                <a:effectLst/>
                <a:latin typeface="+mn-lt"/>
                <a:ea typeface="+mn-ea"/>
                <a:cs typeface="+mn-cs"/>
              </a:rPr>
              <a:t> — You may not apply legal terms or </a:t>
            </a:r>
            <a:r>
              <a:rPr lang="en-GB" sz="1200" kern="1200" dirty="0" smtClean="0">
                <a:solidFill>
                  <a:schemeClr val="tx1"/>
                </a:solidFill>
                <a:effectLst/>
                <a:latin typeface="+mn-lt"/>
                <a:ea typeface="+mn-ea"/>
                <a:cs typeface="+mn-cs"/>
                <a:hlinkClick r:id="rId3"/>
              </a:rPr>
              <a:t>technological measures</a:t>
            </a:r>
            <a:r>
              <a:rPr lang="en-GB" sz="1200" kern="1200" dirty="0" smtClean="0">
                <a:solidFill>
                  <a:schemeClr val="tx1"/>
                </a:solidFill>
                <a:effectLst/>
                <a:latin typeface="+mn-lt"/>
                <a:ea typeface="+mn-ea"/>
                <a:cs typeface="+mn-cs"/>
              </a:rPr>
              <a:t> that legally restrict others from doing anything the license permits. </a:t>
            </a:r>
          </a:p>
          <a:p>
            <a:r>
              <a:rPr lang="en-GB" sz="1200" b="1" kern="1200" dirty="0" smtClean="0">
                <a:solidFill>
                  <a:schemeClr val="tx1"/>
                </a:solidFill>
                <a:effectLst/>
                <a:latin typeface="+mn-lt"/>
                <a:ea typeface="+mn-ea"/>
                <a:cs typeface="+mn-cs"/>
              </a:rPr>
              <a:t>Notices: </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You do not have to comply with the license for elements of the material in the public domain or where your use is permitted by an applicable </a:t>
            </a:r>
            <a:r>
              <a:rPr lang="en-GB" sz="1200" kern="1200" dirty="0" smtClean="0">
                <a:solidFill>
                  <a:schemeClr val="tx1"/>
                </a:solidFill>
                <a:effectLst/>
                <a:latin typeface="+mn-lt"/>
                <a:ea typeface="+mn-ea"/>
                <a:cs typeface="+mn-cs"/>
                <a:hlinkClick r:id="rId3"/>
              </a:rPr>
              <a:t>exception or limitation</a:t>
            </a:r>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No warranties are given. The license may not give you all of the permissions necessary for your intended use. For example, other rights such as </a:t>
            </a:r>
            <a:r>
              <a:rPr lang="en-GB" sz="1200" kern="1200" dirty="0" smtClean="0">
                <a:solidFill>
                  <a:schemeClr val="tx1"/>
                </a:solidFill>
                <a:effectLst/>
                <a:latin typeface="+mn-lt"/>
                <a:ea typeface="+mn-ea"/>
                <a:cs typeface="+mn-cs"/>
                <a:hlinkClick r:id="rId3"/>
              </a:rPr>
              <a:t>publicity, privacy, or moral rights</a:t>
            </a:r>
            <a:r>
              <a:rPr lang="en-GB" sz="1200" kern="1200" dirty="0" smtClean="0">
                <a:solidFill>
                  <a:schemeClr val="tx1"/>
                </a:solidFill>
                <a:effectLst/>
                <a:latin typeface="+mn-lt"/>
                <a:ea typeface="+mn-ea"/>
                <a:cs typeface="+mn-cs"/>
              </a:rPr>
              <a:t> may limit how you use the material. </a:t>
            </a:r>
          </a:p>
          <a:p>
            <a:endParaRPr lang="en-GB" dirty="0" smtClean="0"/>
          </a:p>
          <a:p>
            <a:r>
              <a:rPr lang="en-GB" dirty="0" smtClean="0"/>
              <a:t>https://creativecommons.org/licenses/by-sa/4.0/</a:t>
            </a:r>
          </a:p>
        </p:txBody>
      </p:sp>
      <p:sp>
        <p:nvSpPr>
          <p:cNvPr id="4" name="Slide Number Placeholder 3"/>
          <p:cNvSpPr>
            <a:spLocks noGrp="1"/>
          </p:cNvSpPr>
          <p:nvPr>
            <p:ph type="sldNum" sz="quarter" idx="10"/>
          </p:nvPr>
        </p:nvSpPr>
        <p:spPr/>
        <p:txBody>
          <a:bodyPr/>
          <a:lstStyle/>
          <a:p>
            <a:fld id="{C623B231-3D70-2A4C-A0C2-A57463CF59EC}" type="slidenum">
              <a:rPr lang="en-US" smtClean="0"/>
              <a:t>16</a:t>
            </a:fld>
            <a:endParaRPr lang="en-US"/>
          </a:p>
        </p:txBody>
      </p:sp>
    </p:spTree>
    <p:extLst>
      <p:ext uri="{BB962C8B-B14F-4D97-AF65-F5344CB8AC3E}">
        <p14:creationId xmlns:p14="http://schemas.microsoft.com/office/powerpoint/2010/main" val="3472070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pPr marL="171450" indent="-171450">
              <a:buFontTx/>
              <a:buChar char="-"/>
            </a:pPr>
            <a:r>
              <a:rPr lang="en-US" dirty="0" smtClean="0"/>
              <a:t>It </a:t>
            </a:r>
            <a:r>
              <a:rPr lang="en-US" dirty="0" smtClean="0"/>
              <a:t>may be helpful to keep in mind that a purpose of this part of the module is to bolster attendees’ confidence</a:t>
            </a:r>
            <a:r>
              <a:rPr lang="en-US" dirty="0" smtClean="0"/>
              <a:t>.</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dirty="0" smtClean="0"/>
              <a:t>The point should be made that since the purpose of research writing is to communicate rather than to impress others with one’s writing, the wording should be kept simple (which can be a relief to group members who are not native users of English).</a:t>
            </a:r>
          </a:p>
          <a:p>
            <a:pPr marL="171450" indent="-171450">
              <a:buFontTx/>
              <a:buChar char="-"/>
            </a:pPr>
            <a:endParaRPr lang="en-US" dirty="0" smtClean="0"/>
          </a:p>
          <a:p>
            <a:pPr marL="0" indent="0">
              <a:buFontTx/>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936695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 </a:t>
            </a:r>
            <a:r>
              <a:rPr lang="en-GB" sz="1200" kern="1200" dirty="0" smtClean="0">
                <a:solidFill>
                  <a:schemeClr val="tx1"/>
                </a:solidFill>
                <a:effectLst/>
                <a:latin typeface="+mn-lt"/>
                <a:ea typeface="+mn-ea"/>
                <a:cs typeface="+mn-cs"/>
              </a:rPr>
              <a:t>It may be helpful for the facilitator to add an example of an instance in which he or she received helpful constructive criticism on writing.</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4</a:t>
            </a:fld>
            <a:endParaRPr lang="en-US" dirty="0"/>
          </a:p>
        </p:txBody>
      </p:sp>
    </p:spTree>
    <p:extLst>
      <p:ext uri="{BB962C8B-B14F-4D97-AF65-F5344CB8AC3E}">
        <p14:creationId xmlns:p14="http://schemas.microsoft.com/office/powerpoint/2010/main" val="2936695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This exercise is intended to reinforce the point from the previous slide and encourage participants to make good use of constructive criticism of their writing.</a:t>
            </a:r>
          </a:p>
          <a:p>
            <a:pPr marL="0" indent="0">
              <a:buFontTx/>
              <a:buNone/>
            </a:pPr>
            <a:r>
              <a:rPr lang="en-US" dirty="0" smtClean="0"/>
              <a:t>- The instructions on the slide are fairly self-explanatory.</a:t>
            </a:r>
          </a:p>
          <a:p>
            <a:pPr marL="0" indent="0">
              <a:buFontTx/>
              <a:buNone/>
            </a:pPr>
            <a:r>
              <a:rPr lang="en-US" dirty="0" smtClean="0"/>
              <a:t>- It can be helpful to read instructions for exercises aloud, or to have a group member</a:t>
            </a:r>
            <a:r>
              <a:rPr lang="en-US" baseline="0" dirty="0" smtClean="0"/>
              <a:t> do so, to help ensure that everyone follows.</a:t>
            </a:r>
            <a:endParaRPr lang="en-US" dirty="0" smtClean="0"/>
          </a:p>
          <a:p>
            <a:r>
              <a:rPr lang="en-US" dirty="0" smtClean="0"/>
              <a:t>- If time and conditions permit, some small-group members can share their observations with other subgroups or with the group as a whole.</a:t>
            </a:r>
          </a:p>
          <a:p>
            <a:r>
              <a:rPr lang="en-US" dirty="0" smtClean="0"/>
              <a:t>- In total, about 5 to 10 minutes probably should be spent on this exercise.</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5</a:t>
            </a:fld>
            <a:endParaRPr lang="en-US" dirty="0"/>
          </a:p>
        </p:txBody>
      </p:sp>
    </p:spTree>
    <p:extLst>
      <p:ext uri="{BB962C8B-B14F-4D97-AF65-F5344CB8AC3E}">
        <p14:creationId xmlns:p14="http://schemas.microsoft.com/office/powerpoint/2010/main" val="2715603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tx1"/>
                </a:solidFill>
                <a:effectLst/>
                <a:latin typeface="+mn-lt"/>
                <a:ea typeface="+mn-ea"/>
                <a:cs typeface="+mn-cs"/>
              </a:rPr>
              <a:t>This can be a chance to note the importance of obtaining and following journals’ instructions to authors and to ask group members about their familiarity with such instructions.</a:t>
            </a:r>
          </a:p>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tx1"/>
                </a:solidFill>
                <a:effectLst/>
                <a:latin typeface="+mn-lt"/>
                <a:ea typeface="+mn-ea"/>
                <a:cs typeface="+mn-cs"/>
              </a:rPr>
              <a:t>If</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appropriate, the facilitator might ask what style manuals, if any, group members are familiar with.</a:t>
            </a:r>
          </a:p>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tx1"/>
                </a:solidFill>
                <a:effectLst/>
                <a:latin typeface="+mn-lt"/>
                <a:ea typeface="+mn-ea"/>
                <a:cs typeface="+mn-cs"/>
              </a:rPr>
              <a:t>If the module is being presented in a setting where one or more such style manuals are available in hard copy or online, it can be good to note that availability.</a:t>
            </a:r>
          </a:p>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I</a:t>
            </a:r>
            <a:r>
              <a:rPr lang="en-GB" sz="1200" kern="1200" dirty="0" smtClean="0">
                <a:solidFill>
                  <a:schemeClr val="tx1"/>
                </a:solidFill>
                <a:effectLst/>
                <a:latin typeface="+mn-lt"/>
                <a:ea typeface="+mn-ea"/>
                <a:cs typeface="+mn-cs"/>
              </a:rPr>
              <a:t>f time permits, it can be worthwhile to follow the hyperlinks to one or more of the listed style manuals and show the range of content.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6</a:t>
            </a:fld>
            <a:endParaRPr lang="en-US" dirty="0"/>
          </a:p>
        </p:txBody>
      </p:sp>
    </p:spTree>
    <p:extLst>
      <p:ext uri="{BB962C8B-B14F-4D97-AF65-F5344CB8AC3E}">
        <p14:creationId xmlns:p14="http://schemas.microsoft.com/office/powerpoint/2010/main" val="1652527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tx1"/>
                </a:solidFill>
                <a:effectLst/>
                <a:latin typeface="+mn-lt"/>
                <a:ea typeface="+mn-ea"/>
                <a:cs typeface="+mn-cs"/>
              </a:rPr>
              <a:t>Now can be a good time to ask group members how they go about organizing content and to mention some possibilities (for example, making lists or outlines, drawing concept maps, using </a:t>
            </a:r>
            <a:r>
              <a:rPr lang="en-GB" sz="1200" kern="1200" dirty="0" err="1" smtClean="0">
                <a:solidFill>
                  <a:schemeClr val="tx1"/>
                </a:solidFill>
                <a:effectLst/>
                <a:latin typeface="+mn-lt"/>
                <a:ea typeface="+mn-ea"/>
                <a:cs typeface="+mn-cs"/>
              </a:rPr>
              <a:t>color</a:t>
            </a:r>
            <a:r>
              <a:rPr lang="en-GB" sz="1200" kern="1200" dirty="0" smtClean="0">
                <a:solidFill>
                  <a:schemeClr val="tx1"/>
                </a:solidFill>
                <a:effectLst/>
                <a:latin typeface="+mn-lt"/>
                <a:ea typeface="+mn-ea"/>
                <a:cs typeface="+mn-cs"/>
              </a:rPr>
              <a:t> coding, or writing ideas on cards or self-adhesive notes and moving them around to achieve an effective structure).</a:t>
            </a:r>
          </a:p>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tx1"/>
                </a:solidFill>
                <a:effectLst/>
                <a:latin typeface="+mn-lt"/>
                <a:ea typeface="+mn-ea"/>
                <a:cs typeface="+mn-cs"/>
              </a:rPr>
              <a:t>It can work well for the facilitator to say a little about how he or she prepares to write.</a:t>
            </a:r>
            <a:endParaRPr lang="en-US" sz="1200" kern="1200" dirty="0" smtClean="0">
              <a:solidFill>
                <a:schemeClr val="tx1"/>
              </a:solidFill>
              <a:effectLst/>
              <a:latin typeface="+mn-lt"/>
              <a:ea typeface="+mn-ea"/>
              <a:cs typeface="+mn-cs"/>
            </a:endParaRPr>
          </a:p>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tx1"/>
                </a:solidFill>
                <a:effectLst/>
                <a:latin typeface="+mn-lt"/>
                <a:ea typeface="+mn-ea"/>
                <a:cs typeface="+mn-cs"/>
              </a:rPr>
              <a:t>With regard to the last bullet point in the slide, perhaps joke that “for a while” does not mean 6 months.</a:t>
            </a:r>
            <a:endParaRPr lang="en-US" sz="1200" kern="1200" dirty="0" smtClean="0">
              <a:solidFill>
                <a:schemeClr val="tx1"/>
              </a:solidFill>
              <a:effectLst/>
              <a:latin typeface="+mn-lt"/>
              <a:ea typeface="+mn-ea"/>
              <a:cs typeface="+mn-cs"/>
            </a:endParaRPr>
          </a:p>
          <a:p>
            <a:pPr marL="171450" marR="0" lvl="1" indent="-171450" algn="l" defTabSz="457200" rtl="0" eaLnBrk="1" fontAlgn="auto" latinLnBrk="0" hangingPunct="1">
              <a:lnSpc>
                <a:spcPct val="100000"/>
              </a:lnSpc>
              <a:spcBef>
                <a:spcPts val="0"/>
              </a:spcBef>
              <a:spcAft>
                <a:spcPts val="0"/>
              </a:spcAft>
              <a:buClrTx/>
              <a:buSzTx/>
              <a:buFontTx/>
              <a:buChar char="-"/>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7</a:t>
            </a:fld>
            <a:endParaRPr lang="en-US" dirty="0"/>
          </a:p>
        </p:txBody>
      </p:sp>
    </p:spTree>
    <p:extLst>
      <p:ext uri="{BB962C8B-B14F-4D97-AF65-F5344CB8AC3E}">
        <p14:creationId xmlns:p14="http://schemas.microsoft.com/office/powerpoint/2010/main" val="494432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 </a:t>
            </a:r>
            <a:r>
              <a:rPr lang="en-GB" sz="1200" kern="1200" dirty="0" smtClean="0">
                <a:solidFill>
                  <a:schemeClr val="tx1"/>
                </a:solidFill>
                <a:effectLst/>
                <a:latin typeface="+mn-lt"/>
                <a:ea typeface="+mn-ea"/>
                <a:cs typeface="+mn-cs"/>
              </a:rPr>
              <a:t>This exercise is intended to help participants become more aware of how they prepare to write and how that process could be improved.</a:t>
            </a:r>
            <a:endParaRPr lang="en-US" sz="1200" kern="1200" dirty="0" smtClean="0">
              <a:solidFill>
                <a:schemeClr val="tx1"/>
              </a:solidFill>
              <a:effectLst/>
              <a:latin typeface="+mn-lt"/>
              <a:ea typeface="+mn-ea"/>
              <a:cs typeface="+mn-cs"/>
            </a:endParaRPr>
          </a:p>
          <a:p>
            <a:pPr marL="0" marR="0" lvl="1"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 The instructions on the slide are fairly self-explanatory.</a:t>
            </a:r>
          </a:p>
          <a:p>
            <a:pPr marL="0" marR="0" lvl="1"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 In total, about 5 to 10 minutes should be spent on this exercise.</a:t>
            </a:r>
            <a:endParaRPr lang="en-US" sz="1200" kern="1200" dirty="0" smtClean="0">
              <a:solidFill>
                <a:schemeClr val="tx1"/>
              </a:solidFill>
              <a:effectLst/>
              <a:latin typeface="+mn-lt"/>
              <a:ea typeface="+mn-ea"/>
              <a:cs typeface="+mn-cs"/>
            </a:endParaRPr>
          </a:p>
          <a:p>
            <a:pPr marL="171450" marR="0" lvl="1" indent="-171450" algn="l" defTabSz="457200" rtl="0" eaLnBrk="1" fontAlgn="auto" latinLnBrk="0" hangingPunct="1">
              <a:lnSpc>
                <a:spcPct val="100000"/>
              </a:lnSpc>
              <a:spcBef>
                <a:spcPts val="0"/>
              </a:spcBef>
              <a:spcAft>
                <a:spcPts val="0"/>
              </a:spcAft>
              <a:buClrTx/>
              <a:buSzTx/>
              <a:buFontTx/>
              <a:buChar char="-"/>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8</a:t>
            </a:fld>
            <a:endParaRPr lang="en-US" dirty="0"/>
          </a:p>
        </p:txBody>
      </p:sp>
    </p:spTree>
    <p:extLst>
      <p:ext uri="{BB962C8B-B14F-4D97-AF65-F5344CB8AC3E}">
        <p14:creationId xmlns:p14="http://schemas.microsoft.com/office/powerpoint/2010/main" val="168300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 Note that almost all of us are busy (for example, with research, teaching, and personal responsibilities) and thus that if we waited until we had ample free time, we would not get anything written.</a:t>
            </a:r>
          </a:p>
          <a:p>
            <a:pPr lvl="0"/>
            <a:r>
              <a:rPr lang="en-GB" sz="1200" kern="1200" dirty="0" smtClean="0">
                <a:solidFill>
                  <a:schemeClr val="tx1"/>
                </a:solidFill>
                <a:effectLst/>
                <a:latin typeface="+mn-lt"/>
                <a:ea typeface="+mn-ea"/>
                <a:cs typeface="+mn-cs"/>
              </a:rPr>
              <a:t>- With regard to scheduling specific times to write, perhaps suggest</a:t>
            </a:r>
            <a:endParaRPr lang="en-US"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 Writing down one’s usual weekly schedule and blocking out some times to write</a:t>
            </a:r>
            <a:endParaRPr lang="en-US"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 Scheduling the writing times for times of day that one tends to function best</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 With regard to starting with whatever part one finds easiest, perhaps ask the group what part of a journal article they find it easiest to start by writing. (Common answers include the results section, the tables and figures, and the references. The facilitator might also tell the story of the graduate student who had terrible writer’s block and so began by writing the acknowledgments.)</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 It can work well for the facilitator to note his or her experience regarding one or more items on this slide.</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9</a:t>
            </a:fld>
            <a:endParaRPr lang="en-US" dirty="0"/>
          </a:p>
        </p:txBody>
      </p:sp>
    </p:spTree>
    <p:extLst>
      <p:ext uri="{BB962C8B-B14F-4D97-AF65-F5344CB8AC3E}">
        <p14:creationId xmlns:p14="http://schemas.microsoft.com/office/powerpoint/2010/main" val="789302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Tx/>
              <a:buNone/>
            </a:pPr>
            <a:r>
              <a:rPr lang="en-GB" sz="1200" kern="1200" dirty="0" smtClean="0">
                <a:solidFill>
                  <a:schemeClr val="tx1"/>
                </a:solidFill>
                <a:effectLst/>
                <a:latin typeface="+mn-lt"/>
                <a:ea typeface="+mn-ea"/>
                <a:cs typeface="+mn-cs"/>
              </a:rPr>
              <a:t>- This exercise is intended to help participants start considering establishment of a writing schedule.</a:t>
            </a:r>
          </a:p>
          <a:p>
            <a:pPr marL="0" lvl="0" indent="0">
              <a:buFontTx/>
              <a:buNone/>
            </a:pPr>
            <a:r>
              <a:rPr lang="en-GB" sz="1200" kern="1200" dirty="0" smtClean="0">
                <a:solidFill>
                  <a:schemeClr val="tx1"/>
                </a:solidFill>
                <a:effectLst/>
                <a:latin typeface="+mn-lt"/>
                <a:ea typeface="+mn-ea"/>
                <a:cs typeface="+mn-cs"/>
              </a:rPr>
              <a:t>- The instructions for this slide are fairly self-explanatory.</a:t>
            </a:r>
          </a:p>
          <a:p>
            <a:pPr lvl="0"/>
            <a:r>
              <a:rPr lang="en-GB" sz="1200" kern="1200" dirty="0" smtClean="0">
                <a:solidFill>
                  <a:schemeClr val="tx1"/>
                </a:solidFill>
                <a:effectLst/>
                <a:latin typeface="+mn-lt"/>
                <a:ea typeface="+mn-ea"/>
                <a:cs typeface="+mn-cs"/>
              </a:rPr>
              <a:t>- If time permits, some participants could share their responses with the group as a whole.</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 In total, about 5 minutes should be spent on this exercise.</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10</a:t>
            </a:fld>
            <a:endParaRPr lang="en-US" dirty="0"/>
          </a:p>
        </p:txBody>
      </p:sp>
    </p:spTree>
    <p:extLst>
      <p:ext uri="{BB962C8B-B14F-4D97-AF65-F5344CB8AC3E}">
        <p14:creationId xmlns:p14="http://schemas.microsoft.com/office/powerpoint/2010/main" val="1017838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amamanualofstyle.com/" TargetMode="External"/><Relationship Id="rId2" Type="http://schemas.openxmlformats.org/officeDocument/2006/relationships/hyperlink" Target="http://www.councilscienceeditors.org/publications/scientific-style-and-format/" TargetMode="External"/><Relationship Id="rId1" Type="http://schemas.openxmlformats.org/officeDocument/2006/relationships/slideMaster" Target="../slideMasters/slideMaster1.xml"/><Relationship Id="rId5" Type="http://schemas.openxmlformats.org/officeDocument/2006/relationships/hyperlink" Target="http://pubs.acs.org/page/books/styleguide/index.html" TargetMode="External"/><Relationship Id="rId4" Type="http://schemas.openxmlformats.org/officeDocument/2006/relationships/hyperlink" Target="http://www.apastyle.org/" TargetMode="Externa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nap.edu/catalog.php?record_id=12192"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normAutofit/>
          </a:bodyPr>
          <a:lstStyle>
            <a:lvl1pPr marL="0" indent="0" algn="ctr">
              <a:buNone/>
              <a:defRPr sz="32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en-US" dirty="0" smtClean="0"/>
              <a:t>Barbara Gastel, MD, MPH</a:t>
            </a:r>
          </a:p>
          <a:p>
            <a:pPr>
              <a:defRPr/>
            </a:pPr>
            <a:r>
              <a:rPr lang="en-US" dirty="0" smtClean="0"/>
              <a:t>Professor, Texas A&amp;M University</a:t>
            </a:r>
          </a:p>
          <a:p>
            <a:pPr>
              <a:defRPr/>
            </a:pPr>
            <a:r>
              <a:rPr lang="en-US" dirty="0" smtClean="0"/>
              <a:t>INASP Associate, AuthorAID </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54025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lnSpc>
                <a:spcPct val="90000"/>
              </a:lnSpc>
              <a:buFont typeface="Arial" panose="020B0604020202020204" pitchFamily="34" charset="0"/>
              <a:buChar char="•"/>
              <a:defRPr sz="2800">
                <a:solidFill>
                  <a:srgbClr val="666666"/>
                </a:solidFill>
              </a:defRPr>
            </a:lvl1pPr>
            <a:lvl2pPr eaLnBrk="1" hangingPunct="1">
              <a:lnSpc>
                <a:spcPct val="90000"/>
              </a:lnSpc>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defRPr/>
            </a:pPr>
            <a:r>
              <a:rPr lang="en-US" dirty="0" smtClean="0"/>
              <a:t>Use published items as models.</a:t>
            </a:r>
          </a:p>
          <a:p>
            <a:pPr eaLnBrk="1" hangingPunct="1">
              <a:lnSpc>
                <a:spcPct val="90000"/>
              </a:lnSpc>
              <a:defRPr/>
            </a:pPr>
            <a:r>
              <a:rPr lang="en-US" dirty="0" smtClean="0"/>
              <a:t>Obtain and review instructions.</a:t>
            </a:r>
          </a:p>
          <a:p>
            <a:pPr eaLnBrk="1" hangingPunct="1">
              <a:lnSpc>
                <a:spcPct val="90000"/>
              </a:lnSpc>
              <a:defRPr/>
            </a:pPr>
            <a:r>
              <a:rPr lang="en-US" dirty="0" smtClean="0"/>
              <a:t>Perhaps consult a style manual—for example:</a:t>
            </a:r>
          </a:p>
          <a:p>
            <a:pPr lvl="1" eaLnBrk="1" hangingPunct="1">
              <a:lnSpc>
                <a:spcPct val="90000"/>
              </a:lnSpc>
              <a:defRPr/>
            </a:pPr>
            <a:r>
              <a:rPr lang="en-US" dirty="0" smtClean="0">
                <a:hlinkClick r:id="rId2"/>
              </a:rPr>
              <a:t>Scientific Style and Format</a:t>
            </a:r>
            <a:endParaRPr lang="en-US" dirty="0" smtClean="0"/>
          </a:p>
          <a:p>
            <a:pPr lvl="1" eaLnBrk="1" hangingPunct="1">
              <a:lnSpc>
                <a:spcPct val="90000"/>
              </a:lnSpc>
              <a:defRPr/>
            </a:pPr>
            <a:r>
              <a:rPr lang="en-US" dirty="0" smtClean="0">
                <a:hlinkClick r:id="rId3"/>
              </a:rPr>
              <a:t>AMA (American Medical Association) Manual of Style</a:t>
            </a:r>
            <a:endParaRPr lang="en-US" dirty="0" smtClean="0"/>
          </a:p>
          <a:p>
            <a:pPr lvl="1" eaLnBrk="1" hangingPunct="1">
              <a:lnSpc>
                <a:spcPct val="90000"/>
              </a:lnSpc>
              <a:defRPr/>
            </a:pPr>
            <a:r>
              <a:rPr lang="en-US" dirty="0" smtClean="0">
                <a:hlinkClick r:id="rId4"/>
              </a:rPr>
              <a:t>Publication Manual of the American Psychological Association</a:t>
            </a:r>
            <a:endParaRPr lang="en-US" dirty="0" smtClean="0"/>
          </a:p>
          <a:p>
            <a:pPr lvl="1" eaLnBrk="1" hangingPunct="1">
              <a:lnSpc>
                <a:spcPct val="90000"/>
              </a:lnSpc>
              <a:defRPr/>
            </a:pPr>
            <a:r>
              <a:rPr lang="en-US" dirty="0" smtClean="0">
                <a:hlinkClick r:id="rId5"/>
              </a:rPr>
              <a:t>The ACS (American Chemical Society) Style Guide</a:t>
            </a:r>
            <a:endParaRPr lang="en-US" dirty="0" smtClean="0"/>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2665488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While you are gathering content, write down ideas that occur to you.</a:t>
            </a:r>
          </a:p>
          <a:p>
            <a:pPr eaLnBrk="1" hangingPunct="1"/>
            <a:r>
              <a:rPr lang="en-GB" altLang="en-US" dirty="0" smtClean="0"/>
              <a:t>Do lots of “prewriting”—for example:</a:t>
            </a:r>
          </a:p>
          <a:p>
            <a:pPr lvl="1" eaLnBrk="1" hangingPunct="1"/>
            <a:r>
              <a:rPr lang="en-GB" altLang="en-US" dirty="0" smtClean="0"/>
              <a:t>Stack papers in the order you plan to cite them.</a:t>
            </a:r>
          </a:p>
          <a:p>
            <a:pPr lvl="1" eaLnBrk="1" hangingPunct="1"/>
            <a:r>
              <a:rPr lang="en-GB" altLang="en-US" dirty="0" smtClean="0"/>
              <a:t>List points you want to make.</a:t>
            </a:r>
          </a:p>
          <a:p>
            <a:pPr lvl="1" eaLnBrk="1" hangingPunct="1"/>
            <a:r>
              <a:rPr lang="en-GB" altLang="en-US" dirty="0" smtClean="0"/>
              <a:t>Perhaps make an outline.</a:t>
            </a:r>
          </a:p>
          <a:p>
            <a:pPr eaLnBrk="1" hangingPunct="1"/>
            <a:r>
              <a:rPr lang="en-GB" altLang="en-US" dirty="0" smtClean="0"/>
              <a:t>If you’re having trouble formulating ideas, perhaps do something else for a while.</a:t>
            </a:r>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676792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Doing the writing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Schedule specific times to write.</a:t>
            </a:r>
          </a:p>
          <a:p>
            <a:pPr eaLnBrk="1" hangingPunct="1"/>
            <a:r>
              <a:rPr lang="en-US" altLang="en-US" dirty="0" smtClean="0"/>
              <a:t>Start with whatever part you find easiest.</a:t>
            </a:r>
          </a:p>
          <a:p>
            <a:pPr eaLnBrk="1" hangingPunct="1"/>
            <a:r>
              <a:rPr lang="en-US" altLang="en-US" dirty="0" smtClean="0"/>
              <a:t>Don’t interrupt your writing to search for small details.</a:t>
            </a:r>
          </a:p>
          <a:p>
            <a:pPr eaLnBrk="1" hangingPunct="1"/>
            <a:r>
              <a:rPr lang="en-US" altLang="en-US" dirty="0" smtClean="0"/>
              <a:t>Realize that often in writing there is no “one right way” but rather a series of problems with more than one solution.</a:t>
            </a:r>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65630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Revising your work</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Note: Good writing is largely a matter of good revising.</a:t>
            </a:r>
          </a:p>
          <a:p>
            <a:pPr eaLnBrk="1" hangingPunct="1"/>
            <a:r>
              <a:rPr lang="en-US" altLang="en-US" dirty="0" smtClean="0"/>
              <a:t>First revise your writing yourself.  Then get feedback from others and revise more.</a:t>
            </a:r>
          </a:p>
          <a:p>
            <a:pPr eaLnBrk="1" hangingPunct="1"/>
            <a:r>
              <a:rPr lang="en-US" altLang="en-US" dirty="0" smtClean="0"/>
              <a:t>Consider having an editor help you.</a:t>
            </a:r>
          </a:p>
          <a:p>
            <a:pPr eaLnBrk="1" hangingPunct="1"/>
            <a:r>
              <a:rPr lang="en-US" altLang="en-US" dirty="0" smtClean="0"/>
              <a:t>Avoid the temptation to keep revising your writing forever.</a:t>
            </a:r>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402827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400">
                <a:solidFill>
                  <a:srgbClr val="5784CC"/>
                </a:solidFill>
              </a:defRPr>
            </a:lvl1pPr>
          </a:lstStyle>
          <a:p>
            <a:r>
              <a:rPr lang="en-US" altLang="en-US" sz="4000" dirty="0" smtClean="0"/>
              <a:t>Questions to consider in revising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Does the manuscript contain everything it should?</a:t>
            </a:r>
          </a:p>
          <a:p>
            <a:pPr eaLnBrk="1" hangingPunct="1"/>
            <a:r>
              <a:rPr lang="en-US" altLang="en-US" dirty="0" smtClean="0"/>
              <a:t>Does it contain anything it shouldn’t?</a:t>
            </a:r>
          </a:p>
          <a:p>
            <a:pPr eaLnBrk="1" hangingPunct="1"/>
            <a:r>
              <a:rPr lang="en-US" altLang="en-US" dirty="0" smtClean="0"/>
              <a:t>Is all the information accurate?</a:t>
            </a:r>
          </a:p>
          <a:p>
            <a:pPr eaLnBrk="1" hangingPunct="1"/>
            <a:r>
              <a:rPr lang="en-US" altLang="en-US" dirty="0" smtClean="0"/>
              <a:t>Is the content consistent throughout?</a:t>
            </a:r>
          </a:p>
          <a:p>
            <a:pPr eaLnBrk="1" hangingPunct="1"/>
            <a:r>
              <a:rPr lang="en-US" altLang="en-US" dirty="0" smtClean="0"/>
              <a:t>Is everything logically organized?</a:t>
            </a:r>
          </a:p>
          <a:p>
            <a:pPr eaLnBrk="1" hangingPunct="1"/>
            <a:r>
              <a:rPr lang="en-US" altLang="en-US" dirty="0" smtClean="0"/>
              <a:t>Is everything clearly worded?</a:t>
            </a:r>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950876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Questions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Are points stated briefly, simply, and directly?  In other words, is everything concise?</a:t>
            </a:r>
          </a:p>
          <a:p>
            <a:pPr eaLnBrk="1" hangingPunct="1"/>
            <a:r>
              <a:rPr lang="en-US" altLang="en-US" dirty="0" smtClean="0"/>
              <a:t>Are grammar, spelling, punctuation, and word use correct throughout?</a:t>
            </a:r>
          </a:p>
          <a:p>
            <a:pPr eaLnBrk="1" hangingPunct="1"/>
            <a:r>
              <a:rPr lang="en-US" altLang="en-US" dirty="0" smtClean="0"/>
              <a:t>If there are figures and tables, are they well designed?</a:t>
            </a:r>
          </a:p>
          <a:p>
            <a:pPr eaLnBrk="1" hangingPunct="1"/>
            <a:r>
              <a:rPr lang="en-US" altLang="en-US" dirty="0" smtClean="0"/>
              <a:t>Does the manuscript comply with the instructions?</a:t>
            </a:r>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127928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en-US" i="1" dirty="0" smtClean="0"/>
              <a:t>Wishing you much success</a:t>
            </a:r>
            <a:br>
              <a:rPr lang="en-US" altLang="en-US" i="1" dirty="0" smtClean="0"/>
            </a:br>
            <a:r>
              <a:rPr lang="en-US" altLang="en-US" i="1" dirty="0" smtClean="0"/>
              <a:t>with your writing projects!</a:t>
            </a:r>
            <a:endParaRPr lang="en-US" dirty="0" smtClean="0"/>
          </a:p>
        </p:txBody>
      </p:sp>
      <p:sp>
        <p:nvSpPr>
          <p:cNvPr id="4" name="Date Placeholder 3"/>
          <p:cNvSpPr>
            <a:spLocks noGrp="1"/>
          </p:cNvSpPr>
          <p:nvPr>
            <p:ph type="dt" sz="half" idx="10"/>
          </p:nvPr>
        </p:nvSpPr>
        <p:spPr/>
        <p:txBody>
          <a:bodyPr/>
          <a:lstStyle/>
          <a:p>
            <a:fld id="{BE9B232E-74DB-E24B-9EAB-2535BABDB41E}" type="datetime1">
              <a:rPr lang="en-GB" smtClean="0"/>
              <a:t>08/09/2016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t>08/09/2016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t>08/09/2016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sz="20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10"/>
          </p:nvPr>
        </p:nvSpPr>
        <p:spPr/>
        <p:txBody>
          <a:bodyPr/>
          <a:lstStyle/>
          <a:p>
            <a:fld id="{C5357649-C105-F645-A7D2-78524A18A7C0}"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Overview</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Establishing the </a:t>
            </a:r>
            <a:r>
              <a:rPr lang="en-GB" altLang="en-US" dirty="0" err="1" smtClean="0"/>
              <a:t>mindset</a:t>
            </a:r>
            <a:r>
              <a:rPr lang="en-GB" altLang="en-US" dirty="0" smtClean="0"/>
              <a:t> (attitude)</a:t>
            </a:r>
          </a:p>
          <a:p>
            <a:pPr eaLnBrk="1" hangingPunct="1"/>
            <a:r>
              <a:rPr lang="en-GB" altLang="en-US" dirty="0" smtClean="0"/>
              <a:t>Knowing the ethics</a:t>
            </a:r>
          </a:p>
          <a:p>
            <a:pPr eaLnBrk="1" hangingPunct="1"/>
            <a:r>
              <a:rPr lang="en-GB" altLang="en-US" dirty="0" smtClean="0"/>
              <a:t>Preparing to write</a:t>
            </a:r>
          </a:p>
          <a:p>
            <a:pPr eaLnBrk="1" hangingPunct="1"/>
            <a:r>
              <a:rPr lang="en-GB" altLang="en-US" dirty="0" smtClean="0"/>
              <a:t>Doing the writing</a:t>
            </a:r>
          </a:p>
          <a:p>
            <a:pPr eaLnBrk="1" hangingPunct="1"/>
            <a:r>
              <a:rPr lang="en-GB" altLang="en-US" dirty="0" smtClean="0"/>
              <a:t>Revising your work</a:t>
            </a:r>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Establishing the mindset</a:t>
            </a:r>
            <a:endParaRPr lang="en-US" dirty="0"/>
          </a:p>
        </p:txBody>
      </p:sp>
      <p:sp>
        <p:nvSpPr>
          <p:cNvPr id="3" name="Content Placeholder 2"/>
          <p:cNvSpPr>
            <a:spLocks noGrp="1"/>
          </p:cNvSpPr>
          <p:nvPr>
            <p:ph idx="1" hasCustomPrompt="1"/>
          </p:nvPr>
        </p:nvSpPr>
        <p:spPr/>
        <p:txBody>
          <a:bodyPr/>
          <a:lstStyle>
            <a:lvl1pPr marL="457200" indent="-457200" eaLnBrk="1" hangingPunct="1">
              <a:lnSpc>
                <a:spcPct val="90000"/>
              </a:lnSpc>
              <a:buFont typeface="Arial" panose="020B0604020202020204" pitchFamily="34" charset="0"/>
              <a:buChar char="•"/>
              <a:defRPr>
                <a:solidFill>
                  <a:srgbClr val="666666"/>
                </a:solidFill>
              </a:defRPr>
            </a:lvl1pPr>
            <a:lvl2pPr marL="914400" indent="-457200" eaLnBrk="1" hangingPunct="1">
              <a:lnSpc>
                <a:spcPct val="90000"/>
              </a:lnSpc>
              <a:buFont typeface="Arial" panose="020B0604020202020204" pitchFamily="34" charset="0"/>
              <a:buChar cha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pPr>
            <a:r>
              <a:rPr lang="en-US" altLang="en-US" dirty="0" smtClean="0"/>
              <a:t>Remember that you are writing to communicate, not to impress.</a:t>
            </a:r>
          </a:p>
          <a:p>
            <a:pPr eaLnBrk="1" hangingPunct="1">
              <a:lnSpc>
                <a:spcPct val="90000"/>
              </a:lnSpc>
            </a:pPr>
            <a:r>
              <a:rPr lang="en-US" altLang="en-US" dirty="0" smtClean="0"/>
              <a:t>Realize that those reading your work want you to do well.</a:t>
            </a:r>
          </a:p>
          <a:p>
            <a:pPr lvl="1" eaLnBrk="1" hangingPunct="1">
              <a:lnSpc>
                <a:spcPct val="90000"/>
              </a:lnSpc>
            </a:pPr>
            <a:r>
              <a:rPr lang="en-US" altLang="en-US" dirty="0" smtClean="0"/>
              <a:t>Journal editors</a:t>
            </a:r>
          </a:p>
          <a:p>
            <a:pPr lvl="1" eaLnBrk="1" hangingPunct="1">
              <a:lnSpc>
                <a:spcPct val="90000"/>
              </a:lnSpc>
            </a:pPr>
            <a:r>
              <a:rPr lang="en-US" altLang="en-US" dirty="0" smtClean="0"/>
              <a:t>Peer reviewers</a:t>
            </a:r>
          </a:p>
          <a:p>
            <a:pPr lvl="1" eaLnBrk="1" hangingPunct="1">
              <a:lnSpc>
                <a:spcPct val="90000"/>
              </a:lnSpc>
            </a:pPr>
            <a:r>
              <a:rPr lang="en-US" altLang="en-US" dirty="0" smtClean="0"/>
              <a:t>Professors</a:t>
            </a:r>
          </a:p>
          <a:p>
            <a:pPr lvl="1" eaLnBrk="1" hangingPunct="1">
              <a:lnSpc>
                <a:spcPct val="90000"/>
              </a:lnSpc>
              <a:buFontTx/>
              <a:buNone/>
            </a:pPr>
            <a:r>
              <a:rPr lang="en-US" altLang="en-US" dirty="0" smtClean="0"/>
              <a:t>	The purpose of their constructive criticism is to help you succeed.</a:t>
            </a:r>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1570145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Authenticity (not fabrication)</a:t>
            </a:r>
          </a:p>
          <a:p>
            <a:pPr eaLnBrk="1" hangingPunct="1"/>
            <a:r>
              <a:rPr lang="en-US" altLang="en-US" dirty="0" smtClean="0"/>
              <a:t>Accuracy</a:t>
            </a:r>
          </a:p>
          <a:p>
            <a:pPr lvl="1" eaLnBrk="1" hangingPunct="1"/>
            <a:r>
              <a:rPr lang="en-US" altLang="en-US" dirty="0" smtClean="0"/>
              <a:t>Providing complete data (not only those supporting your hypothesis)</a:t>
            </a:r>
          </a:p>
          <a:p>
            <a:pPr lvl="1" eaLnBrk="1" hangingPunct="1"/>
            <a:r>
              <a:rPr lang="en-US" altLang="en-US" dirty="0" smtClean="0"/>
              <a:t>Avoiding inappropriate manipulation of images such as photographs</a:t>
            </a:r>
          </a:p>
          <a:p>
            <a:pPr lvl="1" eaLnBrk="1" hangingPunct="1"/>
            <a:r>
              <a:rPr lang="en-US" altLang="en-US" dirty="0" smtClean="0"/>
              <a:t>Using appropriate statistical procedures</a:t>
            </a:r>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70489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Originality</a:t>
            </a:r>
          </a:p>
          <a:p>
            <a:pPr lvl="1" eaLnBrk="1" hangingPunct="1"/>
            <a:r>
              <a:rPr lang="en-US" altLang="en-US" dirty="0" smtClean="0"/>
              <a:t>Not republishing the same findings (except under special circumstances, with the original source cited)</a:t>
            </a:r>
          </a:p>
          <a:p>
            <a:pPr lvl="1" eaLnBrk="1" hangingPunct="1"/>
            <a:r>
              <a:rPr lang="en-US" altLang="en-US" dirty="0" smtClean="0"/>
              <a:t>Not submitting the same manuscript to two or more journals at once</a:t>
            </a:r>
          </a:p>
          <a:p>
            <a:pPr lvl="1" eaLnBrk="1" hangingPunct="1"/>
            <a:r>
              <a:rPr lang="en-US" altLang="en-US" dirty="0" smtClean="0"/>
              <a:t>Not dividing one small research project into many tiny papers (“salami science” or “cucumber science”)</a:t>
            </a:r>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00229377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eaLnBrk="1" hangingPunct="1">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Credit</a:t>
            </a:r>
          </a:p>
          <a:p>
            <a:pPr lvl="1" eaLnBrk="1" hangingPunct="1"/>
            <a:r>
              <a:rPr lang="en-US" altLang="en-US" dirty="0" smtClean="0"/>
              <a:t>Citing sources of information and ideas (also aids credibility, helps in finding out more)</a:t>
            </a:r>
          </a:p>
          <a:p>
            <a:pPr lvl="1" eaLnBrk="1" hangingPunct="1"/>
            <a:r>
              <a:rPr lang="en-US" altLang="en-US" dirty="0" smtClean="0"/>
              <a:t>Avoiding excessive use of others’ words</a:t>
            </a:r>
          </a:p>
          <a:p>
            <a:pPr lvl="2" eaLnBrk="1" hangingPunct="1"/>
            <a:r>
              <a:rPr lang="en-US" altLang="en-US" dirty="0" smtClean="0"/>
              <a:t>Make note of sources when copying items or taking notes</a:t>
            </a:r>
          </a:p>
          <a:p>
            <a:pPr lvl="2" eaLnBrk="1" hangingPunct="1"/>
            <a:r>
              <a:rPr lang="en-US" altLang="en-US" dirty="0" smtClean="0"/>
              <a:t>Placing in quotation marks, or indenting, items used verbatim</a:t>
            </a:r>
          </a:p>
          <a:p>
            <a:pPr lvl="2" eaLnBrk="1" hangingPunct="1"/>
            <a:r>
              <a:rPr lang="en-US" altLang="en-US" dirty="0" smtClean="0"/>
              <a:t>Perhaps drafting some items while not looking at the source materials</a:t>
            </a:r>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226173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1" eaLnBrk="1" hangingPunct="1"/>
            <a:r>
              <a:rPr lang="en-US" altLang="en-US" dirty="0" smtClean="0"/>
              <a:t>Observing copyright and obtaining needed permissions</a:t>
            </a:r>
          </a:p>
          <a:p>
            <a:pPr eaLnBrk="1" hangingPunct="1"/>
            <a:r>
              <a:rPr lang="en-US" altLang="en-US" dirty="0" smtClean="0"/>
              <a:t>Ethical treatment of humans and animals (and documentation thereof in publications)</a:t>
            </a:r>
          </a:p>
          <a:p>
            <a:pPr eaLnBrk="1" hangingPunct="1"/>
            <a:r>
              <a:rPr lang="en-US" altLang="en-US" dirty="0" smtClean="0"/>
              <a:t>Disclosure of conflicts of interest</a:t>
            </a:r>
          </a:p>
          <a:p>
            <a:pPr lvl="1" eaLnBrk="1" hangingPunct="1"/>
            <a:r>
              <a:rPr lang="en-US" altLang="en-US" dirty="0" smtClean="0"/>
              <a:t>Financial</a:t>
            </a:r>
          </a:p>
          <a:p>
            <a:pPr lvl="1" eaLnBrk="1" hangingPunct="1"/>
            <a:r>
              <a:rPr lang="en-US" altLang="en-US" dirty="0" smtClean="0"/>
              <a:t>Other</a:t>
            </a:r>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6302434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A resource on ethics</a:t>
            </a:r>
            <a:endParaRPr lang="en-US" dirty="0"/>
          </a:p>
        </p:txBody>
      </p:sp>
      <p:sp>
        <p:nvSpPr>
          <p:cNvPr id="3" name="Content Placeholder 2"/>
          <p:cNvSpPr>
            <a:spLocks noGrp="1"/>
          </p:cNvSpPr>
          <p:nvPr>
            <p:ph idx="1" hasCustomPrompt="1"/>
          </p:nvPr>
        </p:nvSpPr>
        <p:spPr/>
        <p:txBody>
          <a:bodyPr/>
          <a:lstStyle>
            <a:lvl1pPr marL="182880" indent="0" eaLnBrk="1" hangingPunct="1">
              <a:buFontTx/>
              <a:buNone/>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marL="182880" indent="0" eaLnBrk="1" hangingPunct="1">
              <a:buFontTx/>
              <a:buNone/>
              <a:defRPr/>
            </a:pPr>
            <a:r>
              <a:rPr lang="en-US" i="1" dirty="0" smtClean="0"/>
              <a:t>On Being a Scientist: A Guide to Responsible Conduct in Research, </a:t>
            </a:r>
            <a:r>
              <a:rPr lang="en-US" dirty="0" smtClean="0"/>
              <a:t>3rd edition (2009)</a:t>
            </a:r>
          </a:p>
          <a:p>
            <a:pPr lvl="1" eaLnBrk="1" hangingPunct="1">
              <a:defRPr/>
            </a:pPr>
            <a:r>
              <a:rPr lang="en-US" dirty="0" smtClean="0"/>
              <a:t>From the US National Academies</a:t>
            </a:r>
          </a:p>
          <a:p>
            <a:pPr lvl="1" eaLnBrk="1" hangingPunct="1">
              <a:defRPr/>
            </a:pPr>
            <a:r>
              <a:rPr lang="en-US" dirty="0" smtClean="0"/>
              <a:t>Largely for graduate students</a:t>
            </a:r>
          </a:p>
          <a:p>
            <a:pPr lvl="1" eaLnBrk="1" hangingPunct="1">
              <a:defRPr/>
            </a:pPr>
            <a:r>
              <a:rPr lang="en-US" dirty="0" smtClean="0"/>
              <a:t>Available at </a:t>
            </a:r>
            <a:r>
              <a:rPr lang="en-US" sz="2400" dirty="0" smtClean="0">
                <a:hlinkClick r:id="rId2"/>
              </a:rPr>
              <a:t>www.nap.edu/catalog.php?record_id=12192</a:t>
            </a:r>
            <a:endParaRPr lang="en-US" sz="2400" dirty="0" smtClean="0"/>
          </a:p>
          <a:p>
            <a:pPr lvl="1" eaLnBrk="1" hangingPunct="1">
              <a:defRPr/>
            </a:pPr>
            <a:r>
              <a:rPr lang="en-US" dirty="0" smtClean="0"/>
              <a:t>Video available at the same website</a:t>
            </a:r>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199321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s://creativecommons.org/licenses/by-sa/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348093" y="147187"/>
            <a:ext cx="6697137" cy="904737"/>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r>
              <a:rPr lang="en-US" dirty="0" smtClean="0"/>
              <a:t>Approaching a Writing Project</a:t>
            </a:r>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20CB5577-C91D-3E47-9087-B82B92BEEFC7}" type="datetime1">
              <a:rPr lang="en-GB" smtClean="0"/>
              <a:pPr/>
              <a:t>08/09/2016</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pic>
        <p:nvPicPr>
          <p:cNvPr id="8" name="Picture 2">
            <a:hlinkClick r:id="rId22"/>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descr="C:\Users\bgastel\Desktop\AAlogo%20v2[2].JPG"/>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5394166" y="5614670"/>
            <a:ext cx="3151188"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72" r:id="rId1"/>
    <p:sldLayoutId id="2147483649" r:id="rId2"/>
    <p:sldLayoutId id="2147483650" r:id="rId3"/>
    <p:sldLayoutId id="2147483673" r:id="rId4"/>
    <p:sldLayoutId id="2147483674" r:id="rId5"/>
    <p:sldLayoutId id="2147483675" r:id="rId6"/>
    <p:sldLayoutId id="2147483676" r:id="rId7"/>
    <p:sldLayoutId id="2147483680" r:id="rId8"/>
    <p:sldLayoutId id="2147483679" r:id="rId9"/>
    <p:sldLayoutId id="2147483678" r:id="rId10"/>
    <p:sldLayoutId id="2147483677" r:id="rId11"/>
    <p:sldLayoutId id="2147483681" r:id="rId12"/>
    <p:sldLayoutId id="2147483684" r:id="rId13"/>
    <p:sldLayoutId id="2147483683" r:id="rId14"/>
    <p:sldLayoutId id="2147483682" r:id="rId15"/>
    <p:sldLayoutId id="2147483651" r:id="rId16"/>
    <p:sldLayoutId id="2147483654" r:id="rId17"/>
    <p:sldLayoutId id="2147483655" r:id="rId18"/>
    <p:sldLayoutId id="2147483656" r:id="rId19"/>
  </p:sldLayoutIdLst>
  <p:timing>
    <p:tnLst>
      <p:par>
        <p:cTn id="1" dur="indefinite" restart="never" nodeType="tmRoot"/>
      </p:par>
    </p:tnLst>
  </p:timing>
  <p:hf hd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0" indent="0" algn="l" defTabSz="457200" rtl="0" eaLnBrk="1" latinLnBrk="0" hangingPunct="1">
        <a:spcBef>
          <a:spcPct val="20000"/>
        </a:spcBef>
        <a:buFont typeface="Arial"/>
        <a:buNone/>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15.xml"/><Relationship Id="rId1" Type="http://schemas.openxmlformats.org/officeDocument/2006/relationships/slideLayout" Target="../slideLayouts/slideLayout16.xml"/><Relationship Id="rId5" Type="http://schemas.openxmlformats.org/officeDocument/2006/relationships/image" Target="../media/image2.png"/><Relationship Id="rId4" Type="http://schemas.openxmlformats.org/officeDocument/2006/relationships/hyperlink" Target="https://creativecommons.org/licenses/by-sa/4.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hyperlink" Target="http://www.scientificstyleandformat.org/Home.html" TargetMode="External"/><Relationship Id="rId3" Type="http://schemas.openxmlformats.org/officeDocument/2006/relationships/hyperlink" Target="http://pubs.acs.org/page/books/styleguide/index.html" TargetMode="External"/><Relationship Id="rId7" Type="http://schemas.openxmlformats.org/officeDocument/2006/relationships/hyperlink" Target="http://www.apastyle.org/manual/index.aspx"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s://www.mla.org/Publications/Bookstore/Nonseries/MLA-Style-Manual-and-Guide-to-Scholarly-Publishing-Third-Edition" TargetMode="External"/><Relationship Id="rId5" Type="http://schemas.openxmlformats.org/officeDocument/2006/relationships/hyperlink" Target="http://www.press.uchicago.edu/ucp/books/book/chicago/C/bo8540260.html" TargetMode="External"/><Relationship Id="rId4" Type="http://schemas.openxmlformats.org/officeDocument/2006/relationships/hyperlink" Target="http://www.amamanualofstyle.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685800" y="1599196"/>
            <a:ext cx="7772400" cy="1164324"/>
          </a:xfrm>
        </p:spPr>
        <p:txBody>
          <a:bodyPr>
            <a:normAutofit fontScale="90000"/>
          </a:bodyPr>
          <a:lstStyle/>
          <a:p>
            <a:pPr algn="l"/>
            <a:r>
              <a:rPr lang="en-US" b="1" dirty="0" smtClean="0">
                <a:solidFill>
                  <a:srgbClr val="5784CC"/>
                </a:solidFill>
              </a:rPr>
              <a:t>Approachin</a:t>
            </a:r>
            <a:r>
              <a:rPr lang="en-US" b="1" dirty="0" smtClean="0"/>
              <a:t>g a Writing Project</a:t>
            </a:r>
            <a:endParaRPr lang="en-US" b="1" dirty="0">
              <a:solidFill>
                <a:srgbClr val="5784CC"/>
              </a:solidFill>
            </a:endParaRPr>
          </a:p>
        </p:txBody>
      </p:sp>
      <p:sp>
        <p:nvSpPr>
          <p:cNvPr id="22" name="Subtitle 21"/>
          <p:cNvSpPr>
            <a:spLocks noGrp="1"/>
          </p:cNvSpPr>
          <p:nvPr>
            <p:ph type="subTitle" idx="1"/>
          </p:nvPr>
        </p:nvSpPr>
        <p:spPr>
          <a:xfrm>
            <a:off x="685800" y="2949027"/>
            <a:ext cx="7772400" cy="789522"/>
          </a:xfrm>
        </p:spPr>
        <p:txBody>
          <a:bodyPr>
            <a:normAutofit/>
          </a:bodyPr>
          <a:lstStyle/>
          <a:p>
            <a:pPr algn="l"/>
            <a:r>
              <a:rPr lang="en-US" i="1" dirty="0" smtClean="0">
                <a:solidFill>
                  <a:srgbClr val="5784CC"/>
                </a:solidFill>
              </a:rPr>
              <a:t>Barbara Gastel</a:t>
            </a:r>
          </a:p>
          <a:p>
            <a:pPr algn="l"/>
            <a:r>
              <a:rPr lang="en-US" i="1" dirty="0" smtClean="0">
                <a:solidFill>
                  <a:srgbClr val="5784CC"/>
                </a:solidFill>
              </a:rPr>
              <a:t>INASP Associate</a:t>
            </a:r>
            <a:endParaRPr lang="en-US" i="1" dirty="0">
              <a:solidFill>
                <a:srgbClr val="5784CC"/>
              </a:solidFill>
            </a:endParaRPr>
          </a:p>
        </p:txBody>
      </p:sp>
      <p:pic>
        <p:nvPicPr>
          <p:cNvPr id="4"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3130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pPr marL="0" indent="0">
              <a:buNone/>
            </a:pPr>
            <a:r>
              <a:rPr lang="en-US" dirty="0" smtClean="0"/>
              <a:t>Think about your usual weekly schedule. Also consider what times of day you tend to function best. Then identify at least one time that would be good to set aside each week for writing. Compare your choice, and the reasons for it, with those of other members of your small group.</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10</a:t>
            </a:fld>
            <a:endParaRPr lang="en-US"/>
          </a:p>
        </p:txBody>
      </p:sp>
    </p:spTree>
    <p:extLst>
      <p:ext uri="{BB962C8B-B14F-4D97-AF65-F5344CB8AC3E}">
        <p14:creationId xmlns:p14="http://schemas.microsoft.com/office/powerpoint/2010/main" val="95788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Revising Your Work</a:t>
            </a:r>
          </a:p>
        </p:txBody>
      </p:sp>
      <p:sp>
        <p:nvSpPr>
          <p:cNvPr id="19459" name="Rectangle 3"/>
          <p:cNvSpPr>
            <a:spLocks noGrp="1" noChangeArrowheads="1"/>
          </p:cNvSpPr>
          <p:nvPr>
            <p:ph type="body" idx="1"/>
          </p:nvPr>
        </p:nvSpPr>
        <p:spPr/>
        <p:txBody>
          <a:bodyPr/>
          <a:lstStyle/>
          <a:p>
            <a:pPr eaLnBrk="1" hangingPunct="1"/>
            <a:r>
              <a:rPr lang="en-US" altLang="en-US" smtClean="0"/>
              <a:t>Note: Good writing is largely a matter of good revising.</a:t>
            </a:r>
          </a:p>
          <a:p>
            <a:pPr eaLnBrk="1" hangingPunct="1"/>
            <a:r>
              <a:rPr lang="en-US" altLang="en-US" smtClean="0"/>
              <a:t>First revise your writing yourself.  Then get feedback from others and revise more.</a:t>
            </a:r>
          </a:p>
          <a:p>
            <a:pPr eaLnBrk="1" hangingPunct="1"/>
            <a:r>
              <a:rPr lang="en-US" altLang="en-US" smtClean="0"/>
              <a:t>Consider having an editor help you.</a:t>
            </a:r>
          </a:p>
          <a:p>
            <a:pPr eaLnBrk="1" hangingPunct="1"/>
            <a:r>
              <a:rPr lang="en-US" altLang="en-US" smtClean="0"/>
              <a:t>Avoid the temptation to keep revising your writing forever.</a:t>
            </a:r>
          </a:p>
        </p:txBody>
      </p:sp>
    </p:spTree>
    <p:extLst>
      <p:ext uri="{BB962C8B-B14F-4D97-AF65-F5344CB8AC3E}">
        <p14:creationId xmlns:p14="http://schemas.microsoft.com/office/powerpoint/2010/main" val="3394164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z="4000" smtClean="0"/>
              <a:t>Questions to Consider in Revising</a:t>
            </a:r>
          </a:p>
        </p:txBody>
      </p:sp>
      <p:sp>
        <p:nvSpPr>
          <p:cNvPr id="20483" name="Rectangle 3"/>
          <p:cNvSpPr>
            <a:spLocks noGrp="1" noChangeArrowheads="1"/>
          </p:cNvSpPr>
          <p:nvPr>
            <p:ph type="body" idx="1"/>
          </p:nvPr>
        </p:nvSpPr>
        <p:spPr/>
        <p:txBody>
          <a:bodyPr/>
          <a:lstStyle/>
          <a:p>
            <a:pPr eaLnBrk="1" hangingPunct="1"/>
            <a:r>
              <a:rPr lang="en-US" altLang="en-US" dirty="0" smtClean="0"/>
              <a:t>Does the piece of writing contain everything it should?</a:t>
            </a:r>
          </a:p>
          <a:p>
            <a:pPr eaLnBrk="1" hangingPunct="1"/>
            <a:r>
              <a:rPr lang="en-US" altLang="en-US" dirty="0" smtClean="0"/>
              <a:t>Does it contain anything it shouldn’t?</a:t>
            </a:r>
          </a:p>
          <a:p>
            <a:pPr eaLnBrk="1" hangingPunct="1"/>
            <a:r>
              <a:rPr lang="en-US" altLang="en-US" dirty="0" smtClean="0"/>
              <a:t>Is all the information accurate?</a:t>
            </a:r>
          </a:p>
          <a:p>
            <a:pPr eaLnBrk="1" hangingPunct="1"/>
            <a:r>
              <a:rPr lang="en-US" altLang="en-US" dirty="0" smtClean="0"/>
              <a:t>Is the content consistent throughout?</a:t>
            </a:r>
          </a:p>
          <a:p>
            <a:pPr eaLnBrk="1" hangingPunct="1"/>
            <a:r>
              <a:rPr lang="en-US" altLang="en-US" dirty="0" smtClean="0"/>
              <a:t>Is everything logically organized?</a:t>
            </a:r>
          </a:p>
          <a:p>
            <a:pPr eaLnBrk="1" hangingPunct="1"/>
            <a:r>
              <a:rPr lang="en-US" altLang="en-US" dirty="0" smtClean="0"/>
              <a:t>Is everything clearly worded?</a:t>
            </a:r>
          </a:p>
        </p:txBody>
      </p:sp>
    </p:spTree>
    <p:extLst>
      <p:ext uri="{BB962C8B-B14F-4D97-AF65-F5344CB8AC3E}">
        <p14:creationId xmlns:p14="http://schemas.microsoft.com/office/powerpoint/2010/main" val="2876055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Questions (cont)</a:t>
            </a:r>
          </a:p>
        </p:txBody>
      </p:sp>
      <p:sp>
        <p:nvSpPr>
          <p:cNvPr id="21507" name="Rectangle 3"/>
          <p:cNvSpPr>
            <a:spLocks noGrp="1" noChangeArrowheads="1"/>
          </p:cNvSpPr>
          <p:nvPr>
            <p:ph type="body" idx="1"/>
          </p:nvPr>
        </p:nvSpPr>
        <p:spPr/>
        <p:txBody>
          <a:bodyPr/>
          <a:lstStyle/>
          <a:p>
            <a:pPr eaLnBrk="1" hangingPunct="1">
              <a:lnSpc>
                <a:spcPct val="90000"/>
              </a:lnSpc>
            </a:pPr>
            <a:r>
              <a:rPr lang="en-US" altLang="en-US" smtClean="0"/>
              <a:t>Does the level suit the intended readers?</a:t>
            </a:r>
          </a:p>
          <a:p>
            <a:pPr eaLnBrk="1" hangingPunct="1">
              <a:lnSpc>
                <a:spcPct val="90000"/>
              </a:lnSpc>
            </a:pPr>
            <a:r>
              <a:rPr lang="en-US" altLang="en-US" smtClean="0"/>
              <a:t>Is the writing concise?  (Are points stated briefly, simply, and directly?)</a:t>
            </a:r>
          </a:p>
          <a:p>
            <a:pPr eaLnBrk="1" hangingPunct="1">
              <a:lnSpc>
                <a:spcPct val="90000"/>
              </a:lnSpc>
            </a:pPr>
            <a:r>
              <a:rPr lang="en-US" altLang="en-US" smtClean="0"/>
              <a:t>Are grammar, spelling, punctuation, and word use correct throughout?</a:t>
            </a:r>
          </a:p>
          <a:p>
            <a:pPr eaLnBrk="1" hangingPunct="1">
              <a:lnSpc>
                <a:spcPct val="90000"/>
              </a:lnSpc>
            </a:pPr>
            <a:r>
              <a:rPr lang="en-US" altLang="en-US" smtClean="0"/>
              <a:t>Are all figures and tables well designed?</a:t>
            </a:r>
          </a:p>
          <a:p>
            <a:pPr eaLnBrk="1" hangingPunct="1">
              <a:lnSpc>
                <a:spcPct val="90000"/>
              </a:lnSpc>
            </a:pPr>
            <a:r>
              <a:rPr lang="en-US" altLang="en-US" smtClean="0"/>
              <a:t>Does the manuscript comply with the instructions?</a:t>
            </a:r>
          </a:p>
        </p:txBody>
      </p:sp>
    </p:spTree>
    <p:extLst>
      <p:ext uri="{BB962C8B-B14F-4D97-AF65-F5344CB8AC3E}">
        <p14:creationId xmlns:p14="http://schemas.microsoft.com/office/powerpoint/2010/main" val="40965461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lstStyle/>
          <a:p>
            <a:r>
              <a:rPr lang="en-US" dirty="0" smtClean="0"/>
              <a:t>Questions and answers</a:t>
            </a:r>
          </a:p>
          <a:p>
            <a:r>
              <a:rPr lang="en-US" dirty="0" smtClean="0"/>
              <a:t>Wrap-up</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14</a:t>
            </a:fld>
            <a:endParaRPr lang="en-US"/>
          </a:p>
        </p:txBody>
      </p:sp>
    </p:spTree>
    <p:extLst>
      <p:ext uri="{BB962C8B-B14F-4D97-AF65-F5344CB8AC3E}">
        <p14:creationId xmlns:p14="http://schemas.microsoft.com/office/powerpoint/2010/main" val="110535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15</a:t>
            </a:fld>
            <a:endParaRPr lang="en-US"/>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09760" y="2218340"/>
            <a:ext cx="8016935" cy="1847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7669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894079" y="3424873"/>
            <a:ext cx="7772400" cy="1500187"/>
          </a:xfrm>
        </p:spPr>
        <p:txBody>
          <a:bodyPr>
            <a:normAutofit fontScale="85000" lnSpcReduction="10000"/>
          </a:bodyPr>
          <a:lstStyle/>
          <a:p>
            <a:pPr algn="ctr"/>
            <a:r>
              <a:rPr lang="en-GB" dirty="0"/>
              <a:t/>
            </a:r>
            <a:br>
              <a:rPr lang="en-GB" dirty="0"/>
            </a:br>
            <a:r>
              <a:rPr lang="en-GB" dirty="0"/>
              <a:t>This work is licensed under a </a:t>
            </a:r>
            <a:r>
              <a:rPr lang="en-GB" dirty="0">
                <a:hlinkClick r:id="rId3"/>
              </a:rPr>
              <a:t>Creative Commons Attribution </a:t>
            </a:r>
            <a:r>
              <a:rPr lang="en-GB" dirty="0" err="1">
                <a:hlinkClick r:id="rId3"/>
              </a:rPr>
              <a:t>ShareAlike</a:t>
            </a:r>
            <a:r>
              <a:rPr lang="en-GB" dirty="0">
                <a:hlinkClick r:id="rId3"/>
              </a:rPr>
              <a:t> 4.0 </a:t>
            </a:r>
            <a:r>
              <a:rPr lang="en-GB" dirty="0" smtClean="0">
                <a:hlinkClick r:id="rId3"/>
              </a:rPr>
              <a:t>International licence</a:t>
            </a:r>
            <a:r>
              <a:rPr lang="en-GB" dirty="0" smtClean="0"/>
              <a:t>.</a:t>
            </a:r>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16</a:t>
            </a:fld>
            <a:endParaRPr lang="en-US"/>
          </a:p>
        </p:txBody>
      </p:sp>
      <p:pic>
        <p:nvPicPr>
          <p:cNvPr id="1026"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580641"/>
            <a:ext cx="1676400" cy="59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Overview</a:t>
            </a:r>
          </a:p>
        </p:txBody>
      </p:sp>
      <p:sp>
        <p:nvSpPr>
          <p:cNvPr id="4099" name="Rectangle 3"/>
          <p:cNvSpPr>
            <a:spLocks noGrp="1" noChangeArrowheads="1"/>
          </p:cNvSpPr>
          <p:nvPr>
            <p:ph type="body" idx="1"/>
          </p:nvPr>
        </p:nvSpPr>
        <p:spPr/>
        <p:txBody>
          <a:bodyPr/>
          <a:lstStyle/>
          <a:p>
            <a:pPr eaLnBrk="1" hangingPunct="1"/>
            <a:r>
              <a:rPr lang="en-US" altLang="en-US" dirty="0" smtClean="0"/>
              <a:t>Establishing the mindset (attitude)</a:t>
            </a:r>
          </a:p>
          <a:p>
            <a:pPr eaLnBrk="1" hangingPunct="1"/>
            <a:r>
              <a:rPr lang="en-US" altLang="en-US" dirty="0" smtClean="0"/>
              <a:t>Preparing to write</a:t>
            </a:r>
          </a:p>
          <a:p>
            <a:pPr eaLnBrk="1" hangingPunct="1"/>
            <a:r>
              <a:rPr lang="en-US" altLang="en-US" dirty="0" smtClean="0"/>
              <a:t>Doing the writing</a:t>
            </a:r>
          </a:p>
          <a:p>
            <a:pPr eaLnBrk="1" hangingPunct="1"/>
            <a:r>
              <a:rPr lang="en-US" altLang="en-US" dirty="0" smtClean="0"/>
              <a:t>Revising your work</a:t>
            </a:r>
          </a:p>
        </p:txBody>
      </p:sp>
    </p:spTree>
    <p:extLst>
      <p:ext uri="{BB962C8B-B14F-4D97-AF65-F5344CB8AC3E}">
        <p14:creationId xmlns:p14="http://schemas.microsoft.com/office/powerpoint/2010/main" val="1206326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z="4000" smtClean="0"/>
              <a:t>Establishing the Mindset (Attitude)</a:t>
            </a:r>
          </a:p>
        </p:txBody>
      </p:sp>
      <p:sp>
        <p:nvSpPr>
          <p:cNvPr id="13315" name="Rectangle 3"/>
          <p:cNvSpPr>
            <a:spLocks noGrp="1" noChangeArrowheads="1"/>
          </p:cNvSpPr>
          <p:nvPr>
            <p:ph type="body" idx="1"/>
          </p:nvPr>
        </p:nvSpPr>
        <p:spPr/>
        <p:txBody>
          <a:bodyPr>
            <a:normAutofit/>
          </a:bodyPr>
          <a:lstStyle/>
          <a:p>
            <a:pPr eaLnBrk="1" hangingPunct="1">
              <a:defRPr/>
            </a:pPr>
            <a:r>
              <a:rPr lang="en-US" dirty="0" smtClean="0"/>
              <a:t>Remember that you are writing to communicate, not to impress.</a:t>
            </a:r>
          </a:p>
          <a:p>
            <a:pPr lvl="1">
              <a:defRPr/>
            </a:pPr>
            <a:r>
              <a:rPr lang="en-US" dirty="0" smtClean="0"/>
              <a:t>To communicate most effectively, writing about research should be simple and straightforward.</a:t>
            </a:r>
          </a:p>
          <a:p>
            <a:pPr lvl="1">
              <a:defRPr/>
            </a:pPr>
            <a:r>
              <a:rPr lang="en-US" dirty="0" smtClean="0"/>
              <a:t>Remember: Many readers may not be native users of the language in which you are writing. Also, almost every reader is busy.</a:t>
            </a:r>
          </a:p>
        </p:txBody>
      </p:sp>
    </p:spTree>
    <p:extLst>
      <p:ext uri="{BB962C8B-B14F-4D97-AF65-F5344CB8AC3E}">
        <p14:creationId xmlns:p14="http://schemas.microsoft.com/office/powerpoint/2010/main" val="1559690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173844"/>
            <a:ext cx="8229600" cy="849501"/>
          </a:xfrm>
        </p:spPr>
        <p:txBody>
          <a:bodyPr>
            <a:normAutofit fontScale="90000"/>
          </a:bodyPr>
          <a:lstStyle/>
          <a:p>
            <a:pPr eaLnBrk="1" hangingPunct="1"/>
            <a:r>
              <a:rPr lang="en-US" altLang="en-US" sz="4000" dirty="0" smtClean="0"/>
              <a:t>Establishing the Mindset (Attitude) (</a:t>
            </a:r>
            <a:r>
              <a:rPr lang="en-US" altLang="en-US" sz="4000" dirty="0" err="1" smtClean="0"/>
              <a:t>cont</a:t>
            </a:r>
            <a:r>
              <a:rPr lang="en-US" altLang="en-US" sz="4000" dirty="0" smtClean="0"/>
              <a:t>)</a:t>
            </a:r>
          </a:p>
        </p:txBody>
      </p:sp>
      <p:sp>
        <p:nvSpPr>
          <p:cNvPr id="13315" name="Rectangle 3"/>
          <p:cNvSpPr>
            <a:spLocks noGrp="1" noChangeArrowheads="1"/>
          </p:cNvSpPr>
          <p:nvPr>
            <p:ph type="body" idx="1"/>
          </p:nvPr>
        </p:nvSpPr>
        <p:spPr>
          <a:xfrm>
            <a:off x="457200" y="2186708"/>
            <a:ext cx="8229600" cy="4305532"/>
          </a:xfrm>
        </p:spPr>
        <p:txBody>
          <a:bodyPr>
            <a:normAutofit/>
          </a:bodyPr>
          <a:lstStyle/>
          <a:p>
            <a:pPr eaLnBrk="1" hangingPunct="1">
              <a:defRPr/>
            </a:pPr>
            <a:r>
              <a:rPr lang="en-US" dirty="0" smtClean="0"/>
              <a:t>Realize that those reading your work want you to do well.</a:t>
            </a:r>
          </a:p>
          <a:p>
            <a:pPr lvl="1" eaLnBrk="1" hangingPunct="1">
              <a:defRPr/>
            </a:pPr>
            <a:r>
              <a:rPr lang="en-US" dirty="0" smtClean="0"/>
              <a:t>Journal editors</a:t>
            </a:r>
          </a:p>
          <a:p>
            <a:pPr lvl="1" eaLnBrk="1" hangingPunct="1">
              <a:defRPr/>
            </a:pPr>
            <a:r>
              <a:rPr lang="en-US" dirty="0" smtClean="0"/>
              <a:t>Peer reviewers</a:t>
            </a:r>
          </a:p>
          <a:p>
            <a:pPr lvl="1" eaLnBrk="1" hangingPunct="1">
              <a:defRPr/>
            </a:pPr>
            <a:r>
              <a:rPr lang="en-US" dirty="0" smtClean="0"/>
              <a:t>Professors</a:t>
            </a:r>
          </a:p>
          <a:p>
            <a:pPr lvl="1" indent="0" eaLnBrk="1" hangingPunct="1">
              <a:buFontTx/>
              <a:buNone/>
              <a:defRPr/>
            </a:pPr>
            <a:r>
              <a:rPr lang="en-US" sz="2400" dirty="0" smtClean="0"/>
              <a:t>Their constructive criticism is intended to help you succeed.</a:t>
            </a:r>
          </a:p>
        </p:txBody>
      </p:sp>
    </p:spTree>
    <p:extLst>
      <p:ext uri="{BB962C8B-B14F-4D97-AF65-F5344CB8AC3E}">
        <p14:creationId xmlns:p14="http://schemas.microsoft.com/office/powerpoint/2010/main" val="3658755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pPr marL="0" indent="0">
              <a:buNone/>
            </a:pPr>
            <a:r>
              <a:rPr lang="en-US" sz="2400" dirty="0" smtClean="0"/>
              <a:t>Receiving suggestions to revise one’s work can be upsetting. However, after reflection, we often realize that </a:t>
            </a:r>
            <a:r>
              <a:rPr lang="en-US" sz="2400" dirty="0" smtClean="0"/>
              <a:t>at least some </a:t>
            </a:r>
            <a:r>
              <a:rPr lang="en-US" sz="2400" dirty="0" smtClean="0"/>
              <a:t>of the suggestions are useful.</a:t>
            </a:r>
          </a:p>
          <a:p>
            <a:pPr marL="0" indent="0">
              <a:buNone/>
            </a:pPr>
            <a:r>
              <a:rPr lang="en-US" sz="2400" dirty="0" smtClean="0"/>
              <a:t>Think of a time that an editor, peer reviewer, or professor suggested some revisions in your writing. How did you feel at first? How did you feel later, after you had opportunity to reflect on the suggestions?</a:t>
            </a:r>
          </a:p>
          <a:p>
            <a:pPr marL="0" indent="0">
              <a:buNone/>
            </a:pPr>
            <a:r>
              <a:rPr lang="en-US" sz="2400" dirty="0" smtClean="0"/>
              <a:t>Please form a small group with one or two other people. Tell each other about the examples that you just thought of. See whether there are conclusions to draw.</a:t>
            </a:r>
            <a:endParaRPr lang="en-US" sz="2400" dirty="0"/>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5</a:t>
            </a:fld>
            <a:endParaRPr lang="en-US"/>
          </a:p>
        </p:txBody>
      </p:sp>
    </p:spTree>
    <p:extLst>
      <p:ext uri="{BB962C8B-B14F-4D97-AF65-F5344CB8AC3E}">
        <p14:creationId xmlns:p14="http://schemas.microsoft.com/office/powerpoint/2010/main" val="2995717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Preparing to Write	</a:t>
            </a:r>
          </a:p>
        </p:txBody>
      </p:sp>
      <p:sp>
        <p:nvSpPr>
          <p:cNvPr id="16387" name="Rectangle 3"/>
          <p:cNvSpPr>
            <a:spLocks noGrp="1" noChangeArrowheads="1"/>
          </p:cNvSpPr>
          <p:nvPr>
            <p:ph type="body" idx="1"/>
          </p:nvPr>
        </p:nvSpPr>
        <p:spPr/>
        <p:txBody>
          <a:bodyPr>
            <a:normAutofit lnSpcReduction="10000"/>
          </a:bodyPr>
          <a:lstStyle/>
          <a:p>
            <a:pPr eaLnBrk="1" hangingPunct="1">
              <a:lnSpc>
                <a:spcPct val="90000"/>
              </a:lnSpc>
            </a:pPr>
            <a:r>
              <a:rPr lang="en-US" altLang="en-US" sz="2800" smtClean="0"/>
              <a:t>Obtain and review instructions.</a:t>
            </a:r>
          </a:p>
          <a:p>
            <a:pPr eaLnBrk="1" hangingPunct="1">
              <a:lnSpc>
                <a:spcPct val="90000"/>
              </a:lnSpc>
            </a:pPr>
            <a:r>
              <a:rPr lang="en-US" altLang="en-US" sz="2800" smtClean="0"/>
              <a:t>Use published or accepted items as models.</a:t>
            </a:r>
          </a:p>
          <a:p>
            <a:pPr eaLnBrk="1" hangingPunct="1">
              <a:lnSpc>
                <a:spcPct val="90000"/>
              </a:lnSpc>
            </a:pPr>
            <a:r>
              <a:rPr lang="en-US" altLang="en-US" sz="2800" smtClean="0"/>
              <a:t>Perhaps get a style manual—for example:</a:t>
            </a:r>
          </a:p>
          <a:p>
            <a:pPr lvl="1" eaLnBrk="1" hangingPunct="1">
              <a:lnSpc>
                <a:spcPct val="90000"/>
              </a:lnSpc>
            </a:pPr>
            <a:r>
              <a:rPr lang="en-US" altLang="en-US" sz="2400" smtClean="0">
                <a:hlinkClick r:id="rId3"/>
              </a:rPr>
              <a:t>The ACS (American Chemical Society) Style Guide</a:t>
            </a:r>
            <a:endParaRPr lang="en-US" altLang="en-US" sz="2400" smtClean="0"/>
          </a:p>
          <a:p>
            <a:pPr lvl="1" eaLnBrk="1" hangingPunct="1">
              <a:lnSpc>
                <a:spcPct val="90000"/>
              </a:lnSpc>
            </a:pPr>
            <a:r>
              <a:rPr lang="en-US" altLang="en-US" sz="2400" smtClean="0">
                <a:hlinkClick r:id="rId4"/>
              </a:rPr>
              <a:t>AMA (American Medical Association) Manual of Style</a:t>
            </a:r>
            <a:endParaRPr lang="en-US" altLang="en-US" sz="2400" smtClean="0"/>
          </a:p>
          <a:p>
            <a:pPr lvl="1" eaLnBrk="1" hangingPunct="1">
              <a:lnSpc>
                <a:spcPct val="90000"/>
              </a:lnSpc>
            </a:pPr>
            <a:r>
              <a:rPr lang="en-US" altLang="en-US" sz="2400" smtClean="0">
                <a:hlinkClick r:id="rId5"/>
              </a:rPr>
              <a:t>The Chicago Manual of Style</a:t>
            </a:r>
            <a:endParaRPr lang="en-US" altLang="en-US" sz="2400" smtClean="0"/>
          </a:p>
          <a:p>
            <a:pPr lvl="1" eaLnBrk="1" hangingPunct="1">
              <a:lnSpc>
                <a:spcPct val="90000"/>
              </a:lnSpc>
            </a:pPr>
            <a:r>
              <a:rPr lang="en-US" altLang="en-US" sz="2400" smtClean="0">
                <a:hlinkClick r:id="rId6"/>
              </a:rPr>
              <a:t>The MLA (Modern Language Association) Style Manual and Guide to Scholarly Publishing</a:t>
            </a:r>
            <a:endParaRPr lang="en-US" altLang="en-US" sz="2400" smtClean="0"/>
          </a:p>
          <a:p>
            <a:pPr lvl="1" eaLnBrk="1" hangingPunct="1">
              <a:lnSpc>
                <a:spcPct val="90000"/>
              </a:lnSpc>
            </a:pPr>
            <a:r>
              <a:rPr lang="en-US" altLang="en-US" sz="2400" smtClean="0">
                <a:hlinkClick r:id="rId7"/>
              </a:rPr>
              <a:t>Publication Manual of the American Psychological Association</a:t>
            </a:r>
            <a:endParaRPr lang="en-US" altLang="en-US" sz="2400" smtClean="0"/>
          </a:p>
          <a:p>
            <a:pPr lvl="1" eaLnBrk="1" hangingPunct="1">
              <a:lnSpc>
                <a:spcPct val="90000"/>
              </a:lnSpc>
            </a:pPr>
            <a:r>
              <a:rPr lang="en-US" altLang="en-US" sz="2400" smtClean="0">
                <a:hlinkClick r:id="rId8"/>
              </a:rPr>
              <a:t>Scientific Style and Format</a:t>
            </a:r>
            <a:endParaRPr lang="en-US" altLang="en-US" sz="2400" smtClean="0"/>
          </a:p>
          <a:p>
            <a:pPr lvl="1" eaLnBrk="1" hangingPunct="1">
              <a:lnSpc>
                <a:spcPct val="90000"/>
              </a:lnSpc>
            </a:pPr>
            <a:endParaRPr lang="en-US" altLang="en-US" sz="2400" smtClean="0"/>
          </a:p>
        </p:txBody>
      </p:sp>
    </p:spTree>
    <p:extLst>
      <p:ext uri="{BB962C8B-B14F-4D97-AF65-F5344CB8AC3E}">
        <p14:creationId xmlns:p14="http://schemas.microsoft.com/office/powerpoint/2010/main" val="30958602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Preparing to Write (cont)</a:t>
            </a:r>
          </a:p>
        </p:txBody>
      </p:sp>
      <p:sp>
        <p:nvSpPr>
          <p:cNvPr id="17411" name="Rectangle 3"/>
          <p:cNvSpPr>
            <a:spLocks noGrp="1" noChangeArrowheads="1"/>
          </p:cNvSpPr>
          <p:nvPr>
            <p:ph type="body" idx="1"/>
          </p:nvPr>
        </p:nvSpPr>
        <p:spPr/>
        <p:txBody>
          <a:bodyPr/>
          <a:lstStyle/>
          <a:p>
            <a:pPr eaLnBrk="1" hangingPunct="1">
              <a:lnSpc>
                <a:spcPct val="90000"/>
              </a:lnSpc>
            </a:pPr>
            <a:r>
              <a:rPr lang="en-US" altLang="en-US" dirty="0" smtClean="0"/>
              <a:t>While you are gathering content, write down ideas that occur to you.</a:t>
            </a:r>
          </a:p>
          <a:p>
            <a:pPr eaLnBrk="1" hangingPunct="1">
              <a:lnSpc>
                <a:spcPct val="90000"/>
              </a:lnSpc>
            </a:pPr>
            <a:r>
              <a:rPr lang="en-US" altLang="en-US" dirty="0" smtClean="0"/>
              <a:t>Do lots of “prewriting”—for example:</a:t>
            </a:r>
          </a:p>
          <a:p>
            <a:pPr lvl="1" eaLnBrk="1" hangingPunct="1">
              <a:lnSpc>
                <a:spcPct val="90000"/>
              </a:lnSpc>
            </a:pPr>
            <a:r>
              <a:rPr lang="en-US" altLang="en-US" dirty="0" smtClean="0"/>
              <a:t>Stack papers in the order </a:t>
            </a:r>
            <a:r>
              <a:rPr lang="en-US" altLang="en-US" dirty="0" smtClean="0"/>
              <a:t>that you </a:t>
            </a:r>
            <a:r>
              <a:rPr lang="en-US" altLang="en-US" dirty="0" smtClean="0"/>
              <a:t>plan to cite them.</a:t>
            </a:r>
          </a:p>
          <a:p>
            <a:pPr lvl="1" eaLnBrk="1" hangingPunct="1">
              <a:lnSpc>
                <a:spcPct val="90000"/>
              </a:lnSpc>
            </a:pPr>
            <a:r>
              <a:rPr lang="en-US" altLang="en-US" dirty="0" smtClean="0"/>
              <a:t>List points you want to make.</a:t>
            </a:r>
          </a:p>
          <a:p>
            <a:pPr lvl="1" eaLnBrk="1" hangingPunct="1">
              <a:lnSpc>
                <a:spcPct val="90000"/>
              </a:lnSpc>
            </a:pPr>
            <a:r>
              <a:rPr lang="en-US" altLang="en-US" dirty="0" smtClean="0"/>
              <a:t>Perhaps make an outline.</a:t>
            </a:r>
          </a:p>
          <a:p>
            <a:pPr eaLnBrk="1" hangingPunct="1">
              <a:lnSpc>
                <a:spcPct val="90000"/>
              </a:lnSpc>
            </a:pPr>
            <a:r>
              <a:rPr lang="en-US" altLang="en-US" dirty="0" smtClean="0"/>
              <a:t>If you’re having trouble formulating ideas, perhaps do something else for a while.</a:t>
            </a:r>
          </a:p>
        </p:txBody>
      </p:sp>
    </p:spTree>
    <p:extLst>
      <p:ext uri="{BB962C8B-B14F-4D97-AF65-F5344CB8AC3E}">
        <p14:creationId xmlns:p14="http://schemas.microsoft.com/office/powerpoint/2010/main" val="405431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pPr marL="0" indent="0">
              <a:buNone/>
            </a:pPr>
            <a:r>
              <a:rPr lang="en-US" dirty="0" smtClean="0"/>
              <a:t>Think about how you like to prepare to write. Also think about how you might improve the way that you prepare to write. Then share your observations and thoughts with the other person or two in your small group. Be ready to share some comments with the full group.</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08/09/2016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8</a:t>
            </a:fld>
            <a:endParaRPr lang="en-US"/>
          </a:p>
        </p:txBody>
      </p:sp>
    </p:spTree>
    <p:extLst>
      <p:ext uri="{BB962C8B-B14F-4D97-AF65-F5344CB8AC3E}">
        <p14:creationId xmlns:p14="http://schemas.microsoft.com/office/powerpoint/2010/main" val="1761373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mtClean="0"/>
              <a:t>Doing the Writing</a:t>
            </a:r>
          </a:p>
        </p:txBody>
      </p:sp>
      <p:sp>
        <p:nvSpPr>
          <p:cNvPr id="18435" name="Rectangle 3"/>
          <p:cNvSpPr>
            <a:spLocks noGrp="1" noChangeArrowheads="1"/>
          </p:cNvSpPr>
          <p:nvPr>
            <p:ph type="body" idx="1"/>
          </p:nvPr>
        </p:nvSpPr>
        <p:spPr/>
        <p:txBody>
          <a:bodyPr/>
          <a:lstStyle/>
          <a:p>
            <a:pPr eaLnBrk="1" hangingPunct="1"/>
            <a:r>
              <a:rPr lang="en-US" altLang="en-US" dirty="0" smtClean="0"/>
              <a:t>Schedule specific times to write.</a:t>
            </a:r>
          </a:p>
          <a:p>
            <a:pPr eaLnBrk="1" hangingPunct="1"/>
            <a:r>
              <a:rPr lang="en-US" altLang="en-US" dirty="0" smtClean="0"/>
              <a:t>Start with whatever part you find easiest.</a:t>
            </a:r>
          </a:p>
          <a:p>
            <a:pPr eaLnBrk="1" hangingPunct="1"/>
            <a:r>
              <a:rPr lang="en-US" altLang="en-US" dirty="0" smtClean="0"/>
              <a:t>Don’t interrupt your writing to search for small details.</a:t>
            </a:r>
          </a:p>
          <a:p>
            <a:pPr eaLnBrk="1" hangingPunct="1"/>
            <a:r>
              <a:rPr lang="en-US" altLang="en-US" dirty="0" smtClean="0"/>
              <a:t>Realize that often in writing there is no “one right way” but rather a series of problems with more than one solution.</a:t>
            </a:r>
          </a:p>
          <a:p>
            <a:pPr eaLnBrk="1" hangingPunct="1">
              <a:buFontTx/>
              <a:buNone/>
            </a:pPr>
            <a:endParaRPr lang="en-US" altLang="en-US" dirty="0" smtClean="0"/>
          </a:p>
        </p:txBody>
      </p:sp>
    </p:spTree>
    <p:extLst>
      <p:ext uri="{BB962C8B-B14F-4D97-AF65-F5344CB8AC3E}">
        <p14:creationId xmlns:p14="http://schemas.microsoft.com/office/powerpoint/2010/main" val="2767565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INASP 2016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2016 Presentation</Template>
  <TotalTime>452</TotalTime>
  <Words>1929</Words>
  <Application>Microsoft Office PowerPoint</Application>
  <PresentationFormat>On-screen Show (4:3)</PresentationFormat>
  <Paragraphs>156</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INASP 2016 Presentation</vt:lpstr>
      <vt:lpstr>Approaching a Writing Project</vt:lpstr>
      <vt:lpstr>Overview</vt:lpstr>
      <vt:lpstr>Establishing the Mindset (Attitude)</vt:lpstr>
      <vt:lpstr>Establishing the Mindset (Attitude) (cont)</vt:lpstr>
      <vt:lpstr>Exercise</vt:lpstr>
      <vt:lpstr>Preparing to Write </vt:lpstr>
      <vt:lpstr>Preparing to Write (cont)</vt:lpstr>
      <vt:lpstr>Exercise</vt:lpstr>
      <vt:lpstr>Doing the Writing</vt:lpstr>
      <vt:lpstr>Exercise</vt:lpstr>
      <vt:lpstr>Revising Your Work</vt:lpstr>
      <vt:lpstr>Questions to Consider in Revising</vt:lpstr>
      <vt:lpstr>Questions (cont)</vt:lpstr>
      <vt:lpstr>In Conclusion</vt:lpstr>
      <vt:lpstr>PowerPoint Presentation</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Sian Harris</dc:creator>
  <cp:lastModifiedBy>Barbara Gastel</cp:lastModifiedBy>
  <cp:revision>25</cp:revision>
  <dcterms:created xsi:type="dcterms:W3CDTF">2016-07-21T09:15:55Z</dcterms:created>
  <dcterms:modified xsi:type="dcterms:W3CDTF">2016-09-08T21:03:59Z</dcterms:modified>
</cp:coreProperties>
</file>