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7"/>
  </p:notesMasterIdLst>
  <p:handoutMasterIdLst>
    <p:handoutMasterId r:id="rId18"/>
  </p:handoutMasterIdLst>
  <p:sldIdLst>
    <p:sldId id="256" r:id="rId2"/>
    <p:sldId id="309" r:id="rId3"/>
    <p:sldId id="298" r:id="rId4"/>
    <p:sldId id="299" r:id="rId5"/>
    <p:sldId id="300" r:id="rId6"/>
    <p:sldId id="301" r:id="rId7"/>
    <p:sldId id="302" r:id="rId8"/>
    <p:sldId id="303" r:id="rId9"/>
    <p:sldId id="304" r:id="rId10"/>
    <p:sldId id="305" r:id="rId11"/>
    <p:sldId id="306" r:id="rId12"/>
    <p:sldId id="307" r:id="rId13"/>
    <p:sldId id="289" r:id="rId14"/>
    <p:sldId id="290" r:id="rId15"/>
    <p:sldId id="257"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5784CC"/>
    <a:srgbClr val="1AFFFF"/>
    <a:srgbClr val="FFFFFF"/>
    <a:srgbClr val="E5E5E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04" autoAdjust="0"/>
    <p:restoredTop sz="76225" autoAdjust="0"/>
  </p:normalViewPr>
  <p:slideViewPr>
    <p:cSldViewPr snapToGrid="0" snapToObjects="1">
      <p:cViewPr>
        <p:scale>
          <a:sx n="80" d="100"/>
          <a:sy n="80" d="100"/>
        </p:scale>
        <p:origin x="-2358" y="-2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30" d="100"/>
          <a:sy n="130" d="100"/>
        </p:scale>
        <p:origin x="-1446" y="33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3B85EE-53BF-8142-88AE-B1ADA6DC59E8}" type="datetimeFigureOut">
              <a:rPr lang="en-US" smtClean="0"/>
              <a:t>9/2/2017</a:t>
            </a:fld>
            <a:endParaRPr lang="en-US"/>
          </a:p>
        </p:txBody>
      </p:sp>
      <p:sp>
        <p:nvSpPr>
          <p:cNvPr id="4" name="Footer Placeholder 3"/>
          <p:cNvSpPr>
            <a:spLocks noGrp="1"/>
          </p:cNvSpPr>
          <p:nvPr>
            <p:ph type="ftr" sz="quarter" idx="2"/>
          </p:nvPr>
        </p:nvSpPr>
        <p:spPr>
          <a:xfrm>
            <a:off x="0" y="8522211"/>
            <a:ext cx="6313018" cy="495847"/>
          </a:xfrm>
          <a:prstGeom prst="rect">
            <a:avLst/>
          </a:prstGeom>
        </p:spPr>
        <p:txBody>
          <a:bodyPr vert="horz" lIns="91440" tIns="45720" rIns="91440" bIns="45720" rtlCol="0" anchor="b"/>
          <a:lstStyle>
            <a:lvl1pPr algn="l">
              <a:defRPr sz="1200"/>
            </a:lvl1pPr>
          </a:lstStyle>
          <a:p>
            <a:r>
              <a:rPr lang="en-GB" sz="1000" dirty="0" smtClean="0"/>
              <a:t>This </a:t>
            </a:r>
            <a:r>
              <a:rPr lang="en-GB" sz="1000" dirty="0"/>
              <a:t>work is licensed under a Creative Commons Attribution-</a:t>
            </a:r>
            <a:r>
              <a:rPr lang="en-GB" sz="1000" dirty="0" err="1"/>
              <a:t>ShareAlike</a:t>
            </a:r>
            <a:r>
              <a:rPr lang="en-GB" sz="1000" dirty="0"/>
              <a:t> 3.0 </a:t>
            </a:r>
            <a:r>
              <a:rPr lang="en-GB" sz="1000" dirty="0" err="1"/>
              <a:t>Unported</a:t>
            </a:r>
            <a:r>
              <a:rPr lang="en-GB" sz="1000" dirty="0"/>
              <a:t> License</a:t>
            </a:r>
            <a:r>
              <a:rPr lang="en-GB" sz="1000" dirty="0" smtClean="0"/>
              <a:t>.</a:t>
            </a:r>
          </a:p>
          <a:p>
            <a:r>
              <a:rPr lang="en-GB" sz="1000" dirty="0"/>
              <a:t>http://creativecommons.org/licenses/by-sa/3.0</a:t>
            </a:r>
            <a:r>
              <a:rPr lang="en-GB" sz="1000" dirty="0" smtClean="0"/>
              <a:t>/</a:t>
            </a:r>
            <a:endParaRPr lang="en-GB" sz="1000" dirty="0"/>
          </a:p>
        </p:txBody>
      </p:sp>
      <p:sp>
        <p:nvSpPr>
          <p:cNvPr id="5" name="Slide Number Placeholder 4"/>
          <p:cNvSpPr>
            <a:spLocks noGrp="1"/>
          </p:cNvSpPr>
          <p:nvPr>
            <p:ph type="sldNum" sz="quarter" idx="3"/>
          </p:nvPr>
        </p:nvSpPr>
        <p:spPr>
          <a:xfrm>
            <a:off x="6313017" y="8524283"/>
            <a:ext cx="543395" cy="457200"/>
          </a:xfrm>
          <a:prstGeom prst="rect">
            <a:avLst/>
          </a:prstGeom>
        </p:spPr>
        <p:txBody>
          <a:bodyPr vert="horz" lIns="91440" tIns="45720" rIns="91440" bIns="45720" rtlCol="0" anchor="b"/>
          <a:lstStyle>
            <a:lvl1pPr algn="r">
              <a:defRPr sz="1200"/>
            </a:lvl1pPr>
          </a:lstStyle>
          <a:p>
            <a:fld id="{043BA4F4-B25B-A641-B63E-5F84226EF5BC}" type="slidenum">
              <a:rPr lang="en-US" smtClean="0"/>
              <a:t>‹#›</a:t>
            </a:fld>
            <a:endParaRPr lang="en-US" dirty="0"/>
          </a:p>
        </p:txBody>
      </p:sp>
    </p:spTree>
    <p:extLst>
      <p:ext uri="{BB962C8B-B14F-4D97-AF65-F5344CB8AC3E}">
        <p14:creationId xmlns:p14="http://schemas.microsoft.com/office/powerpoint/2010/main" val="22226283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FD8533-B7A0-3247-9F7E-05C10199060A}" type="datetimeFigureOut">
              <a:rPr lang="en-US" smtClean="0"/>
              <a:t>9/2/2017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1" y="8634008"/>
            <a:ext cx="6232549" cy="457200"/>
          </a:xfrm>
          <a:prstGeom prst="rect">
            <a:avLst/>
          </a:prstGeom>
        </p:spPr>
        <p:txBody>
          <a:bodyPr vert="horz" lIns="91440" tIns="45720" rIns="91440" bIns="45720" rtlCol="0" anchor="b"/>
          <a:lstStyle>
            <a:lvl1pPr algn="l">
              <a:defRPr sz="1000" baseline="0"/>
            </a:lvl1pPr>
          </a:lstStyle>
          <a:p>
            <a:r>
              <a:rPr lang="en-GB" dirty="0" smtClean="0"/>
              <a:t>This work is licensed under a Creative Commons Attribution-</a:t>
            </a:r>
            <a:r>
              <a:rPr lang="en-GB" dirty="0" err="1" smtClean="0"/>
              <a:t>ShareAlike</a:t>
            </a:r>
            <a:r>
              <a:rPr lang="en-GB" dirty="0" smtClean="0"/>
              <a:t> 3.0 </a:t>
            </a:r>
            <a:r>
              <a:rPr lang="en-GB" dirty="0" err="1" smtClean="0"/>
              <a:t>Unported</a:t>
            </a:r>
            <a:r>
              <a:rPr lang="en-GB" dirty="0" smtClean="0"/>
              <a:t> License.</a:t>
            </a:r>
          </a:p>
          <a:p>
            <a:r>
              <a:rPr lang="en-GB" dirty="0" smtClean="0"/>
              <a:t>http://creativecommons.org/licenses/by-sa/3.0/</a:t>
            </a:r>
          </a:p>
        </p:txBody>
      </p:sp>
      <p:sp>
        <p:nvSpPr>
          <p:cNvPr id="7" name="Slide Number Placeholder 6"/>
          <p:cNvSpPr>
            <a:spLocks noGrp="1"/>
          </p:cNvSpPr>
          <p:nvPr>
            <p:ph type="sldNum" sz="quarter" idx="5"/>
          </p:nvPr>
        </p:nvSpPr>
        <p:spPr>
          <a:xfrm>
            <a:off x="6232549" y="8641323"/>
            <a:ext cx="623863" cy="457200"/>
          </a:xfrm>
          <a:prstGeom prst="rect">
            <a:avLst/>
          </a:prstGeom>
        </p:spPr>
        <p:txBody>
          <a:bodyPr vert="horz" lIns="91440" tIns="45720" rIns="91440" bIns="45720" rtlCol="0" anchor="b"/>
          <a:lstStyle>
            <a:lvl1pPr algn="r">
              <a:defRPr sz="1200"/>
            </a:lvl1pPr>
          </a:lstStyle>
          <a:p>
            <a:fld id="{C623B231-3D70-2A4C-A0C2-A57463CF59EC}" type="slidenum">
              <a:rPr lang="en-US" smtClean="0"/>
              <a:t>‹#›</a:t>
            </a:fld>
            <a:endParaRPr lang="en-US" dirty="0"/>
          </a:p>
        </p:txBody>
      </p:sp>
    </p:spTree>
    <p:extLst>
      <p:ext uri="{BB962C8B-B14F-4D97-AF65-F5344CB8AC3E}">
        <p14:creationId xmlns:p14="http://schemas.microsoft.com/office/powerpoint/2010/main" val="29638227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573402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t>8</a:t>
            </a:fld>
            <a:endParaRPr lang="en-US" dirty="0"/>
          </a:p>
        </p:txBody>
      </p:sp>
    </p:spTree>
    <p:extLst>
      <p:ext uri="{BB962C8B-B14F-4D97-AF65-F5344CB8AC3E}">
        <p14:creationId xmlns:p14="http://schemas.microsoft.com/office/powerpoint/2010/main" val="1911787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Tx/>
              <a:buNone/>
            </a:pPr>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t>13</a:t>
            </a:fld>
            <a:endParaRPr lang="en-US" dirty="0"/>
          </a:p>
        </p:txBody>
      </p:sp>
    </p:spTree>
    <p:extLst>
      <p:ext uri="{BB962C8B-B14F-4D97-AF65-F5344CB8AC3E}">
        <p14:creationId xmlns:p14="http://schemas.microsoft.com/office/powerpoint/2010/main" val="3541009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End by expressing the hope that the session will be helpful and by providing additional encouragement.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If this module is part of a workshop, course, or series, perhaps note what is upcoming.</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Perhaps encourage group members to share points from this session with others.</a:t>
            </a: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t>14</a:t>
            </a:fld>
            <a:endParaRPr lang="en-US" dirty="0"/>
          </a:p>
        </p:txBody>
      </p:sp>
    </p:spTree>
    <p:extLst>
      <p:ext uri="{BB962C8B-B14F-4D97-AF65-F5344CB8AC3E}">
        <p14:creationId xmlns:p14="http://schemas.microsoft.com/office/powerpoint/2010/main" val="21117394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You are free to:</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Share</a:t>
            </a:r>
            <a:r>
              <a:rPr lang="en-GB" sz="1200" kern="1200" dirty="0" smtClean="0">
                <a:solidFill>
                  <a:schemeClr val="tx1"/>
                </a:solidFill>
                <a:effectLst/>
                <a:latin typeface="+mn-lt"/>
                <a:ea typeface="+mn-ea"/>
                <a:cs typeface="+mn-cs"/>
              </a:rPr>
              <a:t> — copy and redistribute the material in any medium or format </a:t>
            </a:r>
          </a:p>
          <a:p>
            <a:pPr lvl="0"/>
            <a:r>
              <a:rPr lang="en-GB" sz="1200" b="1" kern="1200" dirty="0" smtClean="0">
                <a:solidFill>
                  <a:schemeClr val="tx1"/>
                </a:solidFill>
                <a:effectLst/>
                <a:latin typeface="+mn-lt"/>
                <a:ea typeface="+mn-ea"/>
                <a:cs typeface="+mn-cs"/>
              </a:rPr>
              <a:t>Adapt</a:t>
            </a:r>
            <a:r>
              <a:rPr lang="en-GB" sz="1200" kern="1200" dirty="0" smtClean="0">
                <a:solidFill>
                  <a:schemeClr val="tx1"/>
                </a:solidFill>
                <a:effectLst/>
                <a:latin typeface="+mn-lt"/>
                <a:ea typeface="+mn-ea"/>
                <a:cs typeface="+mn-cs"/>
              </a:rPr>
              <a:t> — remix, transform, and build upon the material for any purpose, even commercially. </a:t>
            </a:r>
          </a:p>
          <a:p>
            <a:pPr lvl="0"/>
            <a:r>
              <a:rPr lang="en-GB" sz="1200" kern="1200" dirty="0" smtClean="0">
                <a:solidFill>
                  <a:schemeClr val="tx1"/>
                </a:solidFill>
                <a:effectLst/>
                <a:latin typeface="+mn-lt"/>
                <a:ea typeface="+mn-ea"/>
                <a:cs typeface="+mn-cs"/>
              </a:rPr>
              <a:t>The licensor cannot revoke these freedoms as long as you follow the license terms.</a:t>
            </a:r>
          </a:p>
          <a:p>
            <a:r>
              <a:rPr lang="en-GB" sz="1200" b="1" kern="1200" dirty="0" smtClean="0">
                <a:solidFill>
                  <a:schemeClr val="tx1"/>
                </a:solidFill>
                <a:effectLst/>
                <a:latin typeface="+mn-lt"/>
                <a:ea typeface="+mn-ea"/>
                <a:cs typeface="+mn-cs"/>
              </a:rPr>
              <a:t>Under the following terms:</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Attribution</a:t>
            </a:r>
            <a:r>
              <a:rPr lang="en-GB" sz="1200" kern="1200" dirty="0" smtClean="0">
                <a:solidFill>
                  <a:schemeClr val="tx1"/>
                </a:solidFill>
                <a:effectLst/>
                <a:latin typeface="+mn-lt"/>
                <a:ea typeface="+mn-ea"/>
                <a:cs typeface="+mn-cs"/>
              </a:rPr>
              <a:t> — You must give </a:t>
            </a:r>
            <a:r>
              <a:rPr lang="en-GB" sz="1200" kern="1200" dirty="0" smtClean="0">
                <a:solidFill>
                  <a:schemeClr val="tx1"/>
                </a:solidFill>
                <a:effectLst/>
                <a:latin typeface="+mn-lt"/>
                <a:ea typeface="+mn-ea"/>
                <a:cs typeface="+mn-cs"/>
                <a:hlinkClick r:id="rId3"/>
              </a:rPr>
              <a:t>appropriate credit</a:t>
            </a:r>
            <a:r>
              <a:rPr lang="en-GB" sz="1200" kern="1200" dirty="0" smtClean="0">
                <a:solidFill>
                  <a:schemeClr val="tx1"/>
                </a:solidFill>
                <a:effectLst/>
                <a:latin typeface="+mn-lt"/>
                <a:ea typeface="+mn-ea"/>
                <a:cs typeface="+mn-cs"/>
              </a:rPr>
              <a:t>, provide a link to the license, and </a:t>
            </a:r>
            <a:r>
              <a:rPr lang="en-GB" sz="1200" kern="1200" dirty="0" smtClean="0">
                <a:solidFill>
                  <a:schemeClr val="tx1"/>
                </a:solidFill>
                <a:effectLst/>
                <a:latin typeface="+mn-lt"/>
                <a:ea typeface="+mn-ea"/>
                <a:cs typeface="+mn-cs"/>
                <a:hlinkClick r:id="rId3"/>
              </a:rPr>
              <a:t>indicate if changes were made</a:t>
            </a:r>
            <a:r>
              <a:rPr lang="en-GB" sz="1200" kern="1200" dirty="0" smtClean="0">
                <a:solidFill>
                  <a:schemeClr val="tx1"/>
                </a:solidFill>
                <a:effectLst/>
                <a:latin typeface="+mn-lt"/>
                <a:ea typeface="+mn-ea"/>
                <a:cs typeface="+mn-cs"/>
              </a:rPr>
              <a:t>. You may do so in any reasonable manner, but not in any way that suggests the licensor endorses you or your use. </a:t>
            </a:r>
          </a:p>
          <a:p>
            <a:pPr lvl="0"/>
            <a:r>
              <a:rPr lang="en-GB" sz="1200" b="1" kern="1200" dirty="0" err="1" smtClean="0">
                <a:solidFill>
                  <a:schemeClr val="tx1"/>
                </a:solidFill>
                <a:effectLst/>
                <a:latin typeface="+mn-lt"/>
                <a:ea typeface="+mn-ea"/>
                <a:cs typeface="+mn-cs"/>
              </a:rPr>
              <a:t>ShareAlike</a:t>
            </a:r>
            <a:r>
              <a:rPr lang="en-GB" sz="1200" kern="1200" dirty="0" smtClean="0">
                <a:solidFill>
                  <a:schemeClr val="tx1"/>
                </a:solidFill>
                <a:effectLst/>
                <a:latin typeface="+mn-lt"/>
                <a:ea typeface="+mn-ea"/>
                <a:cs typeface="+mn-cs"/>
              </a:rPr>
              <a:t> — If you remix, transform, or build upon the material, you must distribute your contributions under the </a:t>
            </a:r>
            <a:r>
              <a:rPr lang="en-GB" sz="1200" kern="1200" dirty="0" smtClean="0">
                <a:solidFill>
                  <a:schemeClr val="tx1"/>
                </a:solidFill>
                <a:effectLst/>
                <a:latin typeface="+mn-lt"/>
                <a:ea typeface="+mn-ea"/>
                <a:cs typeface="+mn-cs"/>
                <a:hlinkClick r:id="rId3"/>
              </a:rPr>
              <a:t>same license</a:t>
            </a:r>
            <a:r>
              <a:rPr lang="en-GB" sz="1200" kern="1200" dirty="0" smtClean="0">
                <a:solidFill>
                  <a:schemeClr val="tx1"/>
                </a:solidFill>
                <a:effectLst/>
                <a:latin typeface="+mn-lt"/>
                <a:ea typeface="+mn-ea"/>
                <a:cs typeface="+mn-cs"/>
              </a:rPr>
              <a:t> as the original. </a:t>
            </a:r>
          </a:p>
          <a:p>
            <a:pPr lvl="0"/>
            <a:r>
              <a:rPr lang="en-GB" sz="1200" b="1" kern="1200" dirty="0" smtClean="0">
                <a:solidFill>
                  <a:schemeClr val="tx1"/>
                </a:solidFill>
                <a:effectLst/>
                <a:latin typeface="+mn-lt"/>
                <a:ea typeface="+mn-ea"/>
                <a:cs typeface="+mn-cs"/>
              </a:rPr>
              <a:t>No additional restrictions</a:t>
            </a:r>
            <a:r>
              <a:rPr lang="en-GB" sz="1200" kern="1200" dirty="0" smtClean="0">
                <a:solidFill>
                  <a:schemeClr val="tx1"/>
                </a:solidFill>
                <a:effectLst/>
                <a:latin typeface="+mn-lt"/>
                <a:ea typeface="+mn-ea"/>
                <a:cs typeface="+mn-cs"/>
              </a:rPr>
              <a:t> — You may not apply legal terms or </a:t>
            </a:r>
            <a:r>
              <a:rPr lang="en-GB" sz="1200" kern="1200" dirty="0" smtClean="0">
                <a:solidFill>
                  <a:schemeClr val="tx1"/>
                </a:solidFill>
                <a:effectLst/>
                <a:latin typeface="+mn-lt"/>
                <a:ea typeface="+mn-ea"/>
                <a:cs typeface="+mn-cs"/>
                <a:hlinkClick r:id="rId3"/>
              </a:rPr>
              <a:t>technological measures</a:t>
            </a:r>
            <a:r>
              <a:rPr lang="en-GB" sz="1200" kern="1200" dirty="0" smtClean="0">
                <a:solidFill>
                  <a:schemeClr val="tx1"/>
                </a:solidFill>
                <a:effectLst/>
                <a:latin typeface="+mn-lt"/>
                <a:ea typeface="+mn-ea"/>
                <a:cs typeface="+mn-cs"/>
              </a:rPr>
              <a:t> that legally restrict others from doing anything the license permits. </a:t>
            </a:r>
          </a:p>
          <a:p>
            <a:r>
              <a:rPr lang="en-GB" sz="1200" b="1" kern="1200" dirty="0" smtClean="0">
                <a:solidFill>
                  <a:schemeClr val="tx1"/>
                </a:solidFill>
                <a:effectLst/>
                <a:latin typeface="+mn-lt"/>
                <a:ea typeface="+mn-ea"/>
                <a:cs typeface="+mn-cs"/>
              </a:rPr>
              <a:t>Notices: </a:t>
            </a:r>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You do not have to comply with the license for elements of the material in the public domain or where your use is permitted by an applicable </a:t>
            </a:r>
            <a:r>
              <a:rPr lang="en-GB" sz="1200" kern="1200" dirty="0" smtClean="0">
                <a:solidFill>
                  <a:schemeClr val="tx1"/>
                </a:solidFill>
                <a:effectLst/>
                <a:latin typeface="+mn-lt"/>
                <a:ea typeface="+mn-ea"/>
                <a:cs typeface="+mn-cs"/>
                <a:hlinkClick r:id="rId3"/>
              </a:rPr>
              <a:t>exception or limitation</a:t>
            </a:r>
            <a:r>
              <a:rPr lang="en-GB" sz="1200" kern="1200" dirty="0" smtClean="0">
                <a:solidFill>
                  <a:schemeClr val="tx1"/>
                </a:solidFill>
                <a:effectLst/>
                <a:latin typeface="+mn-lt"/>
                <a:ea typeface="+mn-ea"/>
                <a:cs typeface="+mn-cs"/>
              </a:rPr>
              <a:t>. </a:t>
            </a:r>
          </a:p>
          <a:p>
            <a:pPr lvl="0"/>
            <a:r>
              <a:rPr lang="en-GB" sz="1200" kern="1200" dirty="0" smtClean="0">
                <a:solidFill>
                  <a:schemeClr val="tx1"/>
                </a:solidFill>
                <a:effectLst/>
                <a:latin typeface="+mn-lt"/>
                <a:ea typeface="+mn-ea"/>
                <a:cs typeface="+mn-cs"/>
              </a:rPr>
              <a:t>No warranties are given. The license may not give you all of the permissions necessary for your intended use. For example, other rights such as </a:t>
            </a:r>
            <a:r>
              <a:rPr lang="en-GB" sz="1200" kern="1200" dirty="0" smtClean="0">
                <a:solidFill>
                  <a:schemeClr val="tx1"/>
                </a:solidFill>
                <a:effectLst/>
                <a:latin typeface="+mn-lt"/>
                <a:ea typeface="+mn-ea"/>
                <a:cs typeface="+mn-cs"/>
                <a:hlinkClick r:id="rId3"/>
              </a:rPr>
              <a:t>publicity, privacy, or moral rights</a:t>
            </a:r>
            <a:r>
              <a:rPr lang="en-GB" sz="1200" kern="1200" dirty="0" smtClean="0">
                <a:solidFill>
                  <a:schemeClr val="tx1"/>
                </a:solidFill>
                <a:effectLst/>
                <a:latin typeface="+mn-lt"/>
                <a:ea typeface="+mn-ea"/>
                <a:cs typeface="+mn-cs"/>
              </a:rPr>
              <a:t> may limit how you use the material. </a:t>
            </a:r>
          </a:p>
          <a:p>
            <a:endParaRPr lang="en-GB" dirty="0" smtClean="0"/>
          </a:p>
          <a:p>
            <a:r>
              <a:rPr lang="en-GB" dirty="0" smtClean="0"/>
              <a:t>https://creativecommons.org/licenses/by-sa/4.0/</a:t>
            </a:r>
          </a:p>
        </p:txBody>
      </p:sp>
      <p:sp>
        <p:nvSpPr>
          <p:cNvPr id="4" name="Slide Number Placeholder 3"/>
          <p:cNvSpPr>
            <a:spLocks noGrp="1"/>
          </p:cNvSpPr>
          <p:nvPr>
            <p:ph type="sldNum" sz="quarter" idx="10"/>
          </p:nvPr>
        </p:nvSpPr>
        <p:spPr/>
        <p:txBody>
          <a:bodyPr/>
          <a:lstStyle/>
          <a:p>
            <a:fld id="{C623B231-3D70-2A4C-A0C2-A57463CF59EC}" type="slidenum">
              <a:rPr lang="en-US" smtClean="0"/>
              <a:t>15</a:t>
            </a:fld>
            <a:endParaRPr lang="en-US"/>
          </a:p>
        </p:txBody>
      </p:sp>
    </p:spTree>
    <p:extLst>
      <p:ext uri="{BB962C8B-B14F-4D97-AF65-F5344CB8AC3E}">
        <p14:creationId xmlns:p14="http://schemas.microsoft.com/office/powerpoint/2010/main" val="3472070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amamanualofstyle.com/" TargetMode="External"/><Relationship Id="rId2" Type="http://schemas.openxmlformats.org/officeDocument/2006/relationships/hyperlink" Target="http://www.councilscienceeditors.org/publications/scientific-style-and-format/" TargetMode="External"/><Relationship Id="rId1" Type="http://schemas.openxmlformats.org/officeDocument/2006/relationships/slideMaster" Target="../slideMasters/slideMaster1.xml"/><Relationship Id="rId5" Type="http://schemas.openxmlformats.org/officeDocument/2006/relationships/hyperlink" Target="http://pubs.acs.org/page/books/styleguide/index.html" TargetMode="External"/><Relationship Id="rId4" Type="http://schemas.openxmlformats.org/officeDocument/2006/relationships/hyperlink" Target="http://www.apastyle.org/"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nap.edu/catalog.php?record_id=12192"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normAutofit/>
          </a:bodyPr>
          <a:lstStyle>
            <a:lvl1pPr marL="0" indent="0" algn="ctr">
              <a:buNone/>
              <a:defRPr sz="32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dirty="0" smtClean="0"/>
              <a:t>Barbara Gastel, MD, MPH</a:t>
            </a:r>
          </a:p>
          <a:p>
            <a:pPr>
              <a:defRPr/>
            </a:pPr>
            <a:r>
              <a:rPr lang="en-US" dirty="0" smtClean="0"/>
              <a:t>Professor, Texas A&amp;M University</a:t>
            </a:r>
          </a:p>
          <a:p>
            <a:pPr>
              <a:defRPr/>
            </a:pPr>
            <a:r>
              <a:rPr lang="en-US" dirty="0" smtClean="0"/>
              <a:t>INASP Associate, AuthorAID </a:t>
            </a:r>
            <a:endParaRPr lang="en-US" dirty="0"/>
          </a:p>
        </p:txBody>
      </p:sp>
      <p:sp>
        <p:nvSpPr>
          <p:cNvPr id="4" name="Date Placeholder 3"/>
          <p:cNvSpPr>
            <a:spLocks noGrp="1"/>
          </p:cNvSpPr>
          <p:nvPr>
            <p:ph type="dt" sz="half" idx="10"/>
          </p:nvPr>
        </p:nvSpPr>
        <p:spPr/>
        <p:txBody>
          <a:bodyPr/>
          <a:lstStyle/>
          <a:p>
            <a:fld id="{C5357649-C105-F645-A7D2-78524A18A7C0}"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54025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lnSpc>
                <a:spcPct val="90000"/>
              </a:lnSpc>
              <a:buFont typeface="Arial" panose="020B0604020202020204" pitchFamily="34" charset="0"/>
              <a:buChar char="•"/>
              <a:defRPr sz="2800">
                <a:solidFill>
                  <a:srgbClr val="666666"/>
                </a:solidFill>
              </a:defRPr>
            </a:lvl1pPr>
            <a:lvl2pPr eaLnBrk="1" hangingPunct="1">
              <a:lnSpc>
                <a:spcPct val="90000"/>
              </a:lnSpc>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defRPr/>
            </a:pPr>
            <a:r>
              <a:rPr lang="en-US" dirty="0" smtClean="0"/>
              <a:t>Use published items as models.</a:t>
            </a:r>
          </a:p>
          <a:p>
            <a:pPr eaLnBrk="1" hangingPunct="1">
              <a:lnSpc>
                <a:spcPct val="90000"/>
              </a:lnSpc>
              <a:defRPr/>
            </a:pPr>
            <a:r>
              <a:rPr lang="en-US" dirty="0" smtClean="0"/>
              <a:t>Obtain and review instructions.</a:t>
            </a:r>
          </a:p>
          <a:p>
            <a:pPr eaLnBrk="1" hangingPunct="1">
              <a:lnSpc>
                <a:spcPct val="90000"/>
              </a:lnSpc>
              <a:defRPr/>
            </a:pPr>
            <a:r>
              <a:rPr lang="en-US" dirty="0" smtClean="0"/>
              <a:t>Perhaps consult a style manual—for example:</a:t>
            </a:r>
          </a:p>
          <a:p>
            <a:pPr lvl="1" eaLnBrk="1" hangingPunct="1">
              <a:lnSpc>
                <a:spcPct val="90000"/>
              </a:lnSpc>
              <a:defRPr/>
            </a:pPr>
            <a:r>
              <a:rPr lang="en-US" dirty="0" smtClean="0">
                <a:hlinkClick r:id="rId2"/>
              </a:rPr>
              <a:t>Scientific Style and Format</a:t>
            </a:r>
            <a:endParaRPr lang="en-US" dirty="0" smtClean="0"/>
          </a:p>
          <a:p>
            <a:pPr lvl="1" eaLnBrk="1" hangingPunct="1">
              <a:lnSpc>
                <a:spcPct val="90000"/>
              </a:lnSpc>
              <a:defRPr/>
            </a:pPr>
            <a:r>
              <a:rPr lang="en-US" dirty="0" smtClean="0">
                <a:hlinkClick r:id="rId3"/>
              </a:rPr>
              <a:t>AMA (American Medical Association) Manual of Style</a:t>
            </a:r>
            <a:endParaRPr lang="en-US" dirty="0" smtClean="0"/>
          </a:p>
          <a:p>
            <a:pPr lvl="1" eaLnBrk="1" hangingPunct="1">
              <a:lnSpc>
                <a:spcPct val="90000"/>
              </a:lnSpc>
              <a:defRPr/>
            </a:pPr>
            <a:r>
              <a:rPr lang="en-US" dirty="0" smtClean="0">
                <a:hlinkClick r:id="rId4"/>
              </a:rPr>
              <a:t>Publication Manual of the American Psychological Association</a:t>
            </a:r>
            <a:endParaRPr lang="en-US" dirty="0" smtClean="0"/>
          </a:p>
          <a:p>
            <a:pPr lvl="1" eaLnBrk="1" hangingPunct="1">
              <a:lnSpc>
                <a:spcPct val="90000"/>
              </a:lnSpc>
              <a:defRPr/>
            </a:pPr>
            <a:r>
              <a:rPr lang="en-US" dirty="0" smtClean="0">
                <a:hlinkClick r:id="rId5"/>
              </a:rPr>
              <a:t>The ACS (American Chemical Society) Style Guide</a:t>
            </a:r>
            <a:endParaRPr lang="en-US" dirty="0" smtClean="0"/>
          </a:p>
        </p:txBody>
      </p:sp>
      <p:sp>
        <p:nvSpPr>
          <p:cNvPr id="4" name="Date Placeholder 3"/>
          <p:cNvSpPr>
            <a:spLocks noGrp="1"/>
          </p:cNvSpPr>
          <p:nvPr>
            <p:ph type="dt" sz="half" idx="10"/>
          </p:nvPr>
        </p:nvSpPr>
        <p:spPr/>
        <p:txBody>
          <a:bodyPr/>
          <a:lstStyle/>
          <a:p>
            <a:fld id="{ED550DC9-6AB9-D448-9668-424CC2F97943}"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26654886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While you are gathering content, write down ideas that occur to you.</a:t>
            </a:r>
          </a:p>
          <a:p>
            <a:pPr eaLnBrk="1" hangingPunct="1"/>
            <a:r>
              <a:rPr lang="en-GB" altLang="en-US" dirty="0" smtClean="0"/>
              <a:t>Do lots of “prewriting”—for example:</a:t>
            </a:r>
          </a:p>
          <a:p>
            <a:pPr lvl="1" eaLnBrk="1" hangingPunct="1"/>
            <a:r>
              <a:rPr lang="en-GB" altLang="en-US" dirty="0" smtClean="0"/>
              <a:t>Stack papers in the order you plan to cite them.</a:t>
            </a:r>
          </a:p>
          <a:p>
            <a:pPr lvl="1" eaLnBrk="1" hangingPunct="1"/>
            <a:r>
              <a:rPr lang="en-GB" altLang="en-US" dirty="0" smtClean="0"/>
              <a:t>List points you want to make.</a:t>
            </a:r>
          </a:p>
          <a:p>
            <a:pPr lvl="1" eaLnBrk="1" hangingPunct="1"/>
            <a:r>
              <a:rPr lang="en-GB" altLang="en-US" dirty="0" smtClean="0"/>
              <a:t>Perhaps make an outline.</a:t>
            </a:r>
          </a:p>
          <a:p>
            <a:pPr eaLnBrk="1" hangingPunct="1"/>
            <a:r>
              <a:rPr lang="en-GB" altLang="en-US" dirty="0" smtClean="0"/>
              <a:t>If you’re having trouble formulating ideas, perhaps do something else for a while.</a:t>
            </a:r>
          </a:p>
        </p:txBody>
      </p:sp>
      <p:sp>
        <p:nvSpPr>
          <p:cNvPr id="4" name="Date Placeholder 3"/>
          <p:cNvSpPr>
            <a:spLocks noGrp="1"/>
          </p:cNvSpPr>
          <p:nvPr>
            <p:ph type="dt" sz="half" idx="10"/>
          </p:nvPr>
        </p:nvSpPr>
        <p:spPr/>
        <p:txBody>
          <a:bodyPr/>
          <a:lstStyle/>
          <a:p>
            <a:fld id="{ED550DC9-6AB9-D448-9668-424CC2F97943}"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6767925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Doing the writing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Schedule specific times to write.</a:t>
            </a:r>
          </a:p>
          <a:p>
            <a:pPr eaLnBrk="1" hangingPunct="1"/>
            <a:r>
              <a:rPr lang="en-US" altLang="en-US" dirty="0" smtClean="0"/>
              <a:t>Start with whatever part you find easiest.</a:t>
            </a:r>
          </a:p>
          <a:p>
            <a:pPr eaLnBrk="1" hangingPunct="1"/>
            <a:r>
              <a:rPr lang="en-US" altLang="en-US" dirty="0" smtClean="0"/>
              <a:t>Don’t interrupt your writing to search for small details.</a:t>
            </a:r>
          </a:p>
          <a:p>
            <a:pPr eaLnBrk="1" hangingPunct="1"/>
            <a:r>
              <a:rPr lang="en-US" altLang="en-US" dirty="0" smtClean="0"/>
              <a:t>Realize that often in writing there is no “one right way” but rather a series of problems with more than one solution.</a:t>
            </a:r>
          </a:p>
        </p:txBody>
      </p:sp>
      <p:sp>
        <p:nvSpPr>
          <p:cNvPr id="4" name="Date Placeholder 3"/>
          <p:cNvSpPr>
            <a:spLocks noGrp="1"/>
          </p:cNvSpPr>
          <p:nvPr>
            <p:ph type="dt" sz="half" idx="10"/>
          </p:nvPr>
        </p:nvSpPr>
        <p:spPr/>
        <p:txBody>
          <a:bodyPr/>
          <a:lstStyle/>
          <a:p>
            <a:fld id="{ED550DC9-6AB9-D448-9668-424CC2F97943}"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65630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Revising your work</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Note: Good writing is largely a matter of good revising.</a:t>
            </a:r>
          </a:p>
          <a:p>
            <a:pPr eaLnBrk="1" hangingPunct="1"/>
            <a:r>
              <a:rPr lang="en-US" altLang="en-US" dirty="0" smtClean="0"/>
              <a:t>First revise your writing yourself.  Then get feedback from others and revise more.</a:t>
            </a:r>
          </a:p>
          <a:p>
            <a:pPr eaLnBrk="1" hangingPunct="1"/>
            <a:r>
              <a:rPr lang="en-US" altLang="en-US" dirty="0" smtClean="0"/>
              <a:t>Consider having an editor help you.</a:t>
            </a:r>
          </a:p>
          <a:p>
            <a:pPr eaLnBrk="1" hangingPunct="1"/>
            <a:r>
              <a:rPr lang="en-US" altLang="en-US" dirty="0" smtClean="0"/>
              <a:t>Avoid the temptation to keep revising your writing forever.</a:t>
            </a:r>
          </a:p>
        </p:txBody>
      </p:sp>
      <p:sp>
        <p:nvSpPr>
          <p:cNvPr id="4" name="Date Placeholder 3"/>
          <p:cNvSpPr>
            <a:spLocks noGrp="1"/>
          </p:cNvSpPr>
          <p:nvPr>
            <p:ph type="dt" sz="half" idx="10"/>
          </p:nvPr>
        </p:nvSpPr>
        <p:spPr/>
        <p:txBody>
          <a:bodyPr/>
          <a:lstStyle/>
          <a:p>
            <a:fld id="{ED550DC9-6AB9-D448-9668-424CC2F97943}"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4028270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sz="4400">
                <a:solidFill>
                  <a:srgbClr val="5784CC"/>
                </a:solidFill>
              </a:defRPr>
            </a:lvl1pPr>
          </a:lstStyle>
          <a:p>
            <a:r>
              <a:rPr lang="en-US" altLang="en-US" sz="4000" dirty="0" smtClean="0"/>
              <a:t>Questions to consider in revising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Does the manuscript contain everything it should?</a:t>
            </a:r>
          </a:p>
          <a:p>
            <a:pPr eaLnBrk="1" hangingPunct="1"/>
            <a:r>
              <a:rPr lang="en-US" altLang="en-US" dirty="0" smtClean="0"/>
              <a:t>Does it contain anything it shouldn’t?</a:t>
            </a:r>
          </a:p>
          <a:p>
            <a:pPr eaLnBrk="1" hangingPunct="1"/>
            <a:r>
              <a:rPr lang="en-US" altLang="en-US" dirty="0" smtClean="0"/>
              <a:t>Is all the information accurate?</a:t>
            </a:r>
          </a:p>
          <a:p>
            <a:pPr eaLnBrk="1" hangingPunct="1"/>
            <a:r>
              <a:rPr lang="en-US" altLang="en-US" dirty="0" smtClean="0"/>
              <a:t>Is the content consistent throughout?</a:t>
            </a:r>
          </a:p>
          <a:p>
            <a:pPr eaLnBrk="1" hangingPunct="1"/>
            <a:r>
              <a:rPr lang="en-US" altLang="en-US" dirty="0" smtClean="0"/>
              <a:t>Is everything logically organized?</a:t>
            </a:r>
          </a:p>
          <a:p>
            <a:pPr eaLnBrk="1" hangingPunct="1"/>
            <a:r>
              <a:rPr lang="en-US" altLang="en-US" dirty="0" smtClean="0"/>
              <a:t>Is everything clearly worded?</a:t>
            </a:r>
          </a:p>
        </p:txBody>
      </p:sp>
      <p:sp>
        <p:nvSpPr>
          <p:cNvPr id="4" name="Date Placeholder 3"/>
          <p:cNvSpPr>
            <a:spLocks noGrp="1"/>
          </p:cNvSpPr>
          <p:nvPr>
            <p:ph type="dt" sz="half" idx="10"/>
          </p:nvPr>
        </p:nvSpPr>
        <p:spPr/>
        <p:txBody>
          <a:bodyPr/>
          <a:lstStyle/>
          <a:p>
            <a:fld id="{ED550DC9-6AB9-D448-9668-424CC2F97943}"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950876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Questions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Are points stated briefly, simply, and directly?  In other words, is everything concise?</a:t>
            </a:r>
          </a:p>
          <a:p>
            <a:pPr eaLnBrk="1" hangingPunct="1"/>
            <a:r>
              <a:rPr lang="en-US" altLang="en-US" dirty="0" smtClean="0"/>
              <a:t>Are grammar, spelling, punctuation, and word use correct throughout?</a:t>
            </a:r>
          </a:p>
          <a:p>
            <a:pPr eaLnBrk="1" hangingPunct="1"/>
            <a:r>
              <a:rPr lang="en-US" altLang="en-US" dirty="0" smtClean="0"/>
              <a:t>If there are figures and tables, are they well designed?</a:t>
            </a:r>
          </a:p>
          <a:p>
            <a:pPr eaLnBrk="1" hangingPunct="1"/>
            <a:r>
              <a:rPr lang="en-US" altLang="en-US" dirty="0" smtClean="0"/>
              <a:t>Does the manuscript comply with the instructions?</a:t>
            </a:r>
          </a:p>
        </p:txBody>
      </p:sp>
      <p:sp>
        <p:nvSpPr>
          <p:cNvPr id="4" name="Date Placeholder 3"/>
          <p:cNvSpPr>
            <a:spLocks noGrp="1"/>
          </p:cNvSpPr>
          <p:nvPr>
            <p:ph type="dt" sz="half" idx="10"/>
          </p:nvPr>
        </p:nvSpPr>
        <p:spPr/>
        <p:txBody>
          <a:bodyPr/>
          <a:lstStyle/>
          <a:p>
            <a:fld id="{ED550DC9-6AB9-D448-9668-424CC2F97943}"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1279289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5784CC"/>
                </a:solidFill>
              </a:defRPr>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a:xfrm>
            <a:off x="722313" y="2906713"/>
            <a:ext cx="7772400" cy="1500187"/>
          </a:xfrm>
        </p:spPr>
        <p:txBody>
          <a:bodyPr anchor="b">
            <a:normAutofit/>
          </a:bodyPr>
          <a:lstStyle>
            <a:lvl1pPr marL="0" indent="0">
              <a:buNone/>
              <a:defRPr sz="3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en-US" i="1" dirty="0" smtClean="0"/>
              <a:t>Wishing you much success</a:t>
            </a:r>
            <a:br>
              <a:rPr lang="en-US" altLang="en-US" i="1" dirty="0" smtClean="0"/>
            </a:br>
            <a:r>
              <a:rPr lang="en-US" altLang="en-US" i="1" dirty="0" smtClean="0"/>
              <a:t>with your writing projects!</a:t>
            </a:r>
            <a:endParaRPr lang="en-US" dirty="0" smtClean="0"/>
          </a:p>
        </p:txBody>
      </p:sp>
      <p:sp>
        <p:nvSpPr>
          <p:cNvPr id="4" name="Date Placeholder 3"/>
          <p:cNvSpPr>
            <a:spLocks noGrp="1"/>
          </p:cNvSpPr>
          <p:nvPr>
            <p:ph type="dt" sz="half" idx="10"/>
          </p:nvPr>
        </p:nvSpPr>
        <p:spPr/>
        <p:txBody>
          <a:bodyPr/>
          <a:lstStyle/>
          <a:p>
            <a:fld id="{BE9B232E-74DB-E24B-9EAB-2535BABDB41E}" type="datetime1">
              <a:rPr lang="en-GB" smtClean="0"/>
              <a:t>02/09/2017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8204464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5784CC"/>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9438DA0-3256-8447-85C7-9D17E5BDDE40}" type="datetime1">
              <a:rPr lang="en-GB" smtClean="0"/>
              <a:t>02/09/2017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7059551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503EF5-55F0-FA41-94DB-5ED6A0765696}" type="datetime1">
              <a:rPr lang="en-GB" smtClean="0"/>
              <a:t>02/09/2017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7636969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78295"/>
            <a:ext cx="3008313" cy="766025"/>
          </a:xfrm>
        </p:spPr>
        <p:txBody>
          <a:bodyPr anchor="b"/>
          <a:lstStyle>
            <a:lvl1pPr algn="l">
              <a:defRPr sz="2000" b="1">
                <a:solidFill>
                  <a:srgbClr val="5784CC"/>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792480"/>
            <a:ext cx="5111750" cy="5333683"/>
          </a:xfrm>
        </p:spPr>
        <p:txBody>
          <a:bodyPr/>
          <a:lstStyle>
            <a:lvl1pPr>
              <a:defRPr sz="3200">
                <a:solidFill>
                  <a:srgbClr val="666666"/>
                </a:solidFill>
              </a:defRPr>
            </a:lvl1pPr>
            <a:lvl2pPr>
              <a:defRPr sz="2800">
                <a:solidFill>
                  <a:srgbClr val="666666"/>
                </a:solidFill>
              </a:defRPr>
            </a:lvl2pPr>
            <a:lvl3pPr>
              <a:defRPr sz="2400">
                <a:solidFill>
                  <a:srgbClr val="666666"/>
                </a:solidFill>
              </a:defRPr>
            </a:lvl3pPr>
            <a:lvl4pPr>
              <a:defRPr sz="2000">
                <a:solidFill>
                  <a:srgbClr val="666666"/>
                </a:solidFill>
              </a:defRPr>
            </a:lvl4pPr>
            <a:lvl5pPr>
              <a:defRPr sz="2000">
                <a:solidFill>
                  <a:srgbClr val="666666"/>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544321"/>
            <a:ext cx="3008313" cy="4581842"/>
          </a:xfrm>
        </p:spPr>
        <p:txBody>
          <a:bodyPr/>
          <a:lstStyle>
            <a:lvl1pPr marL="0" indent="0">
              <a:buNone/>
              <a:defRPr sz="1400">
                <a:solidFill>
                  <a:srgbClr val="66666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1E9CB5-4D37-9B4B-B96A-BB8701A24712}" type="datetime1">
              <a:rPr lang="en-GB" smtClean="0"/>
              <a:t>02/09/2017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51038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sz="20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10"/>
          </p:nvPr>
        </p:nvSpPr>
        <p:spPr/>
        <p:txBody>
          <a:bodyPr/>
          <a:lstStyle/>
          <a:p>
            <a:fld id="{C5357649-C105-F645-A7D2-78524A18A7C0}"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177853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Overview</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Establishing the </a:t>
            </a:r>
            <a:r>
              <a:rPr lang="en-GB" altLang="en-US" dirty="0" err="1" smtClean="0"/>
              <a:t>mindset</a:t>
            </a:r>
            <a:r>
              <a:rPr lang="en-GB" altLang="en-US" dirty="0" smtClean="0"/>
              <a:t> (attitude)</a:t>
            </a:r>
          </a:p>
          <a:p>
            <a:pPr eaLnBrk="1" hangingPunct="1"/>
            <a:r>
              <a:rPr lang="en-GB" altLang="en-US" dirty="0" smtClean="0"/>
              <a:t>Knowing the ethics</a:t>
            </a:r>
          </a:p>
          <a:p>
            <a:pPr eaLnBrk="1" hangingPunct="1"/>
            <a:r>
              <a:rPr lang="en-GB" altLang="en-US" dirty="0" smtClean="0"/>
              <a:t>Preparing to write</a:t>
            </a:r>
          </a:p>
          <a:p>
            <a:pPr eaLnBrk="1" hangingPunct="1"/>
            <a:r>
              <a:rPr lang="en-GB" altLang="en-US" dirty="0" smtClean="0"/>
              <a:t>Doing the writing</a:t>
            </a:r>
          </a:p>
          <a:p>
            <a:pPr eaLnBrk="1" hangingPunct="1"/>
            <a:r>
              <a:rPr lang="en-GB" altLang="en-US" dirty="0" smtClean="0"/>
              <a:t>Revising your work</a:t>
            </a:r>
          </a:p>
        </p:txBody>
      </p:sp>
      <p:sp>
        <p:nvSpPr>
          <p:cNvPr id="4" name="Date Placeholder 3"/>
          <p:cNvSpPr>
            <a:spLocks noGrp="1"/>
          </p:cNvSpPr>
          <p:nvPr>
            <p:ph type="dt" sz="half" idx="10"/>
          </p:nvPr>
        </p:nvSpPr>
        <p:spPr/>
        <p:txBody>
          <a:bodyPr/>
          <a:lstStyle/>
          <a:p>
            <a:fld id="{ED550DC9-6AB9-D448-9668-424CC2F97943}"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43559635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Establishing the mindset</a:t>
            </a:r>
            <a:endParaRPr lang="en-US" dirty="0"/>
          </a:p>
        </p:txBody>
      </p:sp>
      <p:sp>
        <p:nvSpPr>
          <p:cNvPr id="3" name="Content Placeholder 2"/>
          <p:cNvSpPr>
            <a:spLocks noGrp="1"/>
          </p:cNvSpPr>
          <p:nvPr>
            <p:ph idx="1" hasCustomPrompt="1"/>
          </p:nvPr>
        </p:nvSpPr>
        <p:spPr/>
        <p:txBody>
          <a:bodyPr/>
          <a:lstStyle>
            <a:lvl1pPr marL="457200" indent="-457200" eaLnBrk="1" hangingPunct="1">
              <a:lnSpc>
                <a:spcPct val="90000"/>
              </a:lnSpc>
              <a:buFont typeface="Arial" panose="020B0604020202020204" pitchFamily="34" charset="0"/>
              <a:buChar char="•"/>
              <a:defRPr>
                <a:solidFill>
                  <a:srgbClr val="666666"/>
                </a:solidFill>
              </a:defRPr>
            </a:lvl1pPr>
            <a:lvl2pPr marL="914400" indent="-457200" eaLnBrk="1" hangingPunct="1">
              <a:lnSpc>
                <a:spcPct val="90000"/>
              </a:lnSpc>
              <a:buFont typeface="Arial" panose="020B0604020202020204" pitchFamily="34" charset="0"/>
              <a:buChar cha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pPr>
            <a:r>
              <a:rPr lang="en-US" altLang="en-US" dirty="0" smtClean="0"/>
              <a:t>Remember that you are writing to communicate, not to impress.</a:t>
            </a:r>
          </a:p>
          <a:p>
            <a:pPr eaLnBrk="1" hangingPunct="1">
              <a:lnSpc>
                <a:spcPct val="90000"/>
              </a:lnSpc>
            </a:pPr>
            <a:r>
              <a:rPr lang="en-US" altLang="en-US" dirty="0" smtClean="0"/>
              <a:t>Realize that those reading your work want you to do well.</a:t>
            </a:r>
          </a:p>
          <a:p>
            <a:pPr lvl="1" eaLnBrk="1" hangingPunct="1">
              <a:lnSpc>
                <a:spcPct val="90000"/>
              </a:lnSpc>
            </a:pPr>
            <a:r>
              <a:rPr lang="en-US" altLang="en-US" dirty="0" smtClean="0"/>
              <a:t>Journal editors</a:t>
            </a:r>
          </a:p>
          <a:p>
            <a:pPr lvl="1" eaLnBrk="1" hangingPunct="1">
              <a:lnSpc>
                <a:spcPct val="90000"/>
              </a:lnSpc>
            </a:pPr>
            <a:r>
              <a:rPr lang="en-US" altLang="en-US" dirty="0" smtClean="0"/>
              <a:t>Peer reviewers</a:t>
            </a:r>
          </a:p>
          <a:p>
            <a:pPr lvl="1" eaLnBrk="1" hangingPunct="1">
              <a:lnSpc>
                <a:spcPct val="90000"/>
              </a:lnSpc>
            </a:pPr>
            <a:r>
              <a:rPr lang="en-US" altLang="en-US" dirty="0" smtClean="0"/>
              <a:t>Professors</a:t>
            </a:r>
          </a:p>
          <a:p>
            <a:pPr lvl="1" eaLnBrk="1" hangingPunct="1">
              <a:lnSpc>
                <a:spcPct val="90000"/>
              </a:lnSpc>
              <a:buFontTx/>
              <a:buNone/>
            </a:pPr>
            <a:r>
              <a:rPr lang="en-US" altLang="en-US" dirty="0" smtClean="0"/>
              <a:t>	The purpose of their constructive criticism is to help you succeed.</a:t>
            </a:r>
          </a:p>
        </p:txBody>
      </p:sp>
      <p:sp>
        <p:nvSpPr>
          <p:cNvPr id="4" name="Date Placeholder 3"/>
          <p:cNvSpPr>
            <a:spLocks noGrp="1"/>
          </p:cNvSpPr>
          <p:nvPr>
            <p:ph type="dt" sz="half" idx="10"/>
          </p:nvPr>
        </p:nvSpPr>
        <p:spPr/>
        <p:txBody>
          <a:bodyPr/>
          <a:lstStyle/>
          <a:p>
            <a:fld id="{ED550DC9-6AB9-D448-9668-424CC2F97943}"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15701452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Authenticity (not fabrication)</a:t>
            </a:r>
          </a:p>
          <a:p>
            <a:pPr eaLnBrk="1" hangingPunct="1"/>
            <a:r>
              <a:rPr lang="en-US" altLang="en-US" dirty="0" smtClean="0"/>
              <a:t>Accuracy</a:t>
            </a:r>
          </a:p>
          <a:p>
            <a:pPr lvl="1" eaLnBrk="1" hangingPunct="1"/>
            <a:r>
              <a:rPr lang="en-US" altLang="en-US" dirty="0" smtClean="0"/>
              <a:t>Providing complete data (not only those supporting your hypothesis)</a:t>
            </a:r>
          </a:p>
          <a:p>
            <a:pPr lvl="1" eaLnBrk="1" hangingPunct="1"/>
            <a:r>
              <a:rPr lang="en-US" altLang="en-US" dirty="0" smtClean="0"/>
              <a:t>Avoiding inappropriate manipulation of images such as photographs</a:t>
            </a:r>
          </a:p>
          <a:p>
            <a:pPr lvl="1" eaLnBrk="1" hangingPunct="1"/>
            <a:r>
              <a:rPr lang="en-US" altLang="en-US" dirty="0" smtClean="0"/>
              <a:t>Using appropriate statistical procedures</a:t>
            </a:r>
          </a:p>
        </p:txBody>
      </p:sp>
      <p:sp>
        <p:nvSpPr>
          <p:cNvPr id="4" name="Date Placeholder 3"/>
          <p:cNvSpPr>
            <a:spLocks noGrp="1"/>
          </p:cNvSpPr>
          <p:nvPr>
            <p:ph type="dt" sz="half" idx="10"/>
          </p:nvPr>
        </p:nvSpPr>
        <p:spPr/>
        <p:txBody>
          <a:bodyPr/>
          <a:lstStyle/>
          <a:p>
            <a:fld id="{ED550DC9-6AB9-D448-9668-424CC2F97943}"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704890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Originality</a:t>
            </a:r>
          </a:p>
          <a:p>
            <a:pPr lvl="1" eaLnBrk="1" hangingPunct="1"/>
            <a:r>
              <a:rPr lang="en-US" altLang="en-US" dirty="0" smtClean="0"/>
              <a:t>Not republishing the same findings (except under special circumstances, with the original source cited)</a:t>
            </a:r>
          </a:p>
          <a:p>
            <a:pPr lvl="1" eaLnBrk="1" hangingPunct="1"/>
            <a:r>
              <a:rPr lang="en-US" altLang="en-US" dirty="0" smtClean="0"/>
              <a:t>Not submitting the same manuscript to two or more journals at once</a:t>
            </a:r>
          </a:p>
          <a:p>
            <a:pPr lvl="1" eaLnBrk="1" hangingPunct="1"/>
            <a:r>
              <a:rPr lang="en-US" altLang="en-US" dirty="0" smtClean="0"/>
              <a:t>Not dividing one small research project into many tiny papers (“salami science” or “cucumber science”)</a:t>
            </a:r>
          </a:p>
        </p:txBody>
      </p:sp>
      <p:sp>
        <p:nvSpPr>
          <p:cNvPr id="4" name="Date Placeholder 3"/>
          <p:cNvSpPr>
            <a:spLocks noGrp="1"/>
          </p:cNvSpPr>
          <p:nvPr>
            <p:ph type="dt" sz="half" idx="10"/>
          </p:nvPr>
        </p:nvSpPr>
        <p:spPr/>
        <p:txBody>
          <a:bodyPr/>
          <a:lstStyle/>
          <a:p>
            <a:fld id="{ED550DC9-6AB9-D448-9668-424CC2F97943}"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00229377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eaLnBrk="1" hangingPunct="1">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Credit</a:t>
            </a:r>
          </a:p>
          <a:p>
            <a:pPr lvl="1" eaLnBrk="1" hangingPunct="1"/>
            <a:r>
              <a:rPr lang="en-US" altLang="en-US" dirty="0" smtClean="0"/>
              <a:t>Citing sources of information and ideas (also aids credibility, helps in finding out more)</a:t>
            </a:r>
          </a:p>
          <a:p>
            <a:pPr lvl="1" eaLnBrk="1" hangingPunct="1"/>
            <a:r>
              <a:rPr lang="en-US" altLang="en-US" dirty="0" smtClean="0"/>
              <a:t>Avoiding excessive use of others’ words</a:t>
            </a:r>
          </a:p>
          <a:p>
            <a:pPr lvl="2" eaLnBrk="1" hangingPunct="1"/>
            <a:r>
              <a:rPr lang="en-US" altLang="en-US" dirty="0" smtClean="0"/>
              <a:t>Make note of sources when copying items or taking notes</a:t>
            </a:r>
          </a:p>
          <a:p>
            <a:pPr lvl="2" eaLnBrk="1" hangingPunct="1"/>
            <a:r>
              <a:rPr lang="en-US" altLang="en-US" dirty="0" smtClean="0"/>
              <a:t>Placing in quotation marks, or indenting, items used verbatim</a:t>
            </a:r>
          </a:p>
          <a:p>
            <a:pPr lvl="2" eaLnBrk="1" hangingPunct="1"/>
            <a:r>
              <a:rPr lang="en-US" altLang="en-US" dirty="0" smtClean="0"/>
              <a:t>Perhaps drafting some items while not looking at the source materials</a:t>
            </a:r>
          </a:p>
        </p:txBody>
      </p:sp>
      <p:sp>
        <p:nvSpPr>
          <p:cNvPr id="4" name="Date Placeholder 3"/>
          <p:cNvSpPr>
            <a:spLocks noGrp="1"/>
          </p:cNvSpPr>
          <p:nvPr>
            <p:ph type="dt" sz="half" idx="10"/>
          </p:nvPr>
        </p:nvSpPr>
        <p:spPr/>
        <p:txBody>
          <a:bodyPr/>
          <a:lstStyle/>
          <a:p>
            <a:fld id="{ED550DC9-6AB9-D448-9668-424CC2F97943}"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226173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lvl="1" eaLnBrk="1" hangingPunct="1"/>
            <a:r>
              <a:rPr lang="en-US" altLang="en-US" dirty="0" smtClean="0"/>
              <a:t>Observing copyright and obtaining needed permissions</a:t>
            </a:r>
          </a:p>
          <a:p>
            <a:pPr eaLnBrk="1" hangingPunct="1"/>
            <a:r>
              <a:rPr lang="en-US" altLang="en-US" dirty="0" smtClean="0"/>
              <a:t>Ethical treatment of humans and animals (and documentation thereof in publications)</a:t>
            </a:r>
          </a:p>
          <a:p>
            <a:pPr eaLnBrk="1" hangingPunct="1"/>
            <a:r>
              <a:rPr lang="en-US" altLang="en-US" dirty="0" smtClean="0"/>
              <a:t>Disclosure of conflicts of interest</a:t>
            </a:r>
          </a:p>
          <a:p>
            <a:pPr lvl="1" eaLnBrk="1" hangingPunct="1"/>
            <a:r>
              <a:rPr lang="en-US" altLang="en-US" dirty="0" smtClean="0"/>
              <a:t>Financial</a:t>
            </a:r>
          </a:p>
          <a:p>
            <a:pPr lvl="1" eaLnBrk="1" hangingPunct="1"/>
            <a:r>
              <a:rPr lang="en-US" altLang="en-US" dirty="0" smtClean="0"/>
              <a:t>Other</a:t>
            </a:r>
          </a:p>
        </p:txBody>
      </p:sp>
      <p:sp>
        <p:nvSpPr>
          <p:cNvPr id="4" name="Date Placeholder 3"/>
          <p:cNvSpPr>
            <a:spLocks noGrp="1"/>
          </p:cNvSpPr>
          <p:nvPr>
            <p:ph type="dt" sz="half" idx="10"/>
          </p:nvPr>
        </p:nvSpPr>
        <p:spPr/>
        <p:txBody>
          <a:bodyPr/>
          <a:lstStyle/>
          <a:p>
            <a:fld id="{ED550DC9-6AB9-D448-9668-424CC2F97943}"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6302434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A resource on ethics</a:t>
            </a:r>
            <a:endParaRPr lang="en-US" dirty="0"/>
          </a:p>
        </p:txBody>
      </p:sp>
      <p:sp>
        <p:nvSpPr>
          <p:cNvPr id="3" name="Content Placeholder 2"/>
          <p:cNvSpPr>
            <a:spLocks noGrp="1"/>
          </p:cNvSpPr>
          <p:nvPr>
            <p:ph idx="1" hasCustomPrompt="1"/>
          </p:nvPr>
        </p:nvSpPr>
        <p:spPr/>
        <p:txBody>
          <a:bodyPr/>
          <a:lstStyle>
            <a:lvl1pPr marL="182880" indent="0" eaLnBrk="1" hangingPunct="1">
              <a:buFontTx/>
              <a:buNone/>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marL="182880" indent="0" eaLnBrk="1" hangingPunct="1">
              <a:buFontTx/>
              <a:buNone/>
              <a:defRPr/>
            </a:pPr>
            <a:r>
              <a:rPr lang="en-US" i="1" dirty="0" smtClean="0"/>
              <a:t>On Being a Scientist: A Guide to Responsible Conduct in Research, </a:t>
            </a:r>
            <a:r>
              <a:rPr lang="en-US" dirty="0" smtClean="0"/>
              <a:t>3rd edition (2009)</a:t>
            </a:r>
          </a:p>
          <a:p>
            <a:pPr lvl="1" eaLnBrk="1" hangingPunct="1">
              <a:defRPr/>
            </a:pPr>
            <a:r>
              <a:rPr lang="en-US" dirty="0" smtClean="0"/>
              <a:t>From the US National Academies</a:t>
            </a:r>
          </a:p>
          <a:p>
            <a:pPr lvl="1" eaLnBrk="1" hangingPunct="1">
              <a:defRPr/>
            </a:pPr>
            <a:r>
              <a:rPr lang="en-US" dirty="0" smtClean="0"/>
              <a:t>Largely for graduate students</a:t>
            </a:r>
          </a:p>
          <a:p>
            <a:pPr lvl="1" eaLnBrk="1" hangingPunct="1">
              <a:defRPr/>
            </a:pPr>
            <a:r>
              <a:rPr lang="en-US" dirty="0" smtClean="0"/>
              <a:t>Available at </a:t>
            </a:r>
            <a:r>
              <a:rPr lang="en-US" sz="2400" dirty="0" smtClean="0">
                <a:hlinkClick r:id="rId2"/>
              </a:rPr>
              <a:t>www.nap.edu/catalog.php?record_id=12192</a:t>
            </a:r>
            <a:endParaRPr lang="en-US" sz="2400" dirty="0" smtClean="0"/>
          </a:p>
          <a:p>
            <a:pPr lvl="1" eaLnBrk="1" hangingPunct="1">
              <a:defRPr/>
            </a:pPr>
            <a:r>
              <a:rPr lang="en-US" dirty="0" smtClean="0"/>
              <a:t>Video available at the same website</a:t>
            </a:r>
          </a:p>
        </p:txBody>
      </p:sp>
      <p:sp>
        <p:nvSpPr>
          <p:cNvPr id="4" name="Date Placeholder 3"/>
          <p:cNvSpPr>
            <a:spLocks noGrp="1"/>
          </p:cNvSpPr>
          <p:nvPr>
            <p:ph type="dt" sz="half" idx="10"/>
          </p:nvPr>
        </p:nvSpPr>
        <p:spPr/>
        <p:txBody>
          <a:bodyPr/>
          <a:lstStyle/>
          <a:p>
            <a:fld id="{ED550DC9-6AB9-D448-9668-424CC2F97943}"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199321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hyperlink" Target="https://creativecommons.org/licenses/by-sa/4.0/"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348093" y="147187"/>
            <a:ext cx="6697137" cy="904737"/>
          </a:xfrm>
          <a:prstGeom prst="rect">
            <a:avLst/>
          </a:prstGeom>
        </p:spPr>
      </p:pic>
      <p:sp>
        <p:nvSpPr>
          <p:cNvPr id="2" name="Title Placeholder 1"/>
          <p:cNvSpPr>
            <a:spLocks noGrp="1"/>
          </p:cNvSpPr>
          <p:nvPr>
            <p:ph type="title"/>
          </p:nvPr>
        </p:nvSpPr>
        <p:spPr>
          <a:xfrm>
            <a:off x="457200" y="940164"/>
            <a:ext cx="8229600" cy="849501"/>
          </a:xfrm>
          <a:prstGeom prst="rect">
            <a:avLst/>
          </a:prstGeom>
        </p:spPr>
        <p:txBody>
          <a:bodyPr vert="horz" lIns="91440" tIns="45720" rIns="91440" bIns="45720" rtlCol="0" anchor="ctr">
            <a:normAutofit/>
          </a:bodyPr>
          <a:lstStyle/>
          <a:p>
            <a:r>
              <a:rPr lang="en-US" dirty="0" smtClean="0"/>
              <a:t>Approaching a Writing Project</a:t>
            </a:r>
            <a:endParaRPr lang="en-US" dirty="0"/>
          </a:p>
        </p:txBody>
      </p:sp>
      <p:sp>
        <p:nvSpPr>
          <p:cNvPr id="3" name="Text Placeholder 2"/>
          <p:cNvSpPr>
            <a:spLocks noGrp="1"/>
          </p:cNvSpPr>
          <p:nvPr>
            <p:ph type="body" idx="1"/>
          </p:nvPr>
        </p:nvSpPr>
        <p:spPr>
          <a:xfrm>
            <a:off x="459608" y="1912388"/>
            <a:ext cx="8229600" cy="4305532"/>
          </a:xfrm>
          <a:prstGeom prst="rect">
            <a:avLst/>
          </a:prstGeom>
          <a:solidFill>
            <a:srgbClr val="FFFFFF"/>
          </a:solidFill>
        </p:spPr>
        <p:txBody>
          <a:bodyPr vert="horz" lIns="91440" tIns="45720" rIns="91440" bIns="45720" rtlCol="0">
            <a:normAutofit/>
          </a:body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2"/>
          </p:nvPr>
        </p:nvSpPr>
        <p:spPr>
          <a:xfrm>
            <a:off x="2590800" y="6472763"/>
            <a:ext cx="2133600" cy="365125"/>
          </a:xfrm>
          <a:prstGeom prst="rect">
            <a:avLst/>
          </a:prstGeom>
        </p:spPr>
        <p:txBody>
          <a:bodyPr vert="horz" lIns="91440" tIns="45720" rIns="91440" bIns="45720" rtlCol="0" anchor="ctr"/>
          <a:lstStyle>
            <a:lvl1pPr algn="l">
              <a:defRPr sz="900">
                <a:solidFill>
                  <a:schemeClr val="tx1">
                    <a:tint val="75000"/>
                  </a:schemeClr>
                </a:solidFill>
                <a:latin typeface="Georgia"/>
              </a:defRPr>
            </a:lvl1pPr>
          </a:lstStyle>
          <a:p>
            <a:fld id="{20CB5577-C91D-3E47-9087-B82B92BEEFC7}" type="datetime1">
              <a:rPr lang="en-GB" smtClean="0"/>
              <a:pPr/>
              <a:t>02/09/2017</a:t>
            </a:fld>
            <a:endParaRPr lang="en-US" dirty="0"/>
          </a:p>
        </p:txBody>
      </p:sp>
      <p:sp>
        <p:nvSpPr>
          <p:cNvPr id="5" name="Footer Placeholder 4"/>
          <p:cNvSpPr>
            <a:spLocks noGrp="1"/>
          </p:cNvSpPr>
          <p:nvPr>
            <p:ph type="ftr" sz="quarter" idx="3"/>
          </p:nvPr>
        </p:nvSpPr>
        <p:spPr>
          <a:xfrm>
            <a:off x="4918228" y="6472763"/>
            <a:ext cx="2895600" cy="365125"/>
          </a:xfrm>
          <a:prstGeom prst="rect">
            <a:avLst/>
          </a:prstGeom>
        </p:spPr>
        <p:txBody>
          <a:bodyPr vert="horz" lIns="91440" tIns="45720" rIns="91440" bIns="45720" rtlCol="0" anchor="ctr"/>
          <a:lstStyle>
            <a:lvl1pPr algn="ctr">
              <a:defRPr sz="900">
                <a:solidFill>
                  <a:schemeClr val="tx1">
                    <a:tint val="75000"/>
                  </a:schemeClr>
                </a:solidFill>
                <a:latin typeface="Georgia"/>
              </a:defRPr>
            </a:lvl1pPr>
          </a:lstStyle>
          <a:p>
            <a:endParaRPr lang="en-US" dirty="0"/>
          </a:p>
        </p:txBody>
      </p:sp>
      <p:sp>
        <p:nvSpPr>
          <p:cNvPr id="6" name="Slide Number Placeholder 5"/>
          <p:cNvSpPr>
            <a:spLocks noGrp="1"/>
          </p:cNvSpPr>
          <p:nvPr>
            <p:ph type="sldNum" sz="quarter" idx="4"/>
          </p:nvPr>
        </p:nvSpPr>
        <p:spPr>
          <a:xfrm>
            <a:off x="8002574" y="6472763"/>
            <a:ext cx="684225" cy="365125"/>
          </a:xfrm>
          <a:prstGeom prst="rect">
            <a:avLst/>
          </a:prstGeom>
        </p:spPr>
        <p:txBody>
          <a:bodyPr vert="horz" lIns="91440" tIns="45720" rIns="91440" bIns="45720" rtlCol="0" anchor="ctr"/>
          <a:lstStyle>
            <a:lvl1pPr algn="r">
              <a:defRPr sz="900">
                <a:solidFill>
                  <a:schemeClr val="tx1">
                    <a:tint val="75000"/>
                  </a:schemeClr>
                </a:solidFill>
                <a:latin typeface="Georgia"/>
              </a:defRPr>
            </a:lvl1pPr>
          </a:lstStyle>
          <a:p>
            <a:fld id="{61D33979-82CC-6440-B758-3F4758057F14}" type="slidenum">
              <a:rPr lang="en-US" smtClean="0"/>
              <a:pPr/>
              <a:t>‹#›</a:t>
            </a:fld>
            <a:endParaRPr lang="en-US" dirty="0"/>
          </a:p>
        </p:txBody>
      </p:sp>
      <p:pic>
        <p:nvPicPr>
          <p:cNvPr id="8" name="Picture 2">
            <a:hlinkClick r:id="rId22"/>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descr="C:\Users\bgastel\Desktop\AAlogo%20v2[2].JPG"/>
          <p:cNvPicPr>
            <a:picLocks noChangeAspect="1" noChangeArrowheads="1"/>
          </p:cNvPicPr>
          <p:nvPr userDrawn="1"/>
        </p:nvPicPr>
        <p:blipFill>
          <a:blip r:embed="rId24">
            <a:extLst>
              <a:ext uri="{28A0092B-C50C-407E-A947-70E740481C1C}">
                <a14:useLocalDpi xmlns:a14="http://schemas.microsoft.com/office/drawing/2010/main" val="0"/>
              </a:ext>
            </a:extLst>
          </a:blip>
          <a:srcRect/>
          <a:stretch>
            <a:fillRect/>
          </a:stretch>
        </p:blipFill>
        <p:spPr bwMode="auto">
          <a:xfrm>
            <a:off x="5394166" y="5614670"/>
            <a:ext cx="3151188"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290004"/>
      </p:ext>
    </p:extLst>
  </p:cSld>
  <p:clrMap bg1="lt1" tx1="dk1" bg2="lt2" tx2="dk2" accent1="accent1" accent2="accent2" accent3="accent3" accent4="accent4" accent5="accent5" accent6="accent6" hlink="hlink" folHlink="folHlink"/>
  <p:sldLayoutIdLst>
    <p:sldLayoutId id="2147483672" r:id="rId1"/>
    <p:sldLayoutId id="2147483649" r:id="rId2"/>
    <p:sldLayoutId id="2147483650" r:id="rId3"/>
    <p:sldLayoutId id="2147483673" r:id="rId4"/>
    <p:sldLayoutId id="2147483674" r:id="rId5"/>
    <p:sldLayoutId id="2147483675" r:id="rId6"/>
    <p:sldLayoutId id="2147483676" r:id="rId7"/>
    <p:sldLayoutId id="2147483680" r:id="rId8"/>
    <p:sldLayoutId id="2147483679" r:id="rId9"/>
    <p:sldLayoutId id="2147483678" r:id="rId10"/>
    <p:sldLayoutId id="2147483677" r:id="rId11"/>
    <p:sldLayoutId id="2147483681" r:id="rId12"/>
    <p:sldLayoutId id="2147483684" r:id="rId13"/>
    <p:sldLayoutId id="2147483683" r:id="rId14"/>
    <p:sldLayoutId id="2147483682" r:id="rId15"/>
    <p:sldLayoutId id="2147483651" r:id="rId16"/>
    <p:sldLayoutId id="2147483654" r:id="rId17"/>
    <p:sldLayoutId id="2147483655" r:id="rId18"/>
    <p:sldLayoutId id="2147483656" r:id="rId19"/>
  </p:sldLayoutIdLst>
  <p:timing>
    <p:tnLst>
      <p:par>
        <p:cTn id="1" dur="indefinite" restart="never" nodeType="tmRoot"/>
      </p:par>
    </p:tnLst>
  </p:timing>
  <p:hf hdr="0"/>
  <p:txStyles>
    <p:titleStyle>
      <a:lvl1pPr algn="l" defTabSz="457200" rtl="0" eaLnBrk="1" latinLnBrk="0" hangingPunct="1">
        <a:spcBef>
          <a:spcPct val="0"/>
        </a:spcBef>
        <a:buNone/>
        <a:defRPr sz="4400" kern="1200">
          <a:solidFill>
            <a:srgbClr val="5784CC"/>
          </a:solidFill>
          <a:latin typeface="Georgia"/>
          <a:ea typeface="+mj-ea"/>
          <a:cs typeface="+mj-cs"/>
        </a:defRPr>
      </a:lvl1pPr>
    </p:titleStyle>
    <p:bodyStyle>
      <a:lvl1pPr marL="0" indent="0" algn="l" defTabSz="457200" rtl="0" eaLnBrk="1" latinLnBrk="0" hangingPunct="1">
        <a:spcBef>
          <a:spcPct val="20000"/>
        </a:spcBef>
        <a:buFont typeface="Arial"/>
        <a:buNone/>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creativecommons.org/licenses/by-sa/4.0/"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creativecommons.org/licenses/by-sa/4.0/" TargetMode="External"/><Relationship Id="rId2" Type="http://schemas.openxmlformats.org/officeDocument/2006/relationships/notesSlide" Target="../notesSlides/notesSlide5.xml"/><Relationship Id="rId1" Type="http://schemas.openxmlformats.org/officeDocument/2006/relationships/slideLayout" Target="../slideLayouts/slideLayout16.xml"/><Relationship Id="rId5" Type="http://schemas.openxmlformats.org/officeDocument/2006/relationships/image" Target="../media/image2.png"/><Relationship Id="rId4" Type="http://schemas.openxmlformats.org/officeDocument/2006/relationships/hyperlink" Target="https://creativecommons.org/licenses/by-sa/4.0/"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ctrTitle"/>
          </p:nvPr>
        </p:nvSpPr>
        <p:spPr>
          <a:xfrm>
            <a:off x="368135" y="1599196"/>
            <a:ext cx="8407729" cy="1164324"/>
          </a:xfrm>
        </p:spPr>
        <p:txBody>
          <a:bodyPr>
            <a:normAutofit fontScale="90000"/>
          </a:bodyPr>
          <a:lstStyle/>
          <a:p>
            <a:pPr algn="l"/>
            <a:r>
              <a:rPr lang="en-US" b="1" dirty="0" smtClean="0">
                <a:solidFill>
                  <a:srgbClr val="5784CC"/>
                </a:solidFill>
              </a:rPr>
              <a:t>The Grant Application Process: An Overview</a:t>
            </a:r>
            <a:endParaRPr lang="en-US" b="1" dirty="0">
              <a:solidFill>
                <a:srgbClr val="5784CC"/>
              </a:solidFill>
            </a:endParaRPr>
          </a:p>
        </p:txBody>
      </p:sp>
      <p:sp>
        <p:nvSpPr>
          <p:cNvPr id="22" name="Subtitle 21"/>
          <p:cNvSpPr>
            <a:spLocks noGrp="1"/>
          </p:cNvSpPr>
          <p:nvPr>
            <p:ph type="subTitle" idx="1"/>
          </p:nvPr>
        </p:nvSpPr>
        <p:spPr>
          <a:xfrm>
            <a:off x="685800" y="2949027"/>
            <a:ext cx="7772400" cy="789522"/>
          </a:xfrm>
        </p:spPr>
        <p:txBody>
          <a:bodyPr>
            <a:normAutofit/>
          </a:bodyPr>
          <a:lstStyle/>
          <a:p>
            <a:pPr algn="l"/>
            <a:r>
              <a:rPr lang="en-US" i="1" dirty="0" smtClean="0">
                <a:solidFill>
                  <a:srgbClr val="5784CC"/>
                </a:solidFill>
              </a:rPr>
              <a:t>Barbara Gastel</a:t>
            </a:r>
          </a:p>
          <a:p>
            <a:pPr algn="l"/>
            <a:r>
              <a:rPr lang="en-US" i="1" dirty="0" smtClean="0">
                <a:solidFill>
                  <a:srgbClr val="5784CC"/>
                </a:solidFill>
              </a:rPr>
              <a:t>INASP Associate</a:t>
            </a:r>
            <a:endParaRPr lang="en-US" i="1" dirty="0">
              <a:solidFill>
                <a:srgbClr val="5784CC"/>
              </a:solidFill>
            </a:endParaRPr>
          </a:p>
        </p:txBody>
      </p:sp>
      <p:pic>
        <p:nvPicPr>
          <p:cNvPr id="4"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31306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3"/>
          <p:cNvSpPr>
            <a:spLocks noGrp="1"/>
          </p:cNvSpPr>
          <p:nvPr>
            <p:ph type="ctrTitle"/>
          </p:nvPr>
        </p:nvSpPr>
        <p:spPr/>
        <p:txBody>
          <a:bodyPr/>
          <a:lstStyle/>
          <a:p>
            <a:r>
              <a:rPr lang="en-US" altLang="en-US" smtClean="0"/>
              <a:t>Small-Group Session:</a:t>
            </a:r>
            <a:br>
              <a:rPr lang="en-US" altLang="en-US" smtClean="0"/>
            </a:br>
            <a:r>
              <a:rPr lang="en-US" altLang="en-US" smtClean="0"/>
              <a:t>Your Proposed Project</a:t>
            </a:r>
          </a:p>
        </p:txBody>
      </p:sp>
      <p:sp>
        <p:nvSpPr>
          <p:cNvPr id="16387" name="Subtitle 4"/>
          <p:cNvSpPr>
            <a:spLocks noGrp="1"/>
          </p:cNvSpPr>
          <p:nvPr>
            <p:ph type="subTitle" idx="1"/>
          </p:nvPr>
        </p:nvSpPr>
        <p:spPr/>
        <p:txBody>
          <a:bodyPr/>
          <a:lstStyle/>
          <a:p>
            <a:endParaRPr lang="en-US" altLang="en-US" smtClean="0"/>
          </a:p>
        </p:txBody>
      </p:sp>
    </p:spTree>
    <p:extLst>
      <p:ext uri="{BB962C8B-B14F-4D97-AF65-F5344CB8AC3E}">
        <p14:creationId xmlns:p14="http://schemas.microsoft.com/office/powerpoint/2010/main" val="7655861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Your Proposed Project</a:t>
            </a:r>
          </a:p>
        </p:txBody>
      </p:sp>
      <p:sp>
        <p:nvSpPr>
          <p:cNvPr id="17411" name="Content Placeholder 2"/>
          <p:cNvSpPr>
            <a:spLocks noGrp="1"/>
          </p:cNvSpPr>
          <p:nvPr>
            <p:ph idx="1"/>
          </p:nvPr>
        </p:nvSpPr>
        <p:spPr/>
        <p:txBody>
          <a:bodyPr/>
          <a:lstStyle/>
          <a:p>
            <a:r>
              <a:rPr lang="en-US" altLang="en-US" sz="2800" dirty="0" smtClean="0"/>
              <a:t>Tell your small group what project you’ll propose in your proposal. </a:t>
            </a:r>
            <a:r>
              <a:rPr lang="en-US" altLang="en-US" sz="2800" dirty="0" smtClean="0"/>
              <a:t>Answer </a:t>
            </a:r>
            <a:r>
              <a:rPr lang="en-US" altLang="en-US" sz="2800" dirty="0" smtClean="0"/>
              <a:t>questions (for example, requests for clarification).</a:t>
            </a:r>
          </a:p>
          <a:p>
            <a:r>
              <a:rPr lang="en-US" altLang="en-US" sz="2800" dirty="0" smtClean="0"/>
              <a:t>Explain to your small group why this project is important. </a:t>
            </a:r>
            <a:r>
              <a:rPr lang="en-US" altLang="en-US" sz="2800" dirty="0" smtClean="0"/>
              <a:t>Answer </a:t>
            </a:r>
            <a:r>
              <a:rPr lang="en-US" altLang="en-US" sz="2800" dirty="0" smtClean="0"/>
              <a:t>any questions.</a:t>
            </a:r>
          </a:p>
          <a:p>
            <a:r>
              <a:rPr lang="en-US" altLang="en-US" sz="2800" dirty="0" smtClean="0"/>
              <a:t>Be ready to tell the full group, in one minute or less, what you propose to do and why it is important.</a:t>
            </a:r>
          </a:p>
        </p:txBody>
      </p:sp>
    </p:spTree>
    <p:extLst>
      <p:ext uri="{BB962C8B-B14F-4D97-AF65-F5344CB8AC3E}">
        <p14:creationId xmlns:p14="http://schemas.microsoft.com/office/powerpoint/2010/main" val="35107681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Example</a:t>
            </a:r>
          </a:p>
        </p:txBody>
      </p:sp>
      <p:sp>
        <p:nvSpPr>
          <p:cNvPr id="18435" name="Content Placeholder 2"/>
          <p:cNvSpPr>
            <a:spLocks noGrp="1"/>
          </p:cNvSpPr>
          <p:nvPr>
            <p:ph idx="1"/>
          </p:nvPr>
        </p:nvSpPr>
        <p:spPr/>
        <p:txBody>
          <a:bodyPr/>
          <a:lstStyle/>
          <a:p>
            <a:pPr marL="182563" indent="0">
              <a:buFontTx/>
              <a:buNone/>
            </a:pPr>
            <a:r>
              <a:rPr lang="en-US" altLang="en-US" dirty="0" smtClean="0"/>
              <a:t>I am seeking funding to give graduate students a workshop on careers in editing</a:t>
            </a:r>
            <a:r>
              <a:rPr lang="en-US" altLang="en-US" dirty="0" smtClean="0"/>
              <a:t>. </a:t>
            </a:r>
            <a:r>
              <a:rPr lang="en-US" altLang="en-US" dirty="0" smtClean="0"/>
              <a:t>There is a shortage of good </a:t>
            </a:r>
            <a:r>
              <a:rPr lang="en-US" altLang="en-US" dirty="0" smtClean="0"/>
              <a:t>editors. Yet </a:t>
            </a:r>
            <a:r>
              <a:rPr lang="en-US" altLang="en-US" dirty="0" smtClean="0"/>
              <a:t>many students </a:t>
            </a:r>
            <a:r>
              <a:rPr lang="en-US" altLang="en-US" dirty="0" smtClean="0"/>
              <a:t>who are well suited to become editors are </a:t>
            </a:r>
            <a:r>
              <a:rPr lang="en-US" altLang="en-US" dirty="0" smtClean="0"/>
              <a:t>not aware of career possibilities in this </a:t>
            </a:r>
            <a:r>
              <a:rPr lang="en-US" altLang="en-US" dirty="0" smtClean="0"/>
              <a:t>field. Therefore </a:t>
            </a:r>
            <a:r>
              <a:rPr lang="en-US" altLang="en-US" dirty="0" smtClean="0"/>
              <a:t>I believe that such a workshop would be worthwhile.</a:t>
            </a:r>
          </a:p>
        </p:txBody>
      </p:sp>
    </p:spTree>
    <p:extLst>
      <p:ext uri="{BB962C8B-B14F-4D97-AF65-F5344CB8AC3E}">
        <p14:creationId xmlns:p14="http://schemas.microsoft.com/office/powerpoint/2010/main" val="17868213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Conclusion</a:t>
            </a:r>
            <a:endParaRPr lang="en-US" dirty="0"/>
          </a:p>
        </p:txBody>
      </p:sp>
      <p:sp>
        <p:nvSpPr>
          <p:cNvPr id="3" name="Content Placeholder 2"/>
          <p:cNvSpPr>
            <a:spLocks noGrp="1"/>
          </p:cNvSpPr>
          <p:nvPr>
            <p:ph idx="1"/>
          </p:nvPr>
        </p:nvSpPr>
        <p:spPr/>
        <p:txBody>
          <a:bodyPr/>
          <a:lstStyle/>
          <a:p>
            <a:r>
              <a:rPr lang="en-US" dirty="0" smtClean="0"/>
              <a:t>Questions and answers</a:t>
            </a:r>
          </a:p>
          <a:p>
            <a:r>
              <a:rPr lang="en-US" dirty="0" smtClean="0"/>
              <a:t>Wrap-up</a:t>
            </a:r>
            <a:endParaRPr lang="en-US" dirty="0"/>
          </a:p>
        </p:txBody>
      </p:sp>
      <p:sp>
        <p:nvSpPr>
          <p:cNvPr id="4" name="Date Placeholder 3"/>
          <p:cNvSpPr>
            <a:spLocks noGrp="1"/>
          </p:cNvSpPr>
          <p:nvPr>
            <p:ph type="dt" sz="half" idx="10"/>
          </p:nvPr>
        </p:nvSpPr>
        <p:spPr/>
        <p:txBody>
          <a:bodyPr/>
          <a:lstStyle/>
          <a:p>
            <a:fld id="{ED550DC9-6AB9-D448-9668-424CC2F97943}"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13</a:t>
            </a:fld>
            <a:endParaRPr lang="en-US"/>
          </a:p>
        </p:txBody>
      </p:sp>
    </p:spTree>
    <p:extLst>
      <p:ext uri="{BB962C8B-B14F-4D97-AF65-F5344CB8AC3E}">
        <p14:creationId xmlns:p14="http://schemas.microsoft.com/office/powerpoint/2010/main" val="1105352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pPr algn="ctr"/>
            <a:r>
              <a:rPr lang="en-US" i="1" dirty="0" smtClean="0"/>
              <a:t>Wishing you much success!</a:t>
            </a:r>
            <a:endParaRPr lang="en-US" i="1" dirty="0"/>
          </a:p>
        </p:txBody>
      </p:sp>
      <p:sp>
        <p:nvSpPr>
          <p:cNvPr id="4" name="Date Placeholder 3"/>
          <p:cNvSpPr>
            <a:spLocks noGrp="1"/>
          </p:cNvSpPr>
          <p:nvPr>
            <p:ph type="dt" sz="half" idx="10"/>
          </p:nvPr>
        </p:nvSpPr>
        <p:spPr/>
        <p:txBody>
          <a:bodyPr/>
          <a:lstStyle/>
          <a:p>
            <a:fld id="{ED550DC9-6AB9-D448-9668-424CC2F97943}"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14</a:t>
            </a:fld>
            <a:endParaRPr lang="en-US"/>
          </a:p>
        </p:txBody>
      </p:sp>
    </p:spTree>
    <p:extLst>
      <p:ext uri="{BB962C8B-B14F-4D97-AF65-F5344CB8AC3E}">
        <p14:creationId xmlns:p14="http://schemas.microsoft.com/office/powerpoint/2010/main" val="15726195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894079" y="3424873"/>
            <a:ext cx="7772400" cy="1500187"/>
          </a:xfrm>
        </p:spPr>
        <p:txBody>
          <a:bodyPr>
            <a:normAutofit fontScale="85000" lnSpcReduction="10000"/>
          </a:bodyPr>
          <a:lstStyle/>
          <a:p>
            <a:pPr algn="ctr"/>
            <a:r>
              <a:rPr lang="en-GB" dirty="0"/>
              <a:t/>
            </a:r>
            <a:br>
              <a:rPr lang="en-GB" dirty="0"/>
            </a:br>
            <a:r>
              <a:rPr lang="en-GB" dirty="0"/>
              <a:t>This work is licensed under a </a:t>
            </a:r>
            <a:r>
              <a:rPr lang="en-GB" dirty="0">
                <a:hlinkClick r:id="rId3"/>
              </a:rPr>
              <a:t>Creative Commons Attribution </a:t>
            </a:r>
            <a:r>
              <a:rPr lang="en-GB" dirty="0" err="1">
                <a:hlinkClick r:id="rId3"/>
              </a:rPr>
              <a:t>ShareAlike</a:t>
            </a:r>
            <a:r>
              <a:rPr lang="en-GB" dirty="0">
                <a:hlinkClick r:id="rId3"/>
              </a:rPr>
              <a:t> 4.0 </a:t>
            </a:r>
            <a:r>
              <a:rPr lang="en-GB" dirty="0" smtClean="0">
                <a:hlinkClick r:id="rId3"/>
              </a:rPr>
              <a:t>International licence</a:t>
            </a:r>
            <a:r>
              <a:rPr lang="en-GB" dirty="0" smtClean="0"/>
              <a:t>.</a:t>
            </a:r>
            <a:endParaRPr lang="en-GB" dirty="0"/>
          </a:p>
        </p:txBody>
      </p:sp>
      <p:sp>
        <p:nvSpPr>
          <p:cNvPr id="4" name="Date Placeholder 3"/>
          <p:cNvSpPr>
            <a:spLocks noGrp="1"/>
          </p:cNvSpPr>
          <p:nvPr>
            <p:ph type="dt" sz="half" idx="10"/>
          </p:nvPr>
        </p:nvSpPr>
        <p:spPr/>
        <p:txBody>
          <a:bodyPr/>
          <a:lstStyle/>
          <a:p>
            <a:fld id="{ED550DC9-6AB9-D448-9668-424CC2F97943}" type="datetime1">
              <a:rPr lang="en-GB" smtClean="0"/>
              <a:t>02/09/2017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15</a:t>
            </a:fld>
            <a:endParaRPr lang="en-US"/>
          </a:p>
        </p:txBody>
      </p:sp>
      <p:pic>
        <p:nvPicPr>
          <p:cNvPr id="1026"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2580641"/>
            <a:ext cx="167640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57594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en-US" dirty="0" smtClean="0"/>
              <a:t>Preview</a:t>
            </a:r>
            <a:endParaRPr lang="en-US" altLang="en-US" dirty="0" smtClean="0"/>
          </a:p>
        </p:txBody>
      </p:sp>
      <p:sp>
        <p:nvSpPr>
          <p:cNvPr id="4099" name="Rectangle 3"/>
          <p:cNvSpPr>
            <a:spLocks noGrp="1" noChangeArrowheads="1"/>
          </p:cNvSpPr>
          <p:nvPr>
            <p:ph type="body" idx="1"/>
          </p:nvPr>
        </p:nvSpPr>
        <p:spPr/>
        <p:txBody>
          <a:bodyPr/>
          <a:lstStyle/>
          <a:p>
            <a:pPr eaLnBrk="1" hangingPunct="1"/>
            <a:r>
              <a:rPr lang="en-US" altLang="en-US" dirty="0" smtClean="0"/>
              <a:t>Seeking a possible match</a:t>
            </a:r>
          </a:p>
          <a:p>
            <a:pPr eaLnBrk="1" hangingPunct="1"/>
            <a:r>
              <a:rPr lang="en-US" altLang="en-US" dirty="0" smtClean="0"/>
              <a:t>Preparing to write the proposal</a:t>
            </a:r>
          </a:p>
          <a:p>
            <a:pPr eaLnBrk="1" hangingPunct="1"/>
            <a:r>
              <a:rPr lang="en-US" altLang="en-US" dirty="0" smtClean="0"/>
              <a:t>Writing and submitting the proposal</a:t>
            </a:r>
          </a:p>
          <a:p>
            <a:pPr eaLnBrk="1" hangingPunct="1"/>
            <a:r>
              <a:rPr lang="en-US" altLang="en-US" dirty="0" smtClean="0"/>
              <a:t>Awaiting the decision</a:t>
            </a:r>
          </a:p>
          <a:p>
            <a:pPr eaLnBrk="1" hangingPunct="1"/>
            <a:r>
              <a:rPr lang="en-US" altLang="en-US" dirty="0" smtClean="0"/>
              <a:t>Following up</a:t>
            </a:r>
          </a:p>
          <a:p>
            <a:pPr eaLnBrk="1" hangingPunct="1"/>
            <a:r>
              <a:rPr lang="en-US" altLang="en-US" dirty="0" smtClean="0"/>
              <a:t>General advice</a:t>
            </a:r>
          </a:p>
          <a:p>
            <a:pPr eaLnBrk="1" hangingPunct="1"/>
            <a:r>
              <a:rPr lang="en-US" altLang="en-US" dirty="0" smtClean="0"/>
              <a:t>Sma</a:t>
            </a:r>
            <a:r>
              <a:rPr lang="en-US" altLang="en-US" dirty="0" smtClean="0"/>
              <a:t>ll-group activity</a:t>
            </a:r>
            <a:endParaRPr lang="en-US" altLang="en-US" dirty="0" smtClean="0"/>
          </a:p>
        </p:txBody>
      </p:sp>
    </p:spTree>
    <p:extLst>
      <p:ext uri="{BB962C8B-B14F-4D97-AF65-F5344CB8AC3E}">
        <p14:creationId xmlns:p14="http://schemas.microsoft.com/office/powerpoint/2010/main" val="17124095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fontScale="90000"/>
          </a:bodyPr>
          <a:lstStyle/>
          <a:p>
            <a:r>
              <a:rPr lang="en-US" altLang="en-US" dirty="0" smtClean="0"/>
              <a:t>Seeking a Possible Match:</a:t>
            </a:r>
            <a:br>
              <a:rPr lang="en-US" altLang="en-US" dirty="0" smtClean="0"/>
            </a:br>
            <a:r>
              <a:rPr lang="en-US" altLang="en-US" dirty="0" smtClean="0"/>
              <a:t>Two Approaches</a:t>
            </a:r>
          </a:p>
        </p:txBody>
      </p:sp>
      <p:sp>
        <p:nvSpPr>
          <p:cNvPr id="9219" name="Content Placeholder 2"/>
          <p:cNvSpPr>
            <a:spLocks noGrp="1"/>
          </p:cNvSpPr>
          <p:nvPr>
            <p:ph idx="1"/>
          </p:nvPr>
        </p:nvSpPr>
        <p:spPr/>
        <p:txBody>
          <a:bodyPr/>
          <a:lstStyle/>
          <a:p>
            <a:r>
              <a:rPr lang="en-US" altLang="en-US" dirty="0" smtClean="0"/>
              <a:t>Identifying something you wish to do and then seeking a suitable funding source</a:t>
            </a:r>
          </a:p>
          <a:p>
            <a:r>
              <a:rPr lang="en-US" altLang="en-US" dirty="0" smtClean="0"/>
              <a:t>Looking for a </a:t>
            </a:r>
            <a:r>
              <a:rPr lang="en-US" altLang="en-US" i="1" dirty="0" smtClean="0"/>
              <a:t>request for proposals</a:t>
            </a:r>
            <a:r>
              <a:rPr lang="en-US" altLang="en-US" dirty="0" smtClean="0"/>
              <a:t> in your field and then developing a proposal that meets the criteria</a:t>
            </a:r>
          </a:p>
          <a:p>
            <a:r>
              <a:rPr lang="en-US" altLang="en-US" dirty="0" smtClean="0"/>
              <a:t>(Note: Sometimes a request for proposals has another name, such as </a:t>
            </a:r>
            <a:r>
              <a:rPr lang="en-US" altLang="en-US" i="1" dirty="0" smtClean="0"/>
              <a:t>call for proposals</a:t>
            </a:r>
            <a:r>
              <a:rPr lang="en-US" altLang="en-US" dirty="0" smtClean="0"/>
              <a:t> or </a:t>
            </a:r>
            <a:r>
              <a:rPr lang="en-US" altLang="en-US" i="1" dirty="0" smtClean="0"/>
              <a:t>program announcement.</a:t>
            </a:r>
            <a:r>
              <a:rPr lang="en-US" altLang="en-US" dirty="0" smtClean="0"/>
              <a:t>)</a:t>
            </a:r>
          </a:p>
        </p:txBody>
      </p:sp>
    </p:spTree>
    <p:extLst>
      <p:ext uri="{BB962C8B-B14F-4D97-AF65-F5344CB8AC3E}">
        <p14:creationId xmlns:p14="http://schemas.microsoft.com/office/powerpoint/2010/main" val="10973746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Preparing to Write the Proposal</a:t>
            </a:r>
          </a:p>
        </p:txBody>
      </p:sp>
      <p:sp>
        <p:nvSpPr>
          <p:cNvPr id="10243" name="Content Placeholder 2"/>
          <p:cNvSpPr>
            <a:spLocks noGrp="1"/>
          </p:cNvSpPr>
          <p:nvPr>
            <p:ph idx="1"/>
          </p:nvPr>
        </p:nvSpPr>
        <p:spPr/>
        <p:txBody>
          <a:bodyPr>
            <a:normAutofit lnSpcReduction="10000"/>
          </a:bodyPr>
          <a:lstStyle/>
          <a:p>
            <a:r>
              <a:rPr lang="en-US" altLang="en-US" smtClean="0"/>
              <a:t>Reading instructions carefully</a:t>
            </a:r>
          </a:p>
          <a:p>
            <a:r>
              <a:rPr lang="en-US" altLang="en-US" smtClean="0"/>
              <a:t>Consulting a program officer, if appropriate</a:t>
            </a:r>
          </a:p>
          <a:p>
            <a:r>
              <a:rPr lang="en-US" altLang="en-US" smtClean="0"/>
              <a:t>Researching the literature</a:t>
            </a:r>
          </a:p>
          <a:p>
            <a:r>
              <a:rPr lang="en-US" altLang="en-US" smtClean="0"/>
              <a:t>Doing preliminary studies, if applicable</a:t>
            </a:r>
          </a:p>
          <a:p>
            <a:r>
              <a:rPr lang="en-US" altLang="en-US" smtClean="0"/>
              <a:t>Contacting potential collaborators, if any</a:t>
            </a:r>
          </a:p>
          <a:p>
            <a:r>
              <a:rPr lang="en-US" altLang="en-US" smtClean="0"/>
              <a:t>Determining expected costs</a:t>
            </a:r>
          </a:p>
          <a:p>
            <a:r>
              <a:rPr lang="en-US" altLang="en-US" smtClean="0"/>
              <a:t>Other </a:t>
            </a:r>
          </a:p>
        </p:txBody>
      </p:sp>
    </p:spTree>
    <p:extLst>
      <p:ext uri="{BB962C8B-B14F-4D97-AF65-F5344CB8AC3E}">
        <p14:creationId xmlns:p14="http://schemas.microsoft.com/office/powerpoint/2010/main" val="1933736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r>
              <a:rPr lang="en-US" altLang="en-US" smtClean="0"/>
              <a:t>Writing and Submitting the Proposal</a:t>
            </a:r>
          </a:p>
        </p:txBody>
      </p:sp>
      <p:sp>
        <p:nvSpPr>
          <p:cNvPr id="11267" name="Content Placeholder 2"/>
          <p:cNvSpPr>
            <a:spLocks noGrp="1"/>
          </p:cNvSpPr>
          <p:nvPr>
            <p:ph idx="1"/>
          </p:nvPr>
        </p:nvSpPr>
        <p:spPr/>
        <p:txBody>
          <a:bodyPr>
            <a:normAutofit lnSpcReduction="10000"/>
          </a:bodyPr>
          <a:lstStyle/>
          <a:p>
            <a:r>
              <a:rPr lang="en-US" altLang="en-US" dirty="0" smtClean="0"/>
              <a:t>If requested, submitting a letter of intent or pre-proposal</a:t>
            </a:r>
          </a:p>
          <a:p>
            <a:r>
              <a:rPr lang="en-US" altLang="en-US" dirty="0" smtClean="0"/>
              <a:t>Drafting the proposal</a:t>
            </a:r>
          </a:p>
          <a:p>
            <a:r>
              <a:rPr lang="en-US" altLang="en-US" dirty="0" smtClean="0"/>
              <a:t>Revising (and re-revising) the proposal</a:t>
            </a:r>
          </a:p>
          <a:p>
            <a:r>
              <a:rPr lang="en-US" altLang="en-US" dirty="0" smtClean="0"/>
              <a:t>Obtaining feedback on one or more drafts</a:t>
            </a:r>
          </a:p>
          <a:p>
            <a:r>
              <a:rPr lang="en-US" altLang="en-US" dirty="0" smtClean="0"/>
              <a:t>Double-checking that all instructions have been followed</a:t>
            </a:r>
          </a:p>
          <a:p>
            <a:r>
              <a:rPr lang="en-US" altLang="en-US" dirty="0" smtClean="0"/>
              <a:t>Submitting the proposal as instructed</a:t>
            </a:r>
          </a:p>
        </p:txBody>
      </p:sp>
    </p:spTree>
    <p:extLst>
      <p:ext uri="{BB962C8B-B14F-4D97-AF65-F5344CB8AC3E}">
        <p14:creationId xmlns:p14="http://schemas.microsoft.com/office/powerpoint/2010/main" val="8620380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Awaiting the Decision</a:t>
            </a:r>
          </a:p>
        </p:txBody>
      </p:sp>
      <p:sp>
        <p:nvSpPr>
          <p:cNvPr id="12291" name="Content Placeholder 2"/>
          <p:cNvSpPr>
            <a:spLocks noGrp="1"/>
          </p:cNvSpPr>
          <p:nvPr>
            <p:ph idx="1"/>
          </p:nvPr>
        </p:nvSpPr>
        <p:spPr/>
        <p:txBody>
          <a:bodyPr>
            <a:normAutofit fontScale="92500"/>
          </a:bodyPr>
          <a:lstStyle/>
          <a:p>
            <a:r>
              <a:rPr lang="en-US" altLang="en-US" dirty="0" smtClean="0"/>
              <a:t>Typically, committees evaluate proposals.</a:t>
            </a:r>
          </a:p>
          <a:p>
            <a:r>
              <a:rPr lang="en-US" altLang="en-US" dirty="0" smtClean="0"/>
              <a:t>These committees generally contain experts in the field of </a:t>
            </a:r>
            <a:r>
              <a:rPr lang="en-US" altLang="en-US" dirty="0" smtClean="0"/>
              <a:t>work (peer reviewers). Sometimes </a:t>
            </a:r>
            <a:r>
              <a:rPr lang="en-US" altLang="en-US" dirty="0" smtClean="0"/>
              <a:t>they include others too.</a:t>
            </a:r>
          </a:p>
          <a:p>
            <a:r>
              <a:rPr lang="en-US" altLang="en-US" dirty="0" smtClean="0"/>
              <a:t>Often, these committees both</a:t>
            </a:r>
          </a:p>
          <a:p>
            <a:pPr lvl="1"/>
            <a:r>
              <a:rPr lang="en-US" altLang="en-US" dirty="0" smtClean="0"/>
              <a:t>Determine which proposals are acceptable</a:t>
            </a:r>
          </a:p>
          <a:p>
            <a:pPr lvl="1"/>
            <a:r>
              <a:rPr lang="en-US" altLang="en-US" dirty="0" smtClean="0"/>
              <a:t>Determine which proposals are best (because not enough money is available to fund all acceptable proposals)</a:t>
            </a:r>
          </a:p>
          <a:p>
            <a:endParaRPr lang="en-US" altLang="en-US" dirty="0" smtClean="0"/>
          </a:p>
        </p:txBody>
      </p:sp>
    </p:spTree>
    <p:extLst>
      <p:ext uri="{BB962C8B-B14F-4D97-AF65-F5344CB8AC3E}">
        <p14:creationId xmlns:p14="http://schemas.microsoft.com/office/powerpoint/2010/main" val="4201057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smtClean="0"/>
              <a:t>Following Up</a:t>
            </a:r>
          </a:p>
        </p:txBody>
      </p:sp>
      <p:sp>
        <p:nvSpPr>
          <p:cNvPr id="13315" name="Content Placeholder 2"/>
          <p:cNvSpPr>
            <a:spLocks noGrp="1"/>
          </p:cNvSpPr>
          <p:nvPr>
            <p:ph idx="1"/>
          </p:nvPr>
        </p:nvSpPr>
        <p:spPr/>
        <p:txBody>
          <a:bodyPr>
            <a:normAutofit lnSpcReduction="10000"/>
          </a:bodyPr>
          <a:lstStyle/>
          <a:p>
            <a:r>
              <a:rPr lang="en-US" altLang="en-US" dirty="0" smtClean="0"/>
              <a:t>If your proposal is funded, doing and reporting on the </a:t>
            </a:r>
            <a:r>
              <a:rPr lang="en-US" altLang="en-US" dirty="0" smtClean="0"/>
              <a:t>work (for example, writing progress reports and journal articles)</a:t>
            </a:r>
            <a:endParaRPr lang="en-US" altLang="en-US" dirty="0" smtClean="0"/>
          </a:p>
          <a:p>
            <a:r>
              <a:rPr lang="en-US" altLang="en-US" dirty="0" smtClean="0"/>
              <a:t>If you are invited to revise and resubmit the proposal, proceeding accordingly</a:t>
            </a:r>
          </a:p>
          <a:p>
            <a:r>
              <a:rPr lang="en-US" altLang="en-US" dirty="0" smtClean="0"/>
              <a:t>Otherwise, deciding how to proceed   (Note: Even if your proposal is not funded, you may receive feedback that can help in preparing future proposals.)</a:t>
            </a:r>
          </a:p>
          <a:p>
            <a:endParaRPr lang="en-US" altLang="en-US" dirty="0" smtClean="0"/>
          </a:p>
        </p:txBody>
      </p:sp>
    </p:spTree>
    <p:extLst>
      <p:ext uri="{BB962C8B-B14F-4D97-AF65-F5344CB8AC3E}">
        <p14:creationId xmlns:p14="http://schemas.microsoft.com/office/powerpoint/2010/main" val="27032053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3"/>
          <p:cNvSpPr>
            <a:spLocks noGrp="1"/>
          </p:cNvSpPr>
          <p:nvPr>
            <p:ph type="ctrTitle"/>
          </p:nvPr>
        </p:nvSpPr>
        <p:spPr/>
        <p:txBody>
          <a:bodyPr>
            <a:normAutofit fontScale="90000"/>
          </a:bodyPr>
          <a:lstStyle/>
          <a:p>
            <a:r>
              <a:rPr lang="en-US" altLang="en-US" smtClean="0"/>
              <a:t/>
            </a:r>
            <a:br>
              <a:rPr lang="en-US" altLang="en-US" smtClean="0"/>
            </a:br>
            <a:r>
              <a:rPr lang="en-US" altLang="en-US" smtClean="0"/>
              <a:t>Writing a Proposal:</a:t>
            </a:r>
            <a:br>
              <a:rPr lang="en-US" altLang="en-US" smtClean="0"/>
            </a:br>
            <a:r>
              <a:rPr lang="en-US" altLang="en-US" smtClean="0"/>
              <a:t>General Advice</a:t>
            </a:r>
            <a:br>
              <a:rPr lang="en-US" altLang="en-US" smtClean="0"/>
            </a:br>
            <a:endParaRPr lang="en-US" altLang="en-US" smtClean="0"/>
          </a:p>
        </p:txBody>
      </p:sp>
      <p:sp>
        <p:nvSpPr>
          <p:cNvPr id="14339" name="Subtitle 4"/>
          <p:cNvSpPr>
            <a:spLocks noGrp="1"/>
          </p:cNvSpPr>
          <p:nvPr>
            <p:ph type="subTitle" idx="1"/>
          </p:nvPr>
        </p:nvSpPr>
        <p:spPr/>
        <p:txBody>
          <a:bodyPr>
            <a:normAutofit/>
          </a:bodyPr>
          <a:lstStyle/>
          <a:p>
            <a:r>
              <a:rPr lang="en-US" altLang="en-US" sz="2800" dirty="0" smtClean="0"/>
              <a:t>(Note: </a:t>
            </a:r>
            <a:r>
              <a:rPr lang="en-US" altLang="en-US" sz="2800" dirty="0" smtClean="0"/>
              <a:t>Such </a:t>
            </a:r>
            <a:r>
              <a:rPr lang="en-US" altLang="en-US" sz="2800" dirty="0" smtClean="0"/>
              <a:t>points will be discussed more extensively </a:t>
            </a:r>
            <a:r>
              <a:rPr lang="en-US" altLang="en-US" sz="2800" dirty="0" smtClean="0"/>
              <a:t>in later modules.)</a:t>
            </a:r>
            <a:endParaRPr lang="en-US" altLang="en-US" sz="2800" dirty="0" smtClean="0"/>
          </a:p>
        </p:txBody>
      </p:sp>
    </p:spTree>
    <p:extLst>
      <p:ext uri="{BB962C8B-B14F-4D97-AF65-F5344CB8AC3E}">
        <p14:creationId xmlns:p14="http://schemas.microsoft.com/office/powerpoint/2010/main" val="3562047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normAutofit fontScale="90000"/>
          </a:bodyPr>
          <a:lstStyle/>
          <a:p>
            <a:r>
              <a:rPr lang="en-US" altLang="en-US" smtClean="0"/>
              <a:t>Key Advice on Preparing Proposals</a:t>
            </a:r>
          </a:p>
        </p:txBody>
      </p:sp>
      <p:sp>
        <p:nvSpPr>
          <p:cNvPr id="15363" name="Content Placeholder 2"/>
          <p:cNvSpPr>
            <a:spLocks noGrp="1"/>
          </p:cNvSpPr>
          <p:nvPr>
            <p:ph idx="1"/>
          </p:nvPr>
        </p:nvSpPr>
        <p:spPr/>
        <p:txBody>
          <a:bodyPr>
            <a:normAutofit lnSpcReduction="10000"/>
          </a:bodyPr>
          <a:lstStyle/>
          <a:p>
            <a:r>
              <a:rPr lang="en-US" altLang="en-US" dirty="0" smtClean="0"/>
              <a:t>Seek a funding source well matched with your </a:t>
            </a:r>
            <a:r>
              <a:rPr lang="en-US" altLang="en-US" dirty="0" smtClean="0"/>
              <a:t>goals.</a:t>
            </a:r>
            <a:endParaRPr lang="en-US" altLang="en-US" dirty="0" smtClean="0"/>
          </a:p>
          <a:p>
            <a:r>
              <a:rPr lang="en-US" altLang="en-US" dirty="0" smtClean="0"/>
              <a:t>Start preparing your proposal </a:t>
            </a:r>
            <a:r>
              <a:rPr lang="en-US" altLang="en-US" dirty="0" smtClean="0"/>
              <a:t>early.</a:t>
            </a:r>
            <a:endParaRPr lang="en-US" altLang="en-US" dirty="0" smtClean="0"/>
          </a:p>
          <a:p>
            <a:r>
              <a:rPr lang="en-US" altLang="en-US" dirty="0" smtClean="0"/>
              <a:t>Gather plenty of </a:t>
            </a:r>
            <a:r>
              <a:rPr lang="en-US" altLang="en-US" dirty="0" smtClean="0"/>
              <a:t>information.</a:t>
            </a:r>
            <a:endParaRPr lang="en-US" altLang="en-US" dirty="0" smtClean="0"/>
          </a:p>
          <a:p>
            <a:r>
              <a:rPr lang="en-US" altLang="en-US" dirty="0" smtClean="0"/>
              <a:t>Follow the instructions </a:t>
            </a:r>
            <a:r>
              <a:rPr lang="en-US" altLang="en-US" dirty="0" smtClean="0"/>
              <a:t>carefully.</a:t>
            </a:r>
            <a:endParaRPr lang="en-US" altLang="en-US" dirty="0" smtClean="0"/>
          </a:p>
          <a:p>
            <a:r>
              <a:rPr lang="en-US" altLang="en-US" dirty="0" smtClean="0"/>
              <a:t>Prepare a </a:t>
            </a:r>
            <a:r>
              <a:rPr lang="en-US" altLang="en-US" dirty="0" smtClean="0"/>
              <a:t>detailed, realistic budget.</a:t>
            </a:r>
            <a:endParaRPr lang="en-US" altLang="en-US" dirty="0" smtClean="0"/>
          </a:p>
          <a:p>
            <a:r>
              <a:rPr lang="en-US" altLang="en-US" dirty="0" smtClean="0"/>
              <a:t>Write </a:t>
            </a:r>
            <a:r>
              <a:rPr lang="en-US" altLang="en-US" dirty="0" smtClean="0"/>
              <a:t>readably.</a:t>
            </a:r>
            <a:endParaRPr lang="en-US" altLang="en-US" dirty="0" smtClean="0"/>
          </a:p>
          <a:p>
            <a:r>
              <a:rPr lang="en-US" altLang="en-US" dirty="0" smtClean="0"/>
              <a:t>Revise, revise, </a:t>
            </a:r>
            <a:r>
              <a:rPr lang="en-US" altLang="en-US" dirty="0" smtClean="0"/>
              <a:t>revise.</a:t>
            </a:r>
            <a:endParaRPr lang="en-US" altLang="en-US" dirty="0" smtClean="0"/>
          </a:p>
        </p:txBody>
      </p:sp>
    </p:spTree>
    <p:extLst>
      <p:ext uri="{BB962C8B-B14F-4D97-AF65-F5344CB8AC3E}">
        <p14:creationId xmlns:p14="http://schemas.microsoft.com/office/powerpoint/2010/main" val="1971885314"/>
      </p:ext>
    </p:extLst>
  </p:cSld>
  <p:clrMapOvr>
    <a:masterClrMapping/>
  </p:clrMapOvr>
</p:sld>
</file>

<file path=ppt/theme/theme1.xml><?xml version="1.0" encoding="utf-8"?>
<a:theme xmlns:a="http://schemas.openxmlformats.org/drawingml/2006/main" name="INASP 2016 Presentation">
  <a:themeElements>
    <a:clrScheme name="Custom 2">
      <a:dk1>
        <a:srgbClr val="333333"/>
      </a:dk1>
      <a:lt1>
        <a:srgbClr val="FFFFFF"/>
      </a:lt1>
      <a:dk2>
        <a:srgbClr val="333333"/>
      </a:dk2>
      <a:lt2>
        <a:srgbClr val="E5E5E5"/>
      </a:lt2>
      <a:accent1>
        <a:srgbClr val="00808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INASP 2016 Presentation</Template>
  <TotalTime>658</TotalTime>
  <Words>785</Words>
  <Application>Microsoft Office PowerPoint</Application>
  <PresentationFormat>On-screen Show (4:3)</PresentationFormat>
  <Paragraphs>89</Paragraphs>
  <Slides>15</Slides>
  <Notes>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INASP 2016 Presentation</vt:lpstr>
      <vt:lpstr>The Grant Application Process: An Overview</vt:lpstr>
      <vt:lpstr>Preview</vt:lpstr>
      <vt:lpstr>Seeking a Possible Match: Two Approaches</vt:lpstr>
      <vt:lpstr>Preparing to Write the Proposal</vt:lpstr>
      <vt:lpstr>Writing and Submitting the Proposal</vt:lpstr>
      <vt:lpstr>Awaiting the Decision</vt:lpstr>
      <vt:lpstr>Following Up</vt:lpstr>
      <vt:lpstr> Writing a Proposal: General Advice </vt:lpstr>
      <vt:lpstr>Key Advice on Preparing Proposals</vt:lpstr>
      <vt:lpstr>Small-Group Session: Your Proposed Project</vt:lpstr>
      <vt:lpstr>Your Proposed Project</vt:lpstr>
      <vt:lpstr>Example</vt:lpstr>
      <vt:lpstr>In Conclusion</vt:lpstr>
      <vt:lpstr>Wishing you much success!</vt:lpstr>
      <vt:lpstr>PowerPoint Presentation</vt:lpstr>
    </vt:vector>
  </TitlesOfParts>
  <Company>INASP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Sian Harris</dc:creator>
  <cp:lastModifiedBy>Barbara Gastel</cp:lastModifiedBy>
  <cp:revision>36</cp:revision>
  <dcterms:created xsi:type="dcterms:W3CDTF">2016-07-21T09:15:55Z</dcterms:created>
  <dcterms:modified xsi:type="dcterms:W3CDTF">2017-09-02T22:09:22Z</dcterms:modified>
</cp:coreProperties>
</file>