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56" r:id="rId2"/>
    <p:sldId id="299" r:id="rId3"/>
    <p:sldId id="301" r:id="rId4"/>
    <p:sldId id="302" r:id="rId5"/>
    <p:sldId id="303" r:id="rId6"/>
    <p:sldId id="304" r:id="rId7"/>
    <p:sldId id="305" r:id="rId8"/>
    <p:sldId id="306" r:id="rId9"/>
    <p:sldId id="307" r:id="rId10"/>
    <p:sldId id="308" r:id="rId11"/>
    <p:sldId id="309" r:id="rId12"/>
    <p:sldId id="300" r:id="rId13"/>
    <p:sldId id="290" r:id="rId14"/>
    <p:sldId id="25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04" autoAdjust="0"/>
    <p:restoredTop sz="90035" autoAdjust="0"/>
  </p:normalViewPr>
  <p:slideViewPr>
    <p:cSldViewPr snapToGrid="0" snapToObjects="1">
      <p:cViewPr>
        <p:scale>
          <a:sx n="100" d="100"/>
          <a:sy n="100" d="100"/>
        </p:scale>
        <p:origin x="-1788"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3/31/2018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3/31/2018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p>
          <a:p>
            <a:r>
              <a:rPr lang="en-US" dirty="0" smtClean="0"/>
              <a:t>- Note the topics that the module will address.</a:t>
            </a:r>
          </a:p>
          <a:p>
            <a:r>
              <a:rPr lang="en-US" dirty="0" smtClean="0"/>
              <a:t>- Note the module’s aim. (Feel free, of course, to frame it in the way that the group is likely to find most relevant.)</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3</a:t>
            </a:fld>
            <a:endParaRPr lang="en-US" dirty="0"/>
          </a:p>
        </p:txBody>
      </p:sp>
    </p:spTree>
    <p:extLst>
      <p:ext uri="{BB962C8B-B14F-4D97-AF65-F5344CB8AC3E}">
        <p14:creationId xmlns:p14="http://schemas.microsoft.com/office/powerpoint/2010/main" val="635759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13</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14</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31/03/2018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31/03/2018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31/03/2018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31/03/2018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31/03/2018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531917"/>
            <a:ext cx="7772400" cy="1492860"/>
          </a:xfrm>
        </p:spPr>
        <p:txBody>
          <a:bodyPr>
            <a:normAutofit/>
          </a:bodyPr>
          <a:lstStyle/>
          <a:p>
            <a:pPr algn="l"/>
            <a:r>
              <a:rPr lang="en-US" b="1" dirty="0" smtClean="0">
                <a:solidFill>
                  <a:srgbClr val="5784CC"/>
                </a:solidFill>
              </a:rPr>
              <a:t>Preparing to Write</a:t>
            </a:r>
            <a:br>
              <a:rPr lang="en-US" b="1" dirty="0" smtClean="0">
                <a:solidFill>
                  <a:srgbClr val="5784CC"/>
                </a:solidFill>
              </a:rPr>
            </a:br>
            <a:r>
              <a:rPr lang="en-US" b="1" dirty="0" smtClean="0">
                <a:solidFill>
                  <a:srgbClr val="5784CC"/>
                </a:solidFill>
              </a:rPr>
              <a:t>a Proposal</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ctrTitle"/>
          </p:nvPr>
        </p:nvSpPr>
        <p:spPr/>
        <p:txBody>
          <a:bodyPr/>
          <a:lstStyle/>
          <a:p>
            <a:r>
              <a:rPr lang="en-US" altLang="en-US" dirty="0" smtClean="0"/>
              <a:t>Small-Group </a:t>
            </a:r>
            <a:r>
              <a:rPr lang="en-US" altLang="en-US" dirty="0" smtClean="0"/>
              <a:t>Exercise:</a:t>
            </a:r>
            <a:r>
              <a:rPr lang="en-US" altLang="en-US" dirty="0" smtClean="0"/>
              <a:t/>
            </a:r>
            <a:br>
              <a:rPr lang="en-US" altLang="en-US" dirty="0" smtClean="0"/>
            </a:br>
            <a:r>
              <a:rPr lang="en-US" altLang="en-US" dirty="0" smtClean="0"/>
              <a:t>Drafting </a:t>
            </a:r>
            <a:r>
              <a:rPr lang="en-US" altLang="en-US" dirty="0" smtClean="0"/>
              <a:t>Timelines</a:t>
            </a:r>
          </a:p>
        </p:txBody>
      </p:sp>
      <p:sp>
        <p:nvSpPr>
          <p:cNvPr id="11267" name="Subtitle 4"/>
          <p:cNvSpPr>
            <a:spLocks noGrp="1"/>
          </p:cNvSpPr>
          <p:nvPr>
            <p:ph type="subTitle" idx="1"/>
          </p:nvPr>
        </p:nvSpPr>
        <p:spPr/>
        <p:txBody>
          <a:bodyPr/>
          <a:lstStyle/>
          <a:p>
            <a:endParaRPr lang="en-US" altLang="en-US" smtClean="0"/>
          </a:p>
        </p:txBody>
      </p:sp>
    </p:spTree>
    <p:extLst>
      <p:ext uri="{BB962C8B-B14F-4D97-AF65-F5344CB8AC3E}">
        <p14:creationId xmlns:p14="http://schemas.microsoft.com/office/powerpoint/2010/main" val="1605101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9608" y="1060817"/>
            <a:ext cx="8229600" cy="849501"/>
          </a:xfrm>
        </p:spPr>
        <p:txBody>
          <a:bodyPr/>
          <a:lstStyle/>
          <a:p>
            <a:r>
              <a:rPr lang="en-US" altLang="en-US" dirty="0" smtClean="0"/>
              <a:t>Drafting Your Timelines</a:t>
            </a:r>
          </a:p>
        </p:txBody>
      </p:sp>
      <p:sp>
        <p:nvSpPr>
          <p:cNvPr id="12291" name="Content Placeholder 2"/>
          <p:cNvSpPr>
            <a:spLocks noGrp="1"/>
          </p:cNvSpPr>
          <p:nvPr>
            <p:ph idx="1"/>
          </p:nvPr>
        </p:nvSpPr>
        <p:spPr/>
        <p:txBody>
          <a:bodyPr>
            <a:normAutofit lnSpcReduction="10000"/>
          </a:bodyPr>
          <a:lstStyle/>
          <a:p>
            <a:r>
              <a:rPr lang="en-US" altLang="en-US" dirty="0" smtClean="0"/>
              <a:t>Draft a timeline for preparing your proposal. </a:t>
            </a:r>
            <a:r>
              <a:rPr lang="en-US" altLang="en-US" dirty="0" smtClean="0"/>
              <a:t>Include </a:t>
            </a:r>
            <a:r>
              <a:rPr lang="en-US" altLang="en-US" dirty="0" smtClean="0"/>
              <a:t>dates you plan to start and finish various steps and the date you plan to submit the proposal.</a:t>
            </a:r>
          </a:p>
          <a:p>
            <a:r>
              <a:rPr lang="en-US" altLang="en-US" dirty="0" smtClean="0"/>
              <a:t>Draft a timeline for your proposed project</a:t>
            </a:r>
            <a:r>
              <a:rPr lang="en-US" altLang="en-US" dirty="0" smtClean="0"/>
              <a:t>. </a:t>
            </a:r>
            <a:r>
              <a:rPr lang="en-US" altLang="en-US" dirty="0" smtClean="0"/>
              <a:t>Indicate dates you plan to start and finish each main component.</a:t>
            </a:r>
          </a:p>
          <a:p>
            <a:r>
              <a:rPr lang="en-US" altLang="en-US" dirty="0" smtClean="0"/>
              <a:t>Show your timelines to other members of your group, and get their feedback.</a:t>
            </a:r>
          </a:p>
        </p:txBody>
      </p:sp>
    </p:spTree>
    <p:extLst>
      <p:ext uri="{BB962C8B-B14F-4D97-AF65-F5344CB8AC3E}">
        <p14:creationId xmlns:p14="http://schemas.microsoft.com/office/powerpoint/2010/main" val="31091161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31/03/2018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12</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13</a:t>
            </a:fld>
            <a:endParaRPr lang="en-US"/>
          </a:p>
        </p:txBody>
      </p:sp>
    </p:spTree>
    <p:extLst>
      <p:ext uri="{BB962C8B-B14F-4D97-AF65-F5344CB8AC3E}">
        <p14:creationId xmlns:p14="http://schemas.microsoft.com/office/powerpoint/2010/main" val="1572619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31/03/2018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14</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smtClean="0"/>
              <a:t>Overview</a:t>
            </a:r>
          </a:p>
        </p:txBody>
      </p:sp>
      <p:sp>
        <p:nvSpPr>
          <p:cNvPr id="4099" name="Rectangle 3"/>
          <p:cNvSpPr>
            <a:spLocks noGrp="1" noChangeArrowheads="1"/>
          </p:cNvSpPr>
          <p:nvPr>
            <p:ph type="body" idx="1"/>
          </p:nvPr>
        </p:nvSpPr>
        <p:spPr/>
        <p:txBody>
          <a:bodyPr>
            <a:normAutofit fontScale="92500" lnSpcReduction="10000"/>
          </a:bodyPr>
          <a:lstStyle/>
          <a:p>
            <a:pPr eaLnBrk="1" hangingPunct="1"/>
            <a:r>
              <a:rPr lang="en-US" altLang="en-US" dirty="0" smtClean="0"/>
              <a:t>Discussion: aspects of preparation</a:t>
            </a:r>
            <a:endParaRPr lang="en-US" altLang="en-US" dirty="0" smtClean="0"/>
          </a:p>
          <a:p>
            <a:pPr lvl="1"/>
            <a:r>
              <a:rPr lang="en-US" altLang="en-US" dirty="0" smtClean="0"/>
              <a:t>Starting early</a:t>
            </a:r>
          </a:p>
          <a:p>
            <a:pPr lvl="1"/>
            <a:r>
              <a:rPr lang="en-US" altLang="en-US" dirty="0" smtClean="0"/>
              <a:t>Analyzing instructions, examples, </a:t>
            </a:r>
            <a:r>
              <a:rPr lang="en-US" altLang="en-US" dirty="0" err="1" smtClean="0"/>
              <a:t>etc</a:t>
            </a:r>
            <a:endParaRPr lang="en-US" altLang="en-US" dirty="0" smtClean="0"/>
          </a:p>
          <a:p>
            <a:pPr lvl="1"/>
            <a:r>
              <a:rPr lang="en-US" altLang="en-US" dirty="0" smtClean="0"/>
              <a:t>Doing the groundwork</a:t>
            </a:r>
          </a:p>
          <a:p>
            <a:pPr lvl="1"/>
            <a:r>
              <a:rPr lang="en-US" altLang="en-US" dirty="0" smtClean="0"/>
              <a:t>Assembling collaborators</a:t>
            </a:r>
          </a:p>
          <a:p>
            <a:pPr lvl="1"/>
            <a:r>
              <a:rPr lang="en-US" altLang="en-US" dirty="0" smtClean="0"/>
              <a:t>Establishing timelines</a:t>
            </a:r>
          </a:p>
          <a:p>
            <a:pPr lvl="1"/>
            <a:r>
              <a:rPr lang="en-US" altLang="en-US" dirty="0" smtClean="0"/>
              <a:t>Gathering budgetary information</a:t>
            </a:r>
          </a:p>
          <a:p>
            <a:pPr lvl="1"/>
            <a:r>
              <a:rPr lang="en-US" altLang="en-US" dirty="0" smtClean="0"/>
              <a:t>Doing other items</a:t>
            </a:r>
          </a:p>
          <a:p>
            <a:pPr eaLnBrk="1" hangingPunct="1"/>
            <a:r>
              <a:rPr lang="en-US" altLang="en-US" dirty="0" smtClean="0"/>
              <a:t>Exercise: drafting timelines</a:t>
            </a:r>
          </a:p>
          <a:p>
            <a:pPr eaLnBrk="1" hangingPunct="1"/>
            <a:endParaRPr lang="en-US" altLang="en-US" dirty="0" smtClean="0"/>
          </a:p>
        </p:txBody>
      </p:sp>
    </p:spTree>
    <p:extLst>
      <p:ext uri="{BB962C8B-B14F-4D97-AF65-F5344CB8AC3E}">
        <p14:creationId xmlns:p14="http://schemas.microsoft.com/office/powerpoint/2010/main" val="1561613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smtClean="0"/>
              <a:t>Starting Early</a:t>
            </a:r>
          </a:p>
        </p:txBody>
      </p:sp>
      <p:sp>
        <p:nvSpPr>
          <p:cNvPr id="4099" name="Content Placeholder 2"/>
          <p:cNvSpPr>
            <a:spLocks noGrp="1"/>
          </p:cNvSpPr>
          <p:nvPr>
            <p:ph idx="1"/>
          </p:nvPr>
        </p:nvSpPr>
        <p:spPr/>
        <p:txBody>
          <a:bodyPr/>
          <a:lstStyle/>
          <a:p>
            <a:r>
              <a:rPr lang="en-US" altLang="en-US" dirty="0" smtClean="0"/>
              <a:t>Even a short proposal can take a long </a:t>
            </a:r>
            <a:r>
              <a:rPr lang="en-US" altLang="en-US" dirty="0" smtClean="0"/>
              <a:t>time. Therefore </a:t>
            </a:r>
            <a:r>
              <a:rPr lang="en-US" altLang="en-US" dirty="0" smtClean="0"/>
              <a:t>start early.</a:t>
            </a:r>
          </a:p>
          <a:p>
            <a:r>
              <a:rPr lang="en-US" altLang="en-US" dirty="0" smtClean="0"/>
              <a:t>For large grant proposals, it can be advisable to begin at least 6 months before the deadline.</a:t>
            </a:r>
          </a:p>
        </p:txBody>
      </p:sp>
    </p:spTree>
    <p:extLst>
      <p:ext uri="{BB962C8B-B14F-4D97-AF65-F5344CB8AC3E}">
        <p14:creationId xmlns:p14="http://schemas.microsoft.com/office/powerpoint/2010/main" val="1431652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66255" y="940164"/>
            <a:ext cx="8763989" cy="849501"/>
          </a:xfrm>
        </p:spPr>
        <p:txBody>
          <a:bodyPr>
            <a:noAutofit/>
          </a:bodyPr>
          <a:lstStyle/>
          <a:p>
            <a:pPr eaLnBrk="1" hangingPunct="1"/>
            <a:r>
              <a:rPr lang="en-US" altLang="en-US" sz="4000" dirty="0" smtClean="0"/>
              <a:t>Analyzing Instructions, Examples, </a:t>
            </a:r>
            <a:r>
              <a:rPr lang="en-US" altLang="en-US" sz="4000" dirty="0" err="1" smtClean="0"/>
              <a:t>etc</a:t>
            </a:r>
            <a:endParaRPr lang="en-US" altLang="en-US" sz="4000" dirty="0" smtClean="0"/>
          </a:p>
        </p:txBody>
      </p:sp>
      <p:sp>
        <p:nvSpPr>
          <p:cNvPr id="5123" name="Rectangle 3"/>
          <p:cNvSpPr>
            <a:spLocks noGrp="1" noChangeArrowheads="1"/>
          </p:cNvSpPr>
          <p:nvPr>
            <p:ph type="body" idx="1"/>
          </p:nvPr>
        </p:nvSpPr>
        <p:spPr/>
        <p:txBody>
          <a:bodyPr/>
          <a:lstStyle/>
          <a:p>
            <a:pPr eaLnBrk="1" hangingPunct="1"/>
            <a:r>
              <a:rPr lang="en-US" altLang="en-US" dirty="0" smtClean="0"/>
              <a:t>Carefully review materials from the potential funding source.</a:t>
            </a:r>
          </a:p>
          <a:p>
            <a:pPr eaLnBrk="1" hangingPunct="1"/>
            <a:r>
              <a:rPr lang="en-US" altLang="en-US" dirty="0" smtClean="0"/>
              <a:t>Consult the program officer, if appropriate.</a:t>
            </a:r>
          </a:p>
          <a:p>
            <a:pPr eaLnBrk="1" hangingPunct="1"/>
            <a:r>
              <a:rPr lang="en-US" altLang="en-US" dirty="0" smtClean="0"/>
              <a:t>If possible, look at examples of successful proposals to the funding source.</a:t>
            </a:r>
          </a:p>
          <a:p>
            <a:pPr lvl="1" eaLnBrk="1" hangingPunct="1"/>
            <a:r>
              <a:rPr lang="en-US" altLang="en-US" dirty="0" smtClean="0"/>
              <a:t>From colleagues</a:t>
            </a:r>
          </a:p>
          <a:p>
            <a:pPr lvl="1" eaLnBrk="1" hangingPunct="1"/>
            <a:r>
              <a:rPr lang="en-US" altLang="en-US" dirty="0" smtClean="0"/>
              <a:t>From the program officer</a:t>
            </a:r>
          </a:p>
          <a:p>
            <a:pPr lvl="1" eaLnBrk="1" hangingPunct="1"/>
            <a:r>
              <a:rPr lang="en-US" altLang="en-US" dirty="0" smtClean="0"/>
              <a:t>Published or posted</a:t>
            </a:r>
          </a:p>
          <a:p>
            <a:pPr eaLnBrk="1" hangingPunct="1">
              <a:buFontTx/>
              <a:buNone/>
            </a:pPr>
            <a:endParaRPr lang="en-US" altLang="en-US" dirty="0" smtClean="0"/>
          </a:p>
        </p:txBody>
      </p:sp>
    </p:spTree>
    <p:extLst>
      <p:ext uri="{BB962C8B-B14F-4D97-AF65-F5344CB8AC3E}">
        <p14:creationId xmlns:p14="http://schemas.microsoft.com/office/powerpoint/2010/main" val="448333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Doing the Groundwork</a:t>
            </a:r>
          </a:p>
        </p:txBody>
      </p:sp>
      <p:sp>
        <p:nvSpPr>
          <p:cNvPr id="6147" name="Content Placeholder 2"/>
          <p:cNvSpPr>
            <a:spLocks noGrp="1"/>
          </p:cNvSpPr>
          <p:nvPr>
            <p:ph idx="1"/>
          </p:nvPr>
        </p:nvSpPr>
        <p:spPr/>
        <p:txBody>
          <a:bodyPr>
            <a:normAutofit lnSpcReduction="10000"/>
          </a:bodyPr>
          <a:lstStyle/>
          <a:p>
            <a:r>
              <a:rPr lang="en-US" altLang="en-US" dirty="0" smtClean="0"/>
              <a:t>Review the literature on work related to yours. </a:t>
            </a:r>
            <a:r>
              <a:rPr lang="en-US" altLang="en-US" dirty="0" smtClean="0"/>
              <a:t>Be </a:t>
            </a:r>
            <a:r>
              <a:rPr lang="en-US" altLang="en-US" dirty="0" smtClean="0"/>
              <a:t>prepared to cite it.</a:t>
            </a:r>
          </a:p>
          <a:p>
            <a:r>
              <a:rPr lang="en-US" altLang="en-US" dirty="0" smtClean="0"/>
              <a:t>Start developing a persuasive explanation of why the proposed project is valuable.</a:t>
            </a:r>
          </a:p>
          <a:p>
            <a:r>
              <a:rPr lang="en-US" altLang="en-US" dirty="0" smtClean="0"/>
              <a:t>If your proposal will be for research, formulate one or more well-defined, potentially productive hypotheses or research </a:t>
            </a:r>
            <a:r>
              <a:rPr lang="en-US" altLang="en-US" dirty="0" smtClean="0"/>
              <a:t>questions. Beware </a:t>
            </a:r>
            <a:r>
              <a:rPr lang="en-US" altLang="en-US" dirty="0" smtClean="0"/>
              <a:t>of proposing a project that is unrealistically large.</a:t>
            </a:r>
          </a:p>
        </p:txBody>
      </p:sp>
    </p:spTree>
    <p:extLst>
      <p:ext uri="{BB962C8B-B14F-4D97-AF65-F5344CB8AC3E}">
        <p14:creationId xmlns:p14="http://schemas.microsoft.com/office/powerpoint/2010/main" val="124873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Assembling Collaborators</a:t>
            </a:r>
          </a:p>
        </p:txBody>
      </p:sp>
      <p:sp>
        <p:nvSpPr>
          <p:cNvPr id="7171" name="Content Placeholder 2"/>
          <p:cNvSpPr>
            <a:spLocks noGrp="1"/>
          </p:cNvSpPr>
          <p:nvPr>
            <p:ph idx="1"/>
          </p:nvPr>
        </p:nvSpPr>
        <p:spPr/>
        <p:txBody>
          <a:bodyPr>
            <a:normAutofit lnSpcReduction="10000"/>
          </a:bodyPr>
          <a:lstStyle/>
          <a:p>
            <a:r>
              <a:rPr lang="en-US" altLang="en-US" dirty="0" smtClean="0"/>
              <a:t>If you want others </a:t>
            </a:r>
            <a:r>
              <a:rPr lang="en-US" altLang="en-US" dirty="0" smtClean="0"/>
              <a:t>at your institution to </a:t>
            </a:r>
            <a:r>
              <a:rPr lang="en-US" altLang="en-US" dirty="0" smtClean="0"/>
              <a:t>join the project team, invite them. </a:t>
            </a:r>
            <a:r>
              <a:rPr lang="en-US" altLang="en-US" dirty="0" smtClean="0"/>
              <a:t>Ask </a:t>
            </a:r>
            <a:r>
              <a:rPr lang="en-US" altLang="en-US" dirty="0" smtClean="0"/>
              <a:t>them for needed items, such as information and CVs.</a:t>
            </a:r>
          </a:p>
          <a:p>
            <a:r>
              <a:rPr lang="en-US" altLang="en-US" dirty="0" smtClean="0"/>
              <a:t>If you want outside participants, such as consultants, invite them. </a:t>
            </a:r>
            <a:r>
              <a:rPr lang="en-US" altLang="en-US" dirty="0" smtClean="0"/>
              <a:t>If </a:t>
            </a:r>
            <a:r>
              <a:rPr lang="en-US" altLang="en-US" dirty="0" smtClean="0"/>
              <a:t>appropriate, obtain CVs and letters of support.</a:t>
            </a:r>
          </a:p>
          <a:p>
            <a:r>
              <a:rPr lang="en-US" altLang="en-US" dirty="0" smtClean="0"/>
              <a:t>Consider including a writer or editor on the grant-preparation team.  </a:t>
            </a:r>
          </a:p>
        </p:txBody>
      </p:sp>
    </p:spTree>
    <p:extLst>
      <p:ext uri="{BB962C8B-B14F-4D97-AF65-F5344CB8AC3E}">
        <p14:creationId xmlns:p14="http://schemas.microsoft.com/office/powerpoint/2010/main" val="947298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smtClean="0"/>
              <a:t>Establishing Timelines</a:t>
            </a:r>
          </a:p>
        </p:txBody>
      </p:sp>
      <p:sp>
        <p:nvSpPr>
          <p:cNvPr id="8195" name="Content Placeholder 2"/>
          <p:cNvSpPr>
            <a:spLocks noGrp="1"/>
          </p:cNvSpPr>
          <p:nvPr>
            <p:ph idx="1"/>
          </p:nvPr>
        </p:nvSpPr>
        <p:spPr/>
        <p:txBody>
          <a:bodyPr/>
          <a:lstStyle/>
          <a:p>
            <a:r>
              <a:rPr lang="en-US" altLang="en-US" dirty="0" smtClean="0"/>
              <a:t>Especially if you’re preparing a large proposal, draft a schedule for doing so</a:t>
            </a:r>
            <a:r>
              <a:rPr lang="en-US" altLang="en-US" dirty="0" smtClean="0"/>
              <a:t>. </a:t>
            </a:r>
            <a:r>
              <a:rPr lang="en-US" altLang="en-US" dirty="0" smtClean="0"/>
              <a:t>Include time for institutional approvals, if needed.</a:t>
            </a:r>
          </a:p>
          <a:p>
            <a:r>
              <a:rPr lang="en-US" altLang="en-US" dirty="0" smtClean="0"/>
              <a:t>Consider preparing a timeline (such as a Gantt chart) for the proposed project</a:t>
            </a:r>
            <a:r>
              <a:rPr lang="en-US" altLang="en-US" dirty="0" smtClean="0"/>
              <a:t>. </a:t>
            </a:r>
            <a:r>
              <a:rPr lang="en-US" altLang="en-US" dirty="0" smtClean="0"/>
              <a:t>Indicate dates on which you plan to start and finish each main part of the project.</a:t>
            </a:r>
          </a:p>
        </p:txBody>
      </p:sp>
    </p:spTree>
    <p:extLst>
      <p:ext uri="{BB962C8B-B14F-4D97-AF65-F5344CB8AC3E}">
        <p14:creationId xmlns:p14="http://schemas.microsoft.com/office/powerpoint/2010/main" val="1845169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9608" y="1121139"/>
            <a:ext cx="8229600" cy="849501"/>
          </a:xfrm>
        </p:spPr>
        <p:txBody>
          <a:bodyPr>
            <a:normAutofit fontScale="90000"/>
          </a:bodyPr>
          <a:lstStyle/>
          <a:p>
            <a:r>
              <a:rPr lang="en-US" altLang="en-US" dirty="0" smtClean="0"/>
              <a:t>Gathering Budgetary Information</a:t>
            </a:r>
          </a:p>
        </p:txBody>
      </p:sp>
      <p:sp>
        <p:nvSpPr>
          <p:cNvPr id="9219" name="Content Placeholder 2"/>
          <p:cNvSpPr>
            <a:spLocks noGrp="1"/>
          </p:cNvSpPr>
          <p:nvPr>
            <p:ph idx="1"/>
          </p:nvPr>
        </p:nvSpPr>
        <p:spPr>
          <a:xfrm>
            <a:off x="459608" y="2064788"/>
            <a:ext cx="8229600" cy="4305532"/>
          </a:xfrm>
        </p:spPr>
        <p:txBody>
          <a:bodyPr/>
          <a:lstStyle/>
          <a:p>
            <a:r>
              <a:rPr lang="en-US" altLang="en-US" dirty="0" smtClean="0"/>
              <a:t>Start identifying items that you’ll ask the funding source to pay for.</a:t>
            </a:r>
          </a:p>
          <a:p>
            <a:r>
              <a:rPr lang="en-US" altLang="en-US" dirty="0" smtClean="0"/>
              <a:t>Start determining the cost of each.</a:t>
            </a:r>
          </a:p>
          <a:p>
            <a:r>
              <a:rPr lang="en-US" altLang="en-US" dirty="0" smtClean="0"/>
              <a:t>If your institution will contribute resources, identify them, and determine how much they are worth.</a:t>
            </a:r>
          </a:p>
        </p:txBody>
      </p:sp>
    </p:spTree>
    <p:extLst>
      <p:ext uri="{BB962C8B-B14F-4D97-AF65-F5344CB8AC3E}">
        <p14:creationId xmlns:p14="http://schemas.microsoft.com/office/powerpoint/2010/main" val="3243014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sz="4000" smtClean="0"/>
              <a:t>Doing Other Items</a:t>
            </a:r>
          </a:p>
        </p:txBody>
      </p:sp>
      <p:sp>
        <p:nvSpPr>
          <p:cNvPr id="10243" name="Rectangle 3"/>
          <p:cNvSpPr>
            <a:spLocks noGrp="1" noChangeArrowheads="1"/>
          </p:cNvSpPr>
          <p:nvPr>
            <p:ph type="body" idx="1"/>
          </p:nvPr>
        </p:nvSpPr>
        <p:spPr/>
        <p:txBody>
          <a:bodyPr/>
          <a:lstStyle/>
          <a:p>
            <a:pPr eaLnBrk="1" hangingPunct="1"/>
            <a:r>
              <a:rPr lang="en-US" altLang="en-US" dirty="0" smtClean="0"/>
              <a:t>If advisable, do preliminary studies.</a:t>
            </a:r>
          </a:p>
          <a:p>
            <a:pPr eaLnBrk="1" hangingPunct="1"/>
            <a:r>
              <a:rPr lang="en-US" altLang="en-US" dirty="0" smtClean="0"/>
              <a:t>If appropriate, consider sustainability.</a:t>
            </a:r>
          </a:p>
          <a:p>
            <a:pPr eaLnBrk="1" hangingPunct="1"/>
            <a:r>
              <a:rPr lang="en-US" altLang="en-US" dirty="0" smtClean="0"/>
              <a:t>If required, submit a </a:t>
            </a:r>
            <a:r>
              <a:rPr lang="en-US" altLang="en-US" dirty="0" smtClean="0"/>
              <a:t>“pre-proposal” (sometimes called a “letter </a:t>
            </a:r>
            <a:r>
              <a:rPr lang="en-US" altLang="en-US" dirty="0" smtClean="0"/>
              <a:t>of </a:t>
            </a:r>
            <a:r>
              <a:rPr lang="en-US" altLang="en-US" dirty="0" smtClean="0"/>
              <a:t>intent” or “letter </a:t>
            </a:r>
            <a:r>
              <a:rPr lang="en-US" altLang="en-US" dirty="0" smtClean="0"/>
              <a:t>of </a:t>
            </a:r>
            <a:r>
              <a:rPr lang="en-US" altLang="en-US" dirty="0" smtClean="0"/>
              <a:t>inquiry”).</a:t>
            </a:r>
            <a:endParaRPr lang="en-US" altLang="en-US" dirty="0" smtClean="0"/>
          </a:p>
          <a:p>
            <a:pPr eaLnBrk="1" hangingPunct="1"/>
            <a:r>
              <a:rPr lang="en-US" altLang="en-US" dirty="0" smtClean="0"/>
              <a:t>Other?</a:t>
            </a:r>
          </a:p>
        </p:txBody>
      </p:sp>
    </p:spTree>
    <p:extLst>
      <p:ext uri="{BB962C8B-B14F-4D97-AF65-F5344CB8AC3E}">
        <p14:creationId xmlns:p14="http://schemas.microsoft.com/office/powerpoint/2010/main" val="3352164237"/>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694</TotalTime>
  <Words>865</Words>
  <Application>Microsoft Office PowerPoint</Application>
  <PresentationFormat>On-screen Show (4:3)</PresentationFormat>
  <Paragraphs>87</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INASP 2016 Presentation</vt:lpstr>
      <vt:lpstr>Preparing to Write a Proposal</vt:lpstr>
      <vt:lpstr>Overview</vt:lpstr>
      <vt:lpstr>Starting Early</vt:lpstr>
      <vt:lpstr>Analyzing Instructions, Examples, etc</vt:lpstr>
      <vt:lpstr>Doing the Groundwork</vt:lpstr>
      <vt:lpstr>Assembling Collaborators</vt:lpstr>
      <vt:lpstr>Establishing Timelines</vt:lpstr>
      <vt:lpstr>Gathering Budgetary Information</vt:lpstr>
      <vt:lpstr>Doing Other Items</vt:lpstr>
      <vt:lpstr>Small-Group Exercise: Drafting Timelines</vt:lpstr>
      <vt:lpstr>Drafting Your Timelines</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35</cp:revision>
  <dcterms:created xsi:type="dcterms:W3CDTF">2016-07-21T09:15:55Z</dcterms:created>
  <dcterms:modified xsi:type="dcterms:W3CDTF">2018-03-31T19:32:55Z</dcterms:modified>
</cp:coreProperties>
</file>