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3"/>
  </p:notesMasterIdLst>
  <p:handoutMasterIdLst>
    <p:handoutMasterId r:id="rId24"/>
  </p:handoutMasterIdLst>
  <p:sldIdLst>
    <p:sldId id="256" r:id="rId2"/>
    <p:sldId id="303" r:id="rId3"/>
    <p:sldId id="304" r:id="rId4"/>
    <p:sldId id="305" r:id="rId5"/>
    <p:sldId id="306" r:id="rId6"/>
    <p:sldId id="307" r:id="rId7"/>
    <p:sldId id="308" r:id="rId8"/>
    <p:sldId id="309" r:id="rId9"/>
    <p:sldId id="310" r:id="rId10"/>
    <p:sldId id="311" r:id="rId11"/>
    <p:sldId id="312" r:id="rId12"/>
    <p:sldId id="313" r:id="rId13"/>
    <p:sldId id="314" r:id="rId14"/>
    <p:sldId id="315" r:id="rId15"/>
    <p:sldId id="316" r:id="rId16"/>
    <p:sldId id="317" r:id="rId17"/>
    <p:sldId id="318" r:id="rId18"/>
    <p:sldId id="319" r:id="rId19"/>
    <p:sldId id="300" r:id="rId20"/>
    <p:sldId id="290" r:id="rId21"/>
    <p:sldId id="257"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5784CC"/>
    <a:srgbClr val="1AFFFF"/>
    <a:srgbClr val="FFFFFF"/>
    <a:srgbClr val="E5E5E5"/>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04" autoAdjust="0"/>
    <p:restoredTop sz="98401" autoAdjust="0"/>
  </p:normalViewPr>
  <p:slideViewPr>
    <p:cSldViewPr snapToGrid="0" snapToObjects="1">
      <p:cViewPr>
        <p:scale>
          <a:sx n="100" d="100"/>
          <a:sy n="100" d="100"/>
        </p:scale>
        <p:origin x="-1524" y="-3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30" d="100"/>
          <a:sy n="130" d="100"/>
        </p:scale>
        <p:origin x="-1446" y="33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3B85EE-53BF-8142-88AE-B1ADA6DC59E8}" type="datetimeFigureOut">
              <a:rPr lang="en-US" smtClean="0"/>
              <a:t>4/1/2018</a:t>
            </a:fld>
            <a:endParaRPr lang="en-US"/>
          </a:p>
        </p:txBody>
      </p:sp>
      <p:sp>
        <p:nvSpPr>
          <p:cNvPr id="4" name="Footer Placeholder 3"/>
          <p:cNvSpPr>
            <a:spLocks noGrp="1"/>
          </p:cNvSpPr>
          <p:nvPr>
            <p:ph type="ftr" sz="quarter" idx="2"/>
          </p:nvPr>
        </p:nvSpPr>
        <p:spPr>
          <a:xfrm>
            <a:off x="0" y="8522211"/>
            <a:ext cx="6313018" cy="495847"/>
          </a:xfrm>
          <a:prstGeom prst="rect">
            <a:avLst/>
          </a:prstGeom>
        </p:spPr>
        <p:txBody>
          <a:bodyPr vert="horz" lIns="91440" tIns="45720" rIns="91440" bIns="45720" rtlCol="0" anchor="b"/>
          <a:lstStyle>
            <a:lvl1pPr algn="l">
              <a:defRPr sz="1200"/>
            </a:lvl1pPr>
          </a:lstStyle>
          <a:p>
            <a:r>
              <a:rPr lang="en-GB" sz="1000" dirty="0" smtClean="0"/>
              <a:t>This </a:t>
            </a:r>
            <a:r>
              <a:rPr lang="en-GB" sz="1000" dirty="0"/>
              <a:t>work is licensed under a Creative Commons Attribution-</a:t>
            </a:r>
            <a:r>
              <a:rPr lang="en-GB" sz="1000" dirty="0" err="1"/>
              <a:t>ShareAlike</a:t>
            </a:r>
            <a:r>
              <a:rPr lang="en-GB" sz="1000" dirty="0"/>
              <a:t> 3.0 </a:t>
            </a:r>
            <a:r>
              <a:rPr lang="en-GB" sz="1000" dirty="0" err="1"/>
              <a:t>Unported</a:t>
            </a:r>
            <a:r>
              <a:rPr lang="en-GB" sz="1000" dirty="0"/>
              <a:t> License</a:t>
            </a:r>
            <a:r>
              <a:rPr lang="en-GB" sz="1000" dirty="0" smtClean="0"/>
              <a:t>.</a:t>
            </a:r>
          </a:p>
          <a:p>
            <a:r>
              <a:rPr lang="en-GB" sz="1000" dirty="0"/>
              <a:t>http://creativecommons.org/licenses/by-sa/3.0</a:t>
            </a:r>
            <a:r>
              <a:rPr lang="en-GB" sz="1000" dirty="0" smtClean="0"/>
              <a:t>/</a:t>
            </a:r>
            <a:endParaRPr lang="en-GB" sz="1000" dirty="0"/>
          </a:p>
        </p:txBody>
      </p:sp>
      <p:sp>
        <p:nvSpPr>
          <p:cNvPr id="5" name="Slide Number Placeholder 4"/>
          <p:cNvSpPr>
            <a:spLocks noGrp="1"/>
          </p:cNvSpPr>
          <p:nvPr>
            <p:ph type="sldNum" sz="quarter" idx="3"/>
          </p:nvPr>
        </p:nvSpPr>
        <p:spPr>
          <a:xfrm>
            <a:off x="6313017" y="8524283"/>
            <a:ext cx="543395" cy="457200"/>
          </a:xfrm>
          <a:prstGeom prst="rect">
            <a:avLst/>
          </a:prstGeom>
        </p:spPr>
        <p:txBody>
          <a:bodyPr vert="horz" lIns="91440" tIns="45720" rIns="91440" bIns="45720" rtlCol="0" anchor="b"/>
          <a:lstStyle>
            <a:lvl1pPr algn="r">
              <a:defRPr sz="1200"/>
            </a:lvl1pPr>
          </a:lstStyle>
          <a:p>
            <a:fld id="{043BA4F4-B25B-A641-B63E-5F84226EF5BC}" type="slidenum">
              <a:rPr lang="en-US" smtClean="0"/>
              <a:t>‹#›</a:t>
            </a:fld>
            <a:endParaRPr lang="en-US" dirty="0"/>
          </a:p>
        </p:txBody>
      </p:sp>
    </p:spTree>
    <p:extLst>
      <p:ext uri="{BB962C8B-B14F-4D97-AF65-F5344CB8AC3E}">
        <p14:creationId xmlns:p14="http://schemas.microsoft.com/office/powerpoint/2010/main" val="22226283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FD8533-B7A0-3247-9F7E-05C10199060A}" type="datetimeFigureOut">
              <a:rPr lang="en-US" smtClean="0"/>
              <a:t>4/1/2018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1" y="8634008"/>
            <a:ext cx="6232549" cy="457200"/>
          </a:xfrm>
          <a:prstGeom prst="rect">
            <a:avLst/>
          </a:prstGeom>
        </p:spPr>
        <p:txBody>
          <a:bodyPr vert="horz" lIns="91440" tIns="45720" rIns="91440" bIns="45720" rtlCol="0" anchor="b"/>
          <a:lstStyle>
            <a:lvl1pPr algn="l">
              <a:defRPr sz="1000" baseline="0"/>
            </a:lvl1pPr>
          </a:lstStyle>
          <a:p>
            <a:r>
              <a:rPr lang="en-GB" dirty="0" smtClean="0"/>
              <a:t>This work is licensed under a Creative Commons Attribution-</a:t>
            </a:r>
            <a:r>
              <a:rPr lang="en-GB" dirty="0" err="1" smtClean="0"/>
              <a:t>ShareAlike</a:t>
            </a:r>
            <a:r>
              <a:rPr lang="en-GB" dirty="0" smtClean="0"/>
              <a:t> 3.0 </a:t>
            </a:r>
            <a:r>
              <a:rPr lang="en-GB" dirty="0" err="1" smtClean="0"/>
              <a:t>Unported</a:t>
            </a:r>
            <a:r>
              <a:rPr lang="en-GB" dirty="0" smtClean="0"/>
              <a:t> License.</a:t>
            </a:r>
          </a:p>
          <a:p>
            <a:r>
              <a:rPr lang="en-GB" dirty="0" smtClean="0"/>
              <a:t>http://creativecommons.org/licenses/by-sa/3.0/</a:t>
            </a:r>
          </a:p>
        </p:txBody>
      </p:sp>
      <p:sp>
        <p:nvSpPr>
          <p:cNvPr id="7" name="Slide Number Placeholder 6"/>
          <p:cNvSpPr>
            <a:spLocks noGrp="1"/>
          </p:cNvSpPr>
          <p:nvPr>
            <p:ph type="sldNum" sz="quarter" idx="5"/>
          </p:nvPr>
        </p:nvSpPr>
        <p:spPr>
          <a:xfrm>
            <a:off x="6232549" y="8641323"/>
            <a:ext cx="623863" cy="457200"/>
          </a:xfrm>
          <a:prstGeom prst="rect">
            <a:avLst/>
          </a:prstGeom>
        </p:spPr>
        <p:txBody>
          <a:bodyPr vert="horz" lIns="91440" tIns="45720" rIns="91440" bIns="45720" rtlCol="0" anchor="b"/>
          <a:lstStyle>
            <a:lvl1pPr algn="r">
              <a:defRPr sz="1200"/>
            </a:lvl1pPr>
          </a:lstStyle>
          <a:p>
            <a:fld id="{C623B231-3D70-2A4C-A0C2-A57463CF59EC}" type="slidenum">
              <a:rPr lang="en-US" smtClean="0"/>
              <a:t>‹#›</a:t>
            </a:fld>
            <a:endParaRPr lang="en-US" dirty="0"/>
          </a:p>
        </p:txBody>
      </p:sp>
    </p:spTree>
    <p:extLst>
      <p:ext uri="{BB962C8B-B14F-4D97-AF65-F5344CB8AC3E}">
        <p14:creationId xmlns:p14="http://schemas.microsoft.com/office/powerpoint/2010/main" val="296382275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75588FF-D7BF-43DF-95ED-CB3D2891DB49}" type="slidenum">
              <a:rPr lang="en-US" altLang="en-US" smtClean="0"/>
              <a:pPr eaLnBrk="1" hangingPunct="1"/>
              <a:t>2</a:t>
            </a:fld>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If time permits, include a question-and-answer session.</a:t>
            </a:r>
          </a:p>
          <a:p>
            <a:pPr marL="171450" indent="-171450">
              <a:buFontTx/>
              <a:buChar char="-"/>
            </a:pPr>
            <a:r>
              <a:rPr lang="en-US" dirty="0" smtClean="0"/>
              <a:t>Perhaps do one or both of the following:</a:t>
            </a:r>
          </a:p>
          <a:p>
            <a:pPr marL="628650" marR="0" lvl="1" indent="-171450" algn="l" defTabSz="457200" rtl="0" eaLnBrk="1" fontAlgn="auto" latinLnBrk="0" hangingPunct="1">
              <a:lnSpc>
                <a:spcPct val="100000"/>
              </a:lnSpc>
              <a:spcBef>
                <a:spcPts val="0"/>
              </a:spcBef>
              <a:spcAft>
                <a:spcPts val="0"/>
              </a:spcAft>
              <a:buClrTx/>
              <a:buSzTx/>
              <a:buFontTx/>
              <a:buChar char="-"/>
              <a:tabLst/>
              <a:defRPr/>
            </a:pPr>
            <a:r>
              <a:rPr lang="en-GB" sz="1200" kern="1200" dirty="0" smtClean="0">
                <a:solidFill>
                  <a:schemeClr val="tx1"/>
                </a:solidFill>
                <a:effectLst/>
                <a:latin typeface="+mn-lt"/>
                <a:ea typeface="+mn-ea"/>
                <a:cs typeface="+mn-cs"/>
              </a:rPr>
              <a:t>Ask each group member to write down three points that he or she is taking away from the session. Then have people share the points—either with those sitting near them, with the full group, or both.</a:t>
            </a:r>
          </a:p>
          <a:p>
            <a:pPr marL="628650" marR="0" lvl="1" indent="-171450" algn="l" defTabSz="457200" rtl="0" eaLnBrk="1" fontAlgn="auto" latinLnBrk="0" hangingPunct="1">
              <a:lnSpc>
                <a:spcPct val="100000"/>
              </a:lnSpc>
              <a:spcBef>
                <a:spcPts val="0"/>
              </a:spcBef>
              <a:spcAft>
                <a:spcPts val="0"/>
              </a:spcAft>
              <a:buClrTx/>
              <a:buSzTx/>
              <a:buFontTx/>
              <a:buChar char="-"/>
              <a:tabLst/>
              <a:defRPr/>
            </a:pPr>
            <a:r>
              <a:rPr lang="en-GB" sz="1200" kern="1200" dirty="0" smtClean="0">
                <a:solidFill>
                  <a:schemeClr val="tx1"/>
                </a:solidFill>
                <a:effectLst/>
                <a:latin typeface="+mn-lt"/>
                <a:ea typeface="+mn-ea"/>
                <a:cs typeface="+mn-cs"/>
              </a:rPr>
              <a:t>Summarize the session.</a:t>
            </a:r>
            <a:endParaRPr lang="en-US" sz="1200" kern="1200" dirty="0" smtClean="0">
              <a:solidFill>
                <a:schemeClr val="tx1"/>
              </a:solidFill>
              <a:effectLst/>
              <a:latin typeface="+mn-lt"/>
              <a:ea typeface="+mn-ea"/>
              <a:cs typeface="+mn-cs"/>
            </a:endParaRPr>
          </a:p>
          <a:p>
            <a:pPr marL="628650" lvl="1" indent="-171450">
              <a:buFontTx/>
              <a:buChar char="-"/>
            </a:pPr>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35410092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End by expressing the hope that the session will be helpful and by providing additional encouragement.</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If this module is part of a workshop, course, or series, perhaps note what is upcoming.</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Perhaps encourage group members to share points from this session with others.</a:t>
            </a: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t>20</a:t>
            </a:fld>
            <a:endParaRPr lang="en-US" dirty="0"/>
          </a:p>
        </p:txBody>
      </p:sp>
    </p:spTree>
    <p:extLst>
      <p:ext uri="{BB962C8B-B14F-4D97-AF65-F5344CB8AC3E}">
        <p14:creationId xmlns:p14="http://schemas.microsoft.com/office/powerpoint/2010/main" val="21117394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You are free to:</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Share</a:t>
            </a:r>
            <a:r>
              <a:rPr lang="en-GB" sz="1200" kern="1200" dirty="0" smtClean="0">
                <a:solidFill>
                  <a:schemeClr val="tx1"/>
                </a:solidFill>
                <a:effectLst/>
                <a:latin typeface="+mn-lt"/>
                <a:ea typeface="+mn-ea"/>
                <a:cs typeface="+mn-cs"/>
              </a:rPr>
              <a:t> — copy and redistribute the material in any medium or format </a:t>
            </a:r>
          </a:p>
          <a:p>
            <a:pPr lvl="0"/>
            <a:r>
              <a:rPr lang="en-GB" sz="1200" b="1" kern="1200" dirty="0" smtClean="0">
                <a:solidFill>
                  <a:schemeClr val="tx1"/>
                </a:solidFill>
                <a:effectLst/>
                <a:latin typeface="+mn-lt"/>
                <a:ea typeface="+mn-ea"/>
                <a:cs typeface="+mn-cs"/>
              </a:rPr>
              <a:t>Adapt</a:t>
            </a:r>
            <a:r>
              <a:rPr lang="en-GB" sz="1200" kern="1200" dirty="0" smtClean="0">
                <a:solidFill>
                  <a:schemeClr val="tx1"/>
                </a:solidFill>
                <a:effectLst/>
                <a:latin typeface="+mn-lt"/>
                <a:ea typeface="+mn-ea"/>
                <a:cs typeface="+mn-cs"/>
              </a:rPr>
              <a:t> — remix, transform, and build upon the material for any purpose, even commercially. </a:t>
            </a:r>
          </a:p>
          <a:p>
            <a:pPr lvl="0"/>
            <a:r>
              <a:rPr lang="en-GB" sz="1200" kern="1200" dirty="0" smtClean="0">
                <a:solidFill>
                  <a:schemeClr val="tx1"/>
                </a:solidFill>
                <a:effectLst/>
                <a:latin typeface="+mn-lt"/>
                <a:ea typeface="+mn-ea"/>
                <a:cs typeface="+mn-cs"/>
              </a:rPr>
              <a:t>The licensor cannot revoke these freedoms as long as you follow the license terms.</a:t>
            </a:r>
          </a:p>
          <a:p>
            <a:r>
              <a:rPr lang="en-GB" sz="1200" b="1" kern="1200" dirty="0" smtClean="0">
                <a:solidFill>
                  <a:schemeClr val="tx1"/>
                </a:solidFill>
                <a:effectLst/>
                <a:latin typeface="+mn-lt"/>
                <a:ea typeface="+mn-ea"/>
                <a:cs typeface="+mn-cs"/>
              </a:rPr>
              <a:t>Under the following terms:</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Attribution</a:t>
            </a:r>
            <a:r>
              <a:rPr lang="en-GB" sz="1200" kern="1200" dirty="0" smtClean="0">
                <a:solidFill>
                  <a:schemeClr val="tx1"/>
                </a:solidFill>
                <a:effectLst/>
                <a:latin typeface="+mn-lt"/>
                <a:ea typeface="+mn-ea"/>
                <a:cs typeface="+mn-cs"/>
              </a:rPr>
              <a:t> — You must give </a:t>
            </a:r>
            <a:r>
              <a:rPr lang="en-GB" sz="1200" kern="1200" dirty="0" smtClean="0">
                <a:solidFill>
                  <a:schemeClr val="tx1"/>
                </a:solidFill>
                <a:effectLst/>
                <a:latin typeface="+mn-lt"/>
                <a:ea typeface="+mn-ea"/>
                <a:cs typeface="+mn-cs"/>
                <a:hlinkClick r:id="rId3"/>
              </a:rPr>
              <a:t>appropriate credit</a:t>
            </a:r>
            <a:r>
              <a:rPr lang="en-GB" sz="1200" kern="1200" dirty="0" smtClean="0">
                <a:solidFill>
                  <a:schemeClr val="tx1"/>
                </a:solidFill>
                <a:effectLst/>
                <a:latin typeface="+mn-lt"/>
                <a:ea typeface="+mn-ea"/>
                <a:cs typeface="+mn-cs"/>
              </a:rPr>
              <a:t>, provide a link to the license, and </a:t>
            </a:r>
            <a:r>
              <a:rPr lang="en-GB" sz="1200" kern="1200" dirty="0" smtClean="0">
                <a:solidFill>
                  <a:schemeClr val="tx1"/>
                </a:solidFill>
                <a:effectLst/>
                <a:latin typeface="+mn-lt"/>
                <a:ea typeface="+mn-ea"/>
                <a:cs typeface="+mn-cs"/>
                <a:hlinkClick r:id="rId3"/>
              </a:rPr>
              <a:t>indicate if changes were made</a:t>
            </a:r>
            <a:r>
              <a:rPr lang="en-GB" sz="1200" kern="1200" dirty="0" smtClean="0">
                <a:solidFill>
                  <a:schemeClr val="tx1"/>
                </a:solidFill>
                <a:effectLst/>
                <a:latin typeface="+mn-lt"/>
                <a:ea typeface="+mn-ea"/>
                <a:cs typeface="+mn-cs"/>
              </a:rPr>
              <a:t>. You may do so in any reasonable manner, but not in any way that suggests the licensor endorses you or your use. </a:t>
            </a:r>
          </a:p>
          <a:p>
            <a:pPr lvl="0"/>
            <a:r>
              <a:rPr lang="en-GB" sz="1200" b="1" kern="1200" dirty="0" err="1" smtClean="0">
                <a:solidFill>
                  <a:schemeClr val="tx1"/>
                </a:solidFill>
                <a:effectLst/>
                <a:latin typeface="+mn-lt"/>
                <a:ea typeface="+mn-ea"/>
                <a:cs typeface="+mn-cs"/>
              </a:rPr>
              <a:t>ShareAlike</a:t>
            </a:r>
            <a:r>
              <a:rPr lang="en-GB" sz="1200" kern="1200" dirty="0" smtClean="0">
                <a:solidFill>
                  <a:schemeClr val="tx1"/>
                </a:solidFill>
                <a:effectLst/>
                <a:latin typeface="+mn-lt"/>
                <a:ea typeface="+mn-ea"/>
                <a:cs typeface="+mn-cs"/>
              </a:rPr>
              <a:t> — If you remix, transform, or build upon the material, you must distribute your contributions under the </a:t>
            </a:r>
            <a:r>
              <a:rPr lang="en-GB" sz="1200" kern="1200" dirty="0" smtClean="0">
                <a:solidFill>
                  <a:schemeClr val="tx1"/>
                </a:solidFill>
                <a:effectLst/>
                <a:latin typeface="+mn-lt"/>
                <a:ea typeface="+mn-ea"/>
                <a:cs typeface="+mn-cs"/>
                <a:hlinkClick r:id="rId3"/>
              </a:rPr>
              <a:t>same license</a:t>
            </a:r>
            <a:r>
              <a:rPr lang="en-GB" sz="1200" kern="1200" dirty="0" smtClean="0">
                <a:solidFill>
                  <a:schemeClr val="tx1"/>
                </a:solidFill>
                <a:effectLst/>
                <a:latin typeface="+mn-lt"/>
                <a:ea typeface="+mn-ea"/>
                <a:cs typeface="+mn-cs"/>
              </a:rPr>
              <a:t> as the original. </a:t>
            </a:r>
          </a:p>
          <a:p>
            <a:pPr lvl="0"/>
            <a:r>
              <a:rPr lang="en-GB" sz="1200" b="1" kern="1200" dirty="0" smtClean="0">
                <a:solidFill>
                  <a:schemeClr val="tx1"/>
                </a:solidFill>
                <a:effectLst/>
                <a:latin typeface="+mn-lt"/>
                <a:ea typeface="+mn-ea"/>
                <a:cs typeface="+mn-cs"/>
              </a:rPr>
              <a:t>No additional restrictions</a:t>
            </a:r>
            <a:r>
              <a:rPr lang="en-GB" sz="1200" kern="1200" dirty="0" smtClean="0">
                <a:solidFill>
                  <a:schemeClr val="tx1"/>
                </a:solidFill>
                <a:effectLst/>
                <a:latin typeface="+mn-lt"/>
                <a:ea typeface="+mn-ea"/>
                <a:cs typeface="+mn-cs"/>
              </a:rPr>
              <a:t> — You may not apply legal terms or </a:t>
            </a:r>
            <a:r>
              <a:rPr lang="en-GB" sz="1200" kern="1200" dirty="0" smtClean="0">
                <a:solidFill>
                  <a:schemeClr val="tx1"/>
                </a:solidFill>
                <a:effectLst/>
                <a:latin typeface="+mn-lt"/>
                <a:ea typeface="+mn-ea"/>
                <a:cs typeface="+mn-cs"/>
                <a:hlinkClick r:id="rId3"/>
              </a:rPr>
              <a:t>technological measures</a:t>
            </a:r>
            <a:r>
              <a:rPr lang="en-GB" sz="1200" kern="1200" dirty="0" smtClean="0">
                <a:solidFill>
                  <a:schemeClr val="tx1"/>
                </a:solidFill>
                <a:effectLst/>
                <a:latin typeface="+mn-lt"/>
                <a:ea typeface="+mn-ea"/>
                <a:cs typeface="+mn-cs"/>
              </a:rPr>
              <a:t> that legally restrict others from doing anything the license permits. </a:t>
            </a:r>
          </a:p>
          <a:p>
            <a:r>
              <a:rPr lang="en-GB" sz="1200" b="1" kern="1200" dirty="0" smtClean="0">
                <a:solidFill>
                  <a:schemeClr val="tx1"/>
                </a:solidFill>
                <a:effectLst/>
                <a:latin typeface="+mn-lt"/>
                <a:ea typeface="+mn-ea"/>
                <a:cs typeface="+mn-cs"/>
              </a:rPr>
              <a:t>Notices: </a:t>
            </a:r>
            <a:endParaRPr lang="en-GB"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You do not have to comply with the license for elements of the material in the public domain or where your use is permitted by an applicable </a:t>
            </a:r>
            <a:r>
              <a:rPr lang="en-GB" sz="1200" kern="1200" dirty="0" smtClean="0">
                <a:solidFill>
                  <a:schemeClr val="tx1"/>
                </a:solidFill>
                <a:effectLst/>
                <a:latin typeface="+mn-lt"/>
                <a:ea typeface="+mn-ea"/>
                <a:cs typeface="+mn-cs"/>
                <a:hlinkClick r:id="rId3"/>
              </a:rPr>
              <a:t>exception or limitation</a:t>
            </a:r>
            <a:r>
              <a:rPr lang="en-GB" sz="1200" kern="1200" dirty="0" smtClean="0">
                <a:solidFill>
                  <a:schemeClr val="tx1"/>
                </a:solidFill>
                <a:effectLst/>
                <a:latin typeface="+mn-lt"/>
                <a:ea typeface="+mn-ea"/>
                <a:cs typeface="+mn-cs"/>
              </a:rPr>
              <a:t>. </a:t>
            </a:r>
          </a:p>
          <a:p>
            <a:pPr lvl="0"/>
            <a:r>
              <a:rPr lang="en-GB" sz="1200" kern="1200" dirty="0" smtClean="0">
                <a:solidFill>
                  <a:schemeClr val="tx1"/>
                </a:solidFill>
                <a:effectLst/>
                <a:latin typeface="+mn-lt"/>
                <a:ea typeface="+mn-ea"/>
                <a:cs typeface="+mn-cs"/>
              </a:rPr>
              <a:t>No warranties are given. The license may not give you all of the permissions necessary for your intended use. For example, other rights such as </a:t>
            </a:r>
            <a:r>
              <a:rPr lang="en-GB" sz="1200" kern="1200" dirty="0" smtClean="0">
                <a:solidFill>
                  <a:schemeClr val="tx1"/>
                </a:solidFill>
                <a:effectLst/>
                <a:latin typeface="+mn-lt"/>
                <a:ea typeface="+mn-ea"/>
                <a:cs typeface="+mn-cs"/>
                <a:hlinkClick r:id="rId3"/>
              </a:rPr>
              <a:t>publicity, privacy, or moral rights</a:t>
            </a:r>
            <a:r>
              <a:rPr lang="en-GB" sz="1200" kern="1200" dirty="0" smtClean="0">
                <a:solidFill>
                  <a:schemeClr val="tx1"/>
                </a:solidFill>
                <a:effectLst/>
                <a:latin typeface="+mn-lt"/>
                <a:ea typeface="+mn-ea"/>
                <a:cs typeface="+mn-cs"/>
              </a:rPr>
              <a:t> may limit how you use the material. </a:t>
            </a:r>
          </a:p>
          <a:p>
            <a:endParaRPr lang="en-GB" dirty="0" smtClean="0"/>
          </a:p>
          <a:p>
            <a:r>
              <a:rPr lang="en-GB" dirty="0" smtClean="0"/>
              <a:t>https://creativecommons.org/licenses/by-sa/4.0/</a:t>
            </a:r>
          </a:p>
        </p:txBody>
      </p:sp>
      <p:sp>
        <p:nvSpPr>
          <p:cNvPr id="4" name="Slide Number Placeholder 3"/>
          <p:cNvSpPr>
            <a:spLocks noGrp="1"/>
          </p:cNvSpPr>
          <p:nvPr>
            <p:ph type="sldNum" sz="quarter" idx="10"/>
          </p:nvPr>
        </p:nvSpPr>
        <p:spPr/>
        <p:txBody>
          <a:bodyPr/>
          <a:lstStyle/>
          <a:p>
            <a:fld id="{C623B231-3D70-2A4C-A0C2-A57463CF59EC}" type="slidenum">
              <a:rPr lang="en-US" smtClean="0"/>
              <a:t>21</a:t>
            </a:fld>
            <a:endParaRPr lang="en-US"/>
          </a:p>
        </p:txBody>
      </p:sp>
    </p:spTree>
    <p:extLst>
      <p:ext uri="{BB962C8B-B14F-4D97-AF65-F5344CB8AC3E}">
        <p14:creationId xmlns:p14="http://schemas.microsoft.com/office/powerpoint/2010/main" val="3472070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D0B955CE-CC8E-4ED5-AB6F-2C24789448CF}" type="slidenum">
              <a:rPr lang="en-US" altLang="en-US" smtClean="0"/>
              <a:pPr eaLnBrk="1" hangingPunct="1"/>
              <a:t>5</a:t>
            </a:fld>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063EE24-24F3-4201-A65F-82E76DF6013D}" type="slidenum">
              <a:rPr lang="en-US" altLang="en-US" smtClean="0"/>
              <a:pPr eaLnBrk="1" hangingPunct="1"/>
              <a:t>7</a:t>
            </a:fld>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3D0AC6E-9056-4243-A690-185EBA70D506}" type="slidenum">
              <a:rPr lang="en-US" altLang="en-US" smtClean="0"/>
              <a:pPr eaLnBrk="1" hangingPunct="1"/>
              <a:t>9</a:t>
            </a:fld>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173723DE-C164-434D-93AA-30086CA21AFF}" type="slidenum">
              <a:rPr lang="en-US" altLang="en-US" smtClean="0"/>
              <a:pPr eaLnBrk="1" hangingPunct="1"/>
              <a:t>11</a:t>
            </a:fld>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8CC146F-0131-4444-AB8F-5B4F6600574E}" type="slidenum">
              <a:rPr lang="en-US" altLang="en-US" smtClean="0"/>
              <a:pPr eaLnBrk="1" hangingPunct="1"/>
              <a:t>13</a:t>
            </a:fld>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B1B9804-1FCD-4806-84C4-4E41DEA75162}" type="slidenum">
              <a:rPr lang="en-US" altLang="en-US" smtClean="0"/>
              <a:pPr eaLnBrk="1" hangingPunct="1"/>
              <a:t>14</a:t>
            </a:fld>
            <a:endParaRPr lang="en-US"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0540D7B4-9197-4400-AFC7-F96C41961C53}" type="slidenum">
              <a:rPr lang="en-US" altLang="en-US" smtClean="0"/>
              <a:pPr eaLnBrk="1" hangingPunct="1"/>
              <a:t>15</a:t>
            </a:fld>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EB85AF7-5DF0-4622-834B-2143B2304C39}" type="slidenum">
              <a:rPr lang="en-US" altLang="en-US" smtClean="0"/>
              <a:pPr eaLnBrk="1" hangingPunct="1"/>
              <a:t>17</a:t>
            </a:fld>
            <a:endParaRPr lang="en-US"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amamanualofstyle.com/" TargetMode="External"/><Relationship Id="rId2" Type="http://schemas.openxmlformats.org/officeDocument/2006/relationships/hyperlink" Target="http://www.councilscienceeditors.org/publications/scientific-style-and-format/" TargetMode="External"/><Relationship Id="rId1" Type="http://schemas.openxmlformats.org/officeDocument/2006/relationships/slideMaster" Target="../slideMasters/slideMaster1.xml"/><Relationship Id="rId5" Type="http://schemas.openxmlformats.org/officeDocument/2006/relationships/hyperlink" Target="http://pubs.acs.org/page/books/styleguide/index.html" TargetMode="External"/><Relationship Id="rId4" Type="http://schemas.openxmlformats.org/officeDocument/2006/relationships/hyperlink" Target="http://www.apastyle.org/"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nap.edu/catalog.php?record_id=12192"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solidFill>
                  <a:srgbClr val="5784CC"/>
                </a:solidFill>
              </a:defRPr>
            </a:lvl1pPr>
          </a:lstStyle>
          <a:p>
            <a:r>
              <a:rPr lang="en-US" dirty="0" smtClean="0"/>
              <a:t>Approaching a Writing Project</a:t>
            </a:r>
            <a:endParaRPr lang="en-US" dirty="0"/>
          </a:p>
        </p:txBody>
      </p:sp>
      <p:sp>
        <p:nvSpPr>
          <p:cNvPr id="3" name="Subtitle 2"/>
          <p:cNvSpPr>
            <a:spLocks noGrp="1"/>
          </p:cNvSpPr>
          <p:nvPr>
            <p:ph type="subTitle" idx="1" hasCustomPrompt="1"/>
          </p:nvPr>
        </p:nvSpPr>
        <p:spPr>
          <a:xfrm>
            <a:off x="1371600" y="3886200"/>
            <a:ext cx="6400800" cy="1752600"/>
          </a:xfrm>
        </p:spPr>
        <p:txBody>
          <a:bodyPr>
            <a:normAutofit/>
          </a:bodyPr>
          <a:lstStyle>
            <a:lvl1pPr marL="0" indent="0" algn="ctr">
              <a:buNone/>
              <a:defRPr sz="32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US" dirty="0" smtClean="0"/>
              <a:t>Barbara Gastel, MD, MPH</a:t>
            </a:r>
          </a:p>
          <a:p>
            <a:pPr>
              <a:defRPr/>
            </a:pPr>
            <a:r>
              <a:rPr lang="en-US" dirty="0" smtClean="0"/>
              <a:t>Professor, Texas A&amp;M University</a:t>
            </a:r>
          </a:p>
          <a:p>
            <a:pPr>
              <a:defRPr/>
            </a:pPr>
            <a:r>
              <a:rPr lang="en-US" dirty="0" smtClean="0"/>
              <a:t>INASP Associate, AuthorAID </a:t>
            </a:r>
            <a:endParaRPr lang="en-US" dirty="0"/>
          </a:p>
        </p:txBody>
      </p:sp>
      <p:sp>
        <p:nvSpPr>
          <p:cNvPr id="4" name="Date Placeholder 3"/>
          <p:cNvSpPr>
            <a:spLocks noGrp="1"/>
          </p:cNvSpPr>
          <p:nvPr>
            <p:ph type="dt" sz="half" idx="10"/>
          </p:nvPr>
        </p:nvSpPr>
        <p:spPr/>
        <p:txBody>
          <a:bodyPr/>
          <a:lstStyle/>
          <a:p>
            <a:fld id="{C5357649-C105-F645-A7D2-78524A18A7C0}"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9554025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Preparing to write</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lnSpc>
                <a:spcPct val="90000"/>
              </a:lnSpc>
              <a:buFont typeface="Arial" panose="020B0604020202020204" pitchFamily="34" charset="0"/>
              <a:buChar char="•"/>
              <a:defRPr sz="2800">
                <a:solidFill>
                  <a:srgbClr val="666666"/>
                </a:solidFill>
              </a:defRPr>
            </a:lvl1pPr>
            <a:lvl2pPr eaLnBrk="1" hangingPunct="1">
              <a:lnSpc>
                <a:spcPct val="90000"/>
              </a:lnSpc>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lnSpc>
                <a:spcPct val="90000"/>
              </a:lnSpc>
              <a:defRPr/>
            </a:pPr>
            <a:r>
              <a:rPr lang="en-US" dirty="0" smtClean="0"/>
              <a:t>Use published items as models.</a:t>
            </a:r>
          </a:p>
          <a:p>
            <a:pPr eaLnBrk="1" hangingPunct="1">
              <a:lnSpc>
                <a:spcPct val="90000"/>
              </a:lnSpc>
              <a:defRPr/>
            </a:pPr>
            <a:r>
              <a:rPr lang="en-US" dirty="0" smtClean="0"/>
              <a:t>Obtain and review instructions.</a:t>
            </a:r>
          </a:p>
          <a:p>
            <a:pPr eaLnBrk="1" hangingPunct="1">
              <a:lnSpc>
                <a:spcPct val="90000"/>
              </a:lnSpc>
              <a:defRPr/>
            </a:pPr>
            <a:r>
              <a:rPr lang="en-US" dirty="0" smtClean="0"/>
              <a:t>Perhaps consult a style manual—for example:</a:t>
            </a:r>
          </a:p>
          <a:p>
            <a:pPr lvl="1" eaLnBrk="1" hangingPunct="1">
              <a:lnSpc>
                <a:spcPct val="90000"/>
              </a:lnSpc>
              <a:defRPr/>
            </a:pPr>
            <a:r>
              <a:rPr lang="en-US" dirty="0" smtClean="0">
                <a:hlinkClick r:id="rId2"/>
              </a:rPr>
              <a:t>Scientific Style and Format</a:t>
            </a:r>
            <a:endParaRPr lang="en-US" dirty="0" smtClean="0"/>
          </a:p>
          <a:p>
            <a:pPr lvl="1" eaLnBrk="1" hangingPunct="1">
              <a:lnSpc>
                <a:spcPct val="90000"/>
              </a:lnSpc>
              <a:defRPr/>
            </a:pPr>
            <a:r>
              <a:rPr lang="en-US" dirty="0" smtClean="0">
                <a:hlinkClick r:id="rId3"/>
              </a:rPr>
              <a:t>AMA (American Medical Association) Manual of Style</a:t>
            </a:r>
            <a:endParaRPr lang="en-US" dirty="0" smtClean="0"/>
          </a:p>
          <a:p>
            <a:pPr lvl="1" eaLnBrk="1" hangingPunct="1">
              <a:lnSpc>
                <a:spcPct val="90000"/>
              </a:lnSpc>
              <a:defRPr/>
            </a:pPr>
            <a:r>
              <a:rPr lang="en-US" dirty="0" smtClean="0">
                <a:hlinkClick r:id="rId4"/>
              </a:rPr>
              <a:t>Publication Manual of the American Psychological Association</a:t>
            </a:r>
            <a:endParaRPr lang="en-US" dirty="0" smtClean="0"/>
          </a:p>
          <a:p>
            <a:pPr lvl="1" eaLnBrk="1" hangingPunct="1">
              <a:lnSpc>
                <a:spcPct val="90000"/>
              </a:lnSpc>
              <a:defRPr/>
            </a:pPr>
            <a:r>
              <a:rPr lang="en-US" dirty="0" smtClean="0">
                <a:hlinkClick r:id="rId5"/>
              </a:rPr>
              <a:t>The ACS (American Chemical Society) Style Guide</a:t>
            </a:r>
            <a:endParaRPr lang="en-US" dirty="0" smtClean="0"/>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26654886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Preparing to write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GB" altLang="en-US" dirty="0" smtClean="0"/>
              <a:t>While you are gathering content, write down ideas that occur to you.</a:t>
            </a:r>
          </a:p>
          <a:p>
            <a:pPr eaLnBrk="1" hangingPunct="1"/>
            <a:r>
              <a:rPr lang="en-GB" altLang="en-US" dirty="0" smtClean="0"/>
              <a:t>Do lots of “prewriting”—for example:</a:t>
            </a:r>
          </a:p>
          <a:p>
            <a:pPr lvl="1" eaLnBrk="1" hangingPunct="1"/>
            <a:r>
              <a:rPr lang="en-GB" altLang="en-US" dirty="0" smtClean="0"/>
              <a:t>Stack papers in the order you plan to cite them.</a:t>
            </a:r>
          </a:p>
          <a:p>
            <a:pPr lvl="1" eaLnBrk="1" hangingPunct="1"/>
            <a:r>
              <a:rPr lang="en-GB" altLang="en-US" dirty="0" smtClean="0"/>
              <a:t>List points you want to make.</a:t>
            </a:r>
          </a:p>
          <a:p>
            <a:pPr lvl="1" eaLnBrk="1" hangingPunct="1"/>
            <a:r>
              <a:rPr lang="en-GB" altLang="en-US" dirty="0" smtClean="0"/>
              <a:t>Perhaps make an outline.</a:t>
            </a:r>
          </a:p>
          <a:p>
            <a:pPr eaLnBrk="1" hangingPunct="1"/>
            <a:r>
              <a:rPr lang="en-GB" altLang="en-US" dirty="0" smtClean="0"/>
              <a:t>If you’re having trouble formulating ideas, perhaps do something else for a while.</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6767925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Doing the writing</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Schedule specific times to write.</a:t>
            </a:r>
          </a:p>
          <a:p>
            <a:pPr eaLnBrk="1" hangingPunct="1"/>
            <a:r>
              <a:rPr lang="en-US" altLang="en-US" dirty="0" smtClean="0"/>
              <a:t>Start with whatever part you find easiest.</a:t>
            </a:r>
          </a:p>
          <a:p>
            <a:pPr eaLnBrk="1" hangingPunct="1"/>
            <a:r>
              <a:rPr lang="en-US" altLang="en-US" dirty="0" smtClean="0"/>
              <a:t>Don’t interrupt your writing to search for small details.</a:t>
            </a:r>
          </a:p>
          <a:p>
            <a:pPr eaLnBrk="1" hangingPunct="1"/>
            <a:r>
              <a:rPr lang="en-US" altLang="en-US" dirty="0" smtClean="0"/>
              <a:t>Realize that often in writing there is no “one right way” but rather a series of problems with more than one solution.</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95656309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Revising your work</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Note: Good writing is largely a matter of good revising.</a:t>
            </a:r>
          </a:p>
          <a:p>
            <a:pPr eaLnBrk="1" hangingPunct="1"/>
            <a:r>
              <a:rPr lang="en-US" altLang="en-US" dirty="0" smtClean="0"/>
              <a:t>First revise your writing yourself.  Then get feedback from others and revise more.</a:t>
            </a:r>
          </a:p>
          <a:p>
            <a:pPr eaLnBrk="1" hangingPunct="1"/>
            <a:r>
              <a:rPr lang="en-US" altLang="en-US" dirty="0" smtClean="0"/>
              <a:t>Consider having an editor help you.</a:t>
            </a:r>
          </a:p>
          <a:p>
            <a:pPr eaLnBrk="1" hangingPunct="1"/>
            <a:r>
              <a:rPr lang="en-US" altLang="en-US" dirty="0" smtClean="0"/>
              <a:t>Avoid the temptation to keep revising your writing forever.</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40282709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sz="4400">
                <a:solidFill>
                  <a:srgbClr val="5784CC"/>
                </a:solidFill>
              </a:defRPr>
            </a:lvl1pPr>
          </a:lstStyle>
          <a:p>
            <a:r>
              <a:rPr lang="en-US" altLang="en-US" sz="4000" dirty="0" smtClean="0"/>
              <a:t>Questions to consider in revising</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Does the manuscript contain everything it should?</a:t>
            </a:r>
          </a:p>
          <a:p>
            <a:pPr eaLnBrk="1" hangingPunct="1"/>
            <a:r>
              <a:rPr lang="en-US" altLang="en-US" dirty="0" smtClean="0"/>
              <a:t>Does it contain anything it shouldn’t?</a:t>
            </a:r>
          </a:p>
          <a:p>
            <a:pPr eaLnBrk="1" hangingPunct="1"/>
            <a:r>
              <a:rPr lang="en-US" altLang="en-US" dirty="0" smtClean="0"/>
              <a:t>Is all the information accurate?</a:t>
            </a:r>
          </a:p>
          <a:p>
            <a:pPr eaLnBrk="1" hangingPunct="1"/>
            <a:r>
              <a:rPr lang="en-US" altLang="en-US" dirty="0" smtClean="0"/>
              <a:t>Is the content consistent throughout?</a:t>
            </a:r>
          </a:p>
          <a:p>
            <a:pPr eaLnBrk="1" hangingPunct="1"/>
            <a:r>
              <a:rPr lang="en-US" altLang="en-US" dirty="0" smtClean="0"/>
              <a:t>Is everything logically organized?</a:t>
            </a:r>
          </a:p>
          <a:p>
            <a:pPr eaLnBrk="1" hangingPunct="1"/>
            <a:r>
              <a:rPr lang="en-US" altLang="en-US" dirty="0" smtClean="0"/>
              <a:t>Is everything clearly worded?</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950876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Questions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Are points stated briefly, simply, and directly?  In other words, is everything concise?</a:t>
            </a:r>
          </a:p>
          <a:p>
            <a:pPr eaLnBrk="1" hangingPunct="1"/>
            <a:r>
              <a:rPr lang="en-US" altLang="en-US" dirty="0" smtClean="0"/>
              <a:t>Are grammar, spelling, punctuation, and word use correct throughout?</a:t>
            </a:r>
          </a:p>
          <a:p>
            <a:pPr eaLnBrk="1" hangingPunct="1"/>
            <a:r>
              <a:rPr lang="en-US" altLang="en-US" dirty="0" smtClean="0"/>
              <a:t>If there are figures and tables, are they well designed?</a:t>
            </a:r>
          </a:p>
          <a:p>
            <a:pPr eaLnBrk="1" hangingPunct="1"/>
            <a:r>
              <a:rPr lang="en-US" altLang="en-US" dirty="0" smtClean="0"/>
              <a:t>Does the manuscript comply with the instructions?</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1279289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5784CC"/>
                </a:solidFill>
              </a:defRPr>
            </a:lvl1pPr>
          </a:lstStyle>
          <a:p>
            <a:r>
              <a:rPr lang="en-US" dirty="0" smtClean="0"/>
              <a:t>Click to edit Master title style</a:t>
            </a:r>
            <a:endParaRPr lang="en-US" dirty="0"/>
          </a:p>
        </p:txBody>
      </p:sp>
      <p:sp>
        <p:nvSpPr>
          <p:cNvPr id="3" name="Text Placeholder 2"/>
          <p:cNvSpPr>
            <a:spLocks noGrp="1"/>
          </p:cNvSpPr>
          <p:nvPr>
            <p:ph type="body" idx="1" hasCustomPrompt="1"/>
          </p:nvPr>
        </p:nvSpPr>
        <p:spPr>
          <a:xfrm>
            <a:off x="722313" y="2906713"/>
            <a:ext cx="7772400" cy="1500187"/>
          </a:xfrm>
        </p:spPr>
        <p:txBody>
          <a:bodyPr anchor="b">
            <a:normAutofit/>
          </a:bodyPr>
          <a:lstStyle>
            <a:lvl1pPr marL="0" indent="0">
              <a:buNone/>
              <a:defRPr sz="3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en-US" i="1" dirty="0" smtClean="0"/>
              <a:t>Wishing you much success</a:t>
            </a:r>
            <a:br>
              <a:rPr lang="en-US" altLang="en-US" i="1" dirty="0" smtClean="0"/>
            </a:br>
            <a:r>
              <a:rPr lang="en-US" altLang="en-US" i="1" dirty="0" smtClean="0"/>
              <a:t>with your writing projects!</a:t>
            </a:r>
            <a:endParaRPr lang="en-US" dirty="0" smtClean="0"/>
          </a:p>
        </p:txBody>
      </p:sp>
      <p:sp>
        <p:nvSpPr>
          <p:cNvPr id="4" name="Date Placeholder 3"/>
          <p:cNvSpPr>
            <a:spLocks noGrp="1"/>
          </p:cNvSpPr>
          <p:nvPr>
            <p:ph type="dt" sz="half" idx="10"/>
          </p:nvPr>
        </p:nvSpPr>
        <p:spPr/>
        <p:txBody>
          <a:bodyPr/>
          <a:lstStyle/>
          <a:p>
            <a:fld id="{BE9B232E-74DB-E24B-9EAB-2535BABDB41E}" type="datetime1">
              <a:rPr lang="en-GB" smtClean="0"/>
              <a:t>01/04/2018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8204464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5784CC"/>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9438DA0-3256-8447-85C7-9D17E5BDDE40}" type="datetime1">
              <a:rPr lang="en-GB" smtClean="0"/>
              <a:t>01/04/2018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7059551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503EF5-55F0-FA41-94DB-5ED6A0765696}" type="datetime1">
              <a:rPr lang="en-GB" smtClean="0"/>
              <a:t>01/04/2018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76369692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78295"/>
            <a:ext cx="3008313" cy="766025"/>
          </a:xfrm>
        </p:spPr>
        <p:txBody>
          <a:bodyPr anchor="b"/>
          <a:lstStyle>
            <a:lvl1pPr algn="l">
              <a:defRPr sz="2000" b="1">
                <a:solidFill>
                  <a:srgbClr val="5784CC"/>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792480"/>
            <a:ext cx="5111750" cy="5333683"/>
          </a:xfrm>
        </p:spPr>
        <p:txBody>
          <a:bodyPr/>
          <a:lstStyle>
            <a:lvl1pPr>
              <a:defRPr sz="3200">
                <a:solidFill>
                  <a:srgbClr val="666666"/>
                </a:solidFill>
              </a:defRPr>
            </a:lvl1pPr>
            <a:lvl2pPr>
              <a:defRPr sz="2800">
                <a:solidFill>
                  <a:srgbClr val="666666"/>
                </a:solidFill>
              </a:defRPr>
            </a:lvl2pPr>
            <a:lvl3pPr>
              <a:defRPr sz="2400">
                <a:solidFill>
                  <a:srgbClr val="666666"/>
                </a:solidFill>
              </a:defRPr>
            </a:lvl3pPr>
            <a:lvl4pPr>
              <a:defRPr sz="2000">
                <a:solidFill>
                  <a:srgbClr val="666666"/>
                </a:solidFill>
              </a:defRPr>
            </a:lvl4pPr>
            <a:lvl5pPr>
              <a:defRPr sz="2000">
                <a:solidFill>
                  <a:srgbClr val="666666"/>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544321"/>
            <a:ext cx="3008313" cy="4581842"/>
          </a:xfrm>
        </p:spPr>
        <p:txBody>
          <a:bodyPr/>
          <a:lstStyle>
            <a:lvl1pPr marL="0" indent="0">
              <a:buNone/>
              <a:defRPr sz="1400">
                <a:solidFill>
                  <a:srgbClr val="66666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1E9CB5-4D37-9B4B-B96A-BB8701A24712}" type="datetime1">
              <a:rPr lang="en-GB" smtClean="0"/>
              <a:t>01/04/2018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51038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solidFill>
                  <a:srgbClr val="5784CC"/>
                </a:solidFill>
              </a:defRPr>
            </a:lvl1pPr>
          </a:lstStyle>
          <a:p>
            <a:r>
              <a:rPr lang="en-US" dirty="0" smtClean="0"/>
              <a:t>Approaching a Writing Project</a:t>
            </a:r>
            <a:endParaRPr lang="en-US" dirty="0"/>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sz="20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GB" dirty="0" smtClean="0"/>
              <a:t>This presentation was prepared for AuthorAID, a project of INASP. You are welcome to use this presentation and to share it with other people. You also may adapt this presentation as long as you credit AuthorAID for the original version. </a:t>
            </a:r>
          </a:p>
        </p:txBody>
      </p:sp>
      <p:sp>
        <p:nvSpPr>
          <p:cNvPr id="4" name="Date Placeholder 3"/>
          <p:cNvSpPr>
            <a:spLocks noGrp="1"/>
          </p:cNvSpPr>
          <p:nvPr>
            <p:ph type="dt" sz="half" idx="10"/>
          </p:nvPr>
        </p:nvSpPr>
        <p:spPr/>
        <p:txBody>
          <a:bodyPr/>
          <a:lstStyle/>
          <a:p>
            <a:fld id="{C5357649-C105-F645-A7D2-78524A18A7C0}"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1778534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Overview</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GB" altLang="en-US" dirty="0" smtClean="0"/>
              <a:t>Establishing the </a:t>
            </a:r>
            <a:r>
              <a:rPr lang="en-GB" altLang="en-US" dirty="0" err="1" smtClean="0"/>
              <a:t>mindset</a:t>
            </a:r>
            <a:r>
              <a:rPr lang="en-GB" altLang="en-US" dirty="0" smtClean="0"/>
              <a:t> (attitude)</a:t>
            </a:r>
          </a:p>
          <a:p>
            <a:pPr eaLnBrk="1" hangingPunct="1"/>
            <a:r>
              <a:rPr lang="en-GB" altLang="en-US" dirty="0" smtClean="0"/>
              <a:t>Knowing the ethics</a:t>
            </a:r>
          </a:p>
          <a:p>
            <a:pPr eaLnBrk="1" hangingPunct="1"/>
            <a:r>
              <a:rPr lang="en-GB" altLang="en-US" dirty="0" smtClean="0"/>
              <a:t>Preparing to write</a:t>
            </a:r>
          </a:p>
          <a:p>
            <a:pPr eaLnBrk="1" hangingPunct="1"/>
            <a:r>
              <a:rPr lang="en-GB" altLang="en-US" dirty="0" smtClean="0"/>
              <a:t>Doing the writing</a:t>
            </a:r>
          </a:p>
          <a:p>
            <a:pPr eaLnBrk="1" hangingPunct="1"/>
            <a:r>
              <a:rPr lang="en-GB" altLang="en-US" dirty="0" smtClean="0"/>
              <a:t>Revising your work</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43559635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Establishing the mindset</a:t>
            </a:r>
            <a:endParaRPr lang="en-US" dirty="0"/>
          </a:p>
        </p:txBody>
      </p:sp>
      <p:sp>
        <p:nvSpPr>
          <p:cNvPr id="3" name="Content Placeholder 2"/>
          <p:cNvSpPr>
            <a:spLocks noGrp="1"/>
          </p:cNvSpPr>
          <p:nvPr>
            <p:ph idx="1" hasCustomPrompt="1"/>
          </p:nvPr>
        </p:nvSpPr>
        <p:spPr/>
        <p:txBody>
          <a:bodyPr/>
          <a:lstStyle>
            <a:lvl1pPr marL="457200" indent="-457200" eaLnBrk="1" hangingPunct="1">
              <a:lnSpc>
                <a:spcPct val="90000"/>
              </a:lnSpc>
              <a:buFont typeface="Arial" panose="020B0604020202020204" pitchFamily="34" charset="0"/>
              <a:buChar char="•"/>
              <a:defRPr>
                <a:solidFill>
                  <a:srgbClr val="666666"/>
                </a:solidFill>
              </a:defRPr>
            </a:lvl1pPr>
            <a:lvl2pPr marL="914400" indent="-457200" eaLnBrk="1" hangingPunct="1">
              <a:lnSpc>
                <a:spcPct val="90000"/>
              </a:lnSpc>
              <a:buFont typeface="Arial" panose="020B0604020202020204" pitchFamily="34" charset="0"/>
              <a:buChar cha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lnSpc>
                <a:spcPct val="90000"/>
              </a:lnSpc>
            </a:pPr>
            <a:r>
              <a:rPr lang="en-US" altLang="en-US" dirty="0" smtClean="0"/>
              <a:t>Remember that you are writing to communicate, not to impress.</a:t>
            </a:r>
          </a:p>
          <a:p>
            <a:pPr eaLnBrk="1" hangingPunct="1">
              <a:lnSpc>
                <a:spcPct val="90000"/>
              </a:lnSpc>
            </a:pPr>
            <a:r>
              <a:rPr lang="en-US" altLang="en-US" dirty="0" smtClean="0"/>
              <a:t>Realize that those reading your work want you to do well.</a:t>
            </a:r>
          </a:p>
          <a:p>
            <a:pPr lvl="1" eaLnBrk="1" hangingPunct="1">
              <a:lnSpc>
                <a:spcPct val="90000"/>
              </a:lnSpc>
            </a:pPr>
            <a:r>
              <a:rPr lang="en-US" altLang="en-US" dirty="0" smtClean="0"/>
              <a:t>Journal editors</a:t>
            </a:r>
          </a:p>
          <a:p>
            <a:pPr lvl="1" eaLnBrk="1" hangingPunct="1">
              <a:lnSpc>
                <a:spcPct val="90000"/>
              </a:lnSpc>
            </a:pPr>
            <a:r>
              <a:rPr lang="en-US" altLang="en-US" dirty="0" smtClean="0"/>
              <a:t>Peer reviewers</a:t>
            </a:r>
          </a:p>
          <a:p>
            <a:pPr lvl="1" eaLnBrk="1" hangingPunct="1">
              <a:lnSpc>
                <a:spcPct val="90000"/>
              </a:lnSpc>
            </a:pPr>
            <a:r>
              <a:rPr lang="en-US" altLang="en-US" dirty="0" smtClean="0"/>
              <a:t>Professors</a:t>
            </a:r>
          </a:p>
          <a:p>
            <a:pPr lvl="1" eaLnBrk="1" hangingPunct="1">
              <a:lnSpc>
                <a:spcPct val="90000"/>
              </a:lnSpc>
              <a:buFontTx/>
              <a:buNone/>
            </a:pPr>
            <a:r>
              <a:rPr lang="en-US" altLang="en-US" dirty="0" smtClean="0"/>
              <a:t>	The purpose of their constructive criticism is to help you succeed.</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15701452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Authenticity (not fabrication)</a:t>
            </a:r>
          </a:p>
          <a:p>
            <a:pPr eaLnBrk="1" hangingPunct="1"/>
            <a:r>
              <a:rPr lang="en-US" altLang="en-US" dirty="0" smtClean="0"/>
              <a:t>Accuracy</a:t>
            </a:r>
          </a:p>
          <a:p>
            <a:pPr lvl="1" eaLnBrk="1" hangingPunct="1"/>
            <a:r>
              <a:rPr lang="en-US" altLang="en-US" dirty="0" smtClean="0"/>
              <a:t>Providing complete data (not only those supporting your hypothesis)</a:t>
            </a:r>
          </a:p>
          <a:p>
            <a:pPr lvl="1" eaLnBrk="1" hangingPunct="1"/>
            <a:r>
              <a:rPr lang="en-US" altLang="en-US" dirty="0" smtClean="0"/>
              <a:t>Avoiding inappropriate manipulation of images such as photographs</a:t>
            </a:r>
          </a:p>
          <a:p>
            <a:pPr lvl="1" eaLnBrk="1" hangingPunct="1"/>
            <a:r>
              <a:rPr lang="en-US" altLang="en-US" dirty="0" smtClean="0"/>
              <a:t>Using appropriate statistical procedures</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704890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Originality</a:t>
            </a:r>
          </a:p>
          <a:p>
            <a:pPr lvl="1" eaLnBrk="1" hangingPunct="1"/>
            <a:r>
              <a:rPr lang="en-US" altLang="en-US" dirty="0" smtClean="0"/>
              <a:t>Not republishing the same findings (except under special circumstances, with the original source cited)</a:t>
            </a:r>
          </a:p>
          <a:p>
            <a:pPr lvl="1" eaLnBrk="1" hangingPunct="1"/>
            <a:r>
              <a:rPr lang="en-US" altLang="en-US" dirty="0" smtClean="0"/>
              <a:t>Not submitting the same manuscript to two or more journals at once</a:t>
            </a:r>
          </a:p>
          <a:p>
            <a:pPr lvl="1" eaLnBrk="1" hangingPunct="1"/>
            <a:r>
              <a:rPr lang="en-US" altLang="en-US" dirty="0" smtClean="0"/>
              <a:t>Not dividing one small research project into many tiny papers (“salami science” or “cucumber science”)</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00229377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eaLnBrk="1" hangingPunct="1">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Credit</a:t>
            </a:r>
          </a:p>
          <a:p>
            <a:pPr lvl="1" eaLnBrk="1" hangingPunct="1"/>
            <a:r>
              <a:rPr lang="en-US" altLang="en-US" dirty="0" smtClean="0"/>
              <a:t>Citing sources of information and ideas (also aids credibility, helps in finding out more)</a:t>
            </a:r>
          </a:p>
          <a:p>
            <a:pPr lvl="1" eaLnBrk="1" hangingPunct="1"/>
            <a:r>
              <a:rPr lang="en-US" altLang="en-US" dirty="0" smtClean="0"/>
              <a:t>Avoiding excessive use of others’ words</a:t>
            </a:r>
          </a:p>
          <a:p>
            <a:pPr lvl="2" eaLnBrk="1" hangingPunct="1"/>
            <a:r>
              <a:rPr lang="en-US" altLang="en-US" dirty="0" smtClean="0"/>
              <a:t>Make note of sources when copying items or taking notes</a:t>
            </a:r>
          </a:p>
          <a:p>
            <a:pPr lvl="2" eaLnBrk="1" hangingPunct="1"/>
            <a:r>
              <a:rPr lang="en-US" altLang="en-US" dirty="0" smtClean="0"/>
              <a:t>Placing in quotation marks, or indenting, items used verbatim</a:t>
            </a:r>
          </a:p>
          <a:p>
            <a:pPr lvl="2" eaLnBrk="1" hangingPunct="1"/>
            <a:r>
              <a:rPr lang="en-US" altLang="en-US" dirty="0" smtClean="0"/>
              <a:t>Perhaps drafting some items while not looking at the source materials</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226173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8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lvl="1" eaLnBrk="1" hangingPunct="1"/>
            <a:r>
              <a:rPr lang="en-US" altLang="en-US" dirty="0" smtClean="0"/>
              <a:t>Observing copyright and obtaining needed permissions</a:t>
            </a:r>
          </a:p>
          <a:p>
            <a:pPr eaLnBrk="1" hangingPunct="1"/>
            <a:r>
              <a:rPr lang="en-US" altLang="en-US" dirty="0" smtClean="0"/>
              <a:t>Ethical treatment of humans and animals (and documentation thereof in publications)</a:t>
            </a:r>
          </a:p>
          <a:p>
            <a:pPr eaLnBrk="1" hangingPunct="1"/>
            <a:r>
              <a:rPr lang="en-US" altLang="en-US" dirty="0" smtClean="0"/>
              <a:t>Disclosure of conflicts of interest</a:t>
            </a:r>
          </a:p>
          <a:p>
            <a:pPr lvl="1" eaLnBrk="1" hangingPunct="1"/>
            <a:r>
              <a:rPr lang="en-US" altLang="en-US" dirty="0" smtClean="0"/>
              <a:t>Financial</a:t>
            </a:r>
          </a:p>
          <a:p>
            <a:pPr lvl="1" eaLnBrk="1" hangingPunct="1"/>
            <a:r>
              <a:rPr lang="en-US" altLang="en-US" dirty="0" smtClean="0"/>
              <a:t>Other</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6302434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A resource on ethics</a:t>
            </a:r>
            <a:endParaRPr lang="en-US" dirty="0"/>
          </a:p>
        </p:txBody>
      </p:sp>
      <p:sp>
        <p:nvSpPr>
          <p:cNvPr id="3" name="Content Placeholder 2"/>
          <p:cNvSpPr>
            <a:spLocks noGrp="1"/>
          </p:cNvSpPr>
          <p:nvPr>
            <p:ph idx="1" hasCustomPrompt="1"/>
          </p:nvPr>
        </p:nvSpPr>
        <p:spPr/>
        <p:txBody>
          <a:bodyPr/>
          <a:lstStyle>
            <a:lvl1pPr marL="182880" indent="0" eaLnBrk="1" hangingPunct="1">
              <a:buFontTx/>
              <a:buNone/>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marL="182880" indent="0" eaLnBrk="1" hangingPunct="1">
              <a:buFontTx/>
              <a:buNone/>
              <a:defRPr/>
            </a:pPr>
            <a:r>
              <a:rPr lang="en-US" i="1" dirty="0" smtClean="0"/>
              <a:t>On Being a Scientist: A Guide to Responsible Conduct in Research, </a:t>
            </a:r>
            <a:r>
              <a:rPr lang="en-US" dirty="0" smtClean="0"/>
              <a:t>3rd edition (2009)</a:t>
            </a:r>
          </a:p>
          <a:p>
            <a:pPr lvl="1" eaLnBrk="1" hangingPunct="1">
              <a:defRPr/>
            </a:pPr>
            <a:r>
              <a:rPr lang="en-US" dirty="0" smtClean="0"/>
              <a:t>From the US National Academies</a:t>
            </a:r>
          </a:p>
          <a:p>
            <a:pPr lvl="1" eaLnBrk="1" hangingPunct="1">
              <a:defRPr/>
            </a:pPr>
            <a:r>
              <a:rPr lang="en-US" dirty="0" smtClean="0"/>
              <a:t>Largely for graduate students</a:t>
            </a:r>
          </a:p>
          <a:p>
            <a:pPr lvl="1" eaLnBrk="1" hangingPunct="1">
              <a:defRPr/>
            </a:pPr>
            <a:r>
              <a:rPr lang="en-US" dirty="0" smtClean="0"/>
              <a:t>Available at </a:t>
            </a:r>
            <a:r>
              <a:rPr lang="en-US" sz="2400" dirty="0" smtClean="0">
                <a:hlinkClick r:id="rId2"/>
              </a:rPr>
              <a:t>www.nap.edu/catalog.php?record_id=12192</a:t>
            </a:r>
            <a:endParaRPr lang="en-US" sz="2400" dirty="0" smtClean="0"/>
          </a:p>
          <a:p>
            <a:pPr lvl="1" eaLnBrk="1" hangingPunct="1">
              <a:defRPr/>
            </a:pPr>
            <a:r>
              <a:rPr lang="en-US" dirty="0" smtClean="0"/>
              <a:t>Video available at the same website</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1993211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hyperlink" Target="https://creativecommons.org/licenses/by-sa/4.0/"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348093" y="147187"/>
            <a:ext cx="6697137" cy="904737"/>
          </a:xfrm>
          <a:prstGeom prst="rect">
            <a:avLst/>
          </a:prstGeom>
        </p:spPr>
      </p:pic>
      <p:sp>
        <p:nvSpPr>
          <p:cNvPr id="2" name="Title Placeholder 1"/>
          <p:cNvSpPr>
            <a:spLocks noGrp="1"/>
          </p:cNvSpPr>
          <p:nvPr>
            <p:ph type="title"/>
          </p:nvPr>
        </p:nvSpPr>
        <p:spPr>
          <a:xfrm>
            <a:off x="457200" y="940164"/>
            <a:ext cx="8229600" cy="849501"/>
          </a:xfrm>
          <a:prstGeom prst="rect">
            <a:avLst/>
          </a:prstGeom>
        </p:spPr>
        <p:txBody>
          <a:bodyPr vert="horz" lIns="91440" tIns="45720" rIns="91440" bIns="45720" rtlCol="0" anchor="ctr">
            <a:normAutofit/>
          </a:bodyPr>
          <a:lstStyle/>
          <a:p>
            <a:r>
              <a:rPr lang="en-US" dirty="0" smtClean="0"/>
              <a:t>Approaching a Writing Project</a:t>
            </a:r>
            <a:endParaRPr lang="en-US" dirty="0"/>
          </a:p>
        </p:txBody>
      </p:sp>
      <p:sp>
        <p:nvSpPr>
          <p:cNvPr id="3" name="Text Placeholder 2"/>
          <p:cNvSpPr>
            <a:spLocks noGrp="1"/>
          </p:cNvSpPr>
          <p:nvPr>
            <p:ph type="body" idx="1"/>
          </p:nvPr>
        </p:nvSpPr>
        <p:spPr>
          <a:xfrm>
            <a:off x="459608" y="1912388"/>
            <a:ext cx="8229600" cy="4305532"/>
          </a:xfrm>
          <a:prstGeom prst="rect">
            <a:avLst/>
          </a:prstGeom>
          <a:solidFill>
            <a:srgbClr val="FFFFFF"/>
          </a:solidFill>
        </p:spPr>
        <p:txBody>
          <a:bodyPr vert="horz" lIns="91440" tIns="45720" rIns="91440" bIns="45720" rtlCol="0">
            <a:normAutofit/>
          </a:bodyPr>
          <a:lstStyle/>
          <a:p>
            <a:pPr lvl="0"/>
            <a:r>
              <a:rPr lang="en-GB" dirty="0" smtClean="0"/>
              <a:t>This presentation was prepared for AuthorAID, a project of INASP. You are welcome to use this presentation and to share it with other people. You also may adapt this presentation as long as you credit AuthorAID for the original version. </a:t>
            </a:r>
          </a:p>
        </p:txBody>
      </p:sp>
      <p:sp>
        <p:nvSpPr>
          <p:cNvPr id="4" name="Date Placeholder 3"/>
          <p:cNvSpPr>
            <a:spLocks noGrp="1"/>
          </p:cNvSpPr>
          <p:nvPr>
            <p:ph type="dt" sz="half" idx="2"/>
          </p:nvPr>
        </p:nvSpPr>
        <p:spPr>
          <a:xfrm>
            <a:off x="2590800" y="6472763"/>
            <a:ext cx="2133600" cy="365125"/>
          </a:xfrm>
          <a:prstGeom prst="rect">
            <a:avLst/>
          </a:prstGeom>
        </p:spPr>
        <p:txBody>
          <a:bodyPr vert="horz" lIns="91440" tIns="45720" rIns="91440" bIns="45720" rtlCol="0" anchor="ctr"/>
          <a:lstStyle>
            <a:lvl1pPr algn="l">
              <a:defRPr sz="900">
                <a:solidFill>
                  <a:schemeClr val="tx1">
                    <a:tint val="75000"/>
                  </a:schemeClr>
                </a:solidFill>
                <a:latin typeface="Georgia"/>
              </a:defRPr>
            </a:lvl1pPr>
          </a:lstStyle>
          <a:p>
            <a:fld id="{20CB5577-C91D-3E47-9087-B82B92BEEFC7}" type="datetime1">
              <a:rPr lang="en-GB" smtClean="0"/>
              <a:pPr/>
              <a:t>01/04/2018</a:t>
            </a:fld>
            <a:endParaRPr lang="en-US" dirty="0"/>
          </a:p>
        </p:txBody>
      </p:sp>
      <p:sp>
        <p:nvSpPr>
          <p:cNvPr id="5" name="Footer Placeholder 4"/>
          <p:cNvSpPr>
            <a:spLocks noGrp="1"/>
          </p:cNvSpPr>
          <p:nvPr>
            <p:ph type="ftr" sz="quarter" idx="3"/>
          </p:nvPr>
        </p:nvSpPr>
        <p:spPr>
          <a:xfrm>
            <a:off x="4918228" y="6472763"/>
            <a:ext cx="2895600" cy="365125"/>
          </a:xfrm>
          <a:prstGeom prst="rect">
            <a:avLst/>
          </a:prstGeom>
        </p:spPr>
        <p:txBody>
          <a:bodyPr vert="horz" lIns="91440" tIns="45720" rIns="91440" bIns="45720" rtlCol="0" anchor="ctr"/>
          <a:lstStyle>
            <a:lvl1pPr algn="ctr">
              <a:defRPr sz="900">
                <a:solidFill>
                  <a:schemeClr val="tx1">
                    <a:tint val="75000"/>
                  </a:schemeClr>
                </a:solidFill>
                <a:latin typeface="Georgia"/>
              </a:defRPr>
            </a:lvl1pPr>
          </a:lstStyle>
          <a:p>
            <a:endParaRPr lang="en-US" dirty="0"/>
          </a:p>
        </p:txBody>
      </p:sp>
      <p:sp>
        <p:nvSpPr>
          <p:cNvPr id="6" name="Slide Number Placeholder 5"/>
          <p:cNvSpPr>
            <a:spLocks noGrp="1"/>
          </p:cNvSpPr>
          <p:nvPr>
            <p:ph type="sldNum" sz="quarter" idx="4"/>
          </p:nvPr>
        </p:nvSpPr>
        <p:spPr>
          <a:xfrm>
            <a:off x="8002574" y="6472763"/>
            <a:ext cx="684225" cy="365125"/>
          </a:xfrm>
          <a:prstGeom prst="rect">
            <a:avLst/>
          </a:prstGeom>
        </p:spPr>
        <p:txBody>
          <a:bodyPr vert="horz" lIns="91440" tIns="45720" rIns="91440" bIns="45720" rtlCol="0" anchor="ctr"/>
          <a:lstStyle>
            <a:lvl1pPr algn="r">
              <a:defRPr sz="900">
                <a:solidFill>
                  <a:schemeClr val="tx1">
                    <a:tint val="75000"/>
                  </a:schemeClr>
                </a:solidFill>
                <a:latin typeface="Georgia"/>
              </a:defRPr>
            </a:lvl1pPr>
          </a:lstStyle>
          <a:p>
            <a:fld id="{61D33979-82CC-6440-B758-3F4758057F14}" type="slidenum">
              <a:rPr lang="en-US" smtClean="0"/>
              <a:pPr/>
              <a:t>‹#›</a:t>
            </a:fld>
            <a:endParaRPr lang="en-US" dirty="0"/>
          </a:p>
        </p:txBody>
      </p:sp>
      <p:pic>
        <p:nvPicPr>
          <p:cNvPr id="8" name="Picture 2">
            <a:hlinkClick r:id="rId22"/>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4" descr="C:\Users\bgastel\Desktop\AAlogo%20v2[2].JPG"/>
          <p:cNvPicPr>
            <a:picLocks noChangeAspect="1" noChangeArrowheads="1"/>
          </p:cNvPicPr>
          <p:nvPr userDrawn="1"/>
        </p:nvPicPr>
        <p:blipFill>
          <a:blip r:embed="rId24">
            <a:extLst>
              <a:ext uri="{28A0092B-C50C-407E-A947-70E740481C1C}">
                <a14:useLocalDpi xmlns:a14="http://schemas.microsoft.com/office/drawing/2010/main" val="0"/>
              </a:ext>
            </a:extLst>
          </a:blip>
          <a:srcRect/>
          <a:stretch>
            <a:fillRect/>
          </a:stretch>
        </p:blipFill>
        <p:spPr bwMode="auto">
          <a:xfrm>
            <a:off x="5394166" y="5614670"/>
            <a:ext cx="3151188"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0290004"/>
      </p:ext>
    </p:extLst>
  </p:cSld>
  <p:clrMap bg1="lt1" tx1="dk1" bg2="lt2" tx2="dk2" accent1="accent1" accent2="accent2" accent3="accent3" accent4="accent4" accent5="accent5" accent6="accent6" hlink="hlink" folHlink="folHlink"/>
  <p:sldLayoutIdLst>
    <p:sldLayoutId id="2147483672" r:id="rId1"/>
    <p:sldLayoutId id="2147483649" r:id="rId2"/>
    <p:sldLayoutId id="2147483650" r:id="rId3"/>
    <p:sldLayoutId id="2147483673" r:id="rId4"/>
    <p:sldLayoutId id="2147483674" r:id="rId5"/>
    <p:sldLayoutId id="2147483675" r:id="rId6"/>
    <p:sldLayoutId id="2147483676" r:id="rId7"/>
    <p:sldLayoutId id="2147483680" r:id="rId8"/>
    <p:sldLayoutId id="2147483679" r:id="rId9"/>
    <p:sldLayoutId id="2147483678" r:id="rId10"/>
    <p:sldLayoutId id="2147483677" r:id="rId11"/>
    <p:sldLayoutId id="2147483681" r:id="rId12"/>
    <p:sldLayoutId id="2147483684" r:id="rId13"/>
    <p:sldLayoutId id="2147483683" r:id="rId14"/>
    <p:sldLayoutId id="2147483682" r:id="rId15"/>
    <p:sldLayoutId id="2147483651" r:id="rId16"/>
    <p:sldLayoutId id="2147483654" r:id="rId17"/>
    <p:sldLayoutId id="2147483655" r:id="rId18"/>
    <p:sldLayoutId id="2147483656" r:id="rId19"/>
  </p:sldLayoutIdLst>
  <p:timing>
    <p:tnLst>
      <p:par>
        <p:cTn id="1" dur="indefinite" restart="never" nodeType="tmRoot"/>
      </p:par>
    </p:tnLst>
  </p:timing>
  <p:hf hdr="0"/>
  <p:txStyles>
    <p:titleStyle>
      <a:lvl1pPr algn="l" defTabSz="457200" rtl="0" eaLnBrk="1" latinLnBrk="0" hangingPunct="1">
        <a:spcBef>
          <a:spcPct val="0"/>
        </a:spcBef>
        <a:buNone/>
        <a:defRPr sz="4400" kern="1200">
          <a:solidFill>
            <a:srgbClr val="5784CC"/>
          </a:solidFill>
          <a:latin typeface="Georgia"/>
          <a:ea typeface="+mj-ea"/>
          <a:cs typeface="+mj-cs"/>
        </a:defRPr>
      </a:lvl1pPr>
    </p:titleStyle>
    <p:bodyStyle>
      <a:lvl1pPr marL="0" indent="0" algn="l" defTabSz="457200" rtl="0" eaLnBrk="1" latinLnBrk="0" hangingPunct="1">
        <a:spcBef>
          <a:spcPct val="20000"/>
        </a:spcBef>
        <a:buFont typeface="Arial"/>
        <a:buNone/>
        <a:defRPr sz="3200" kern="1200">
          <a:solidFill>
            <a:srgbClr val="66666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rgbClr val="666666"/>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rgbClr val="666666"/>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creativecommons.org/licenses/by-sa/4.0/"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www.bartleby.com/141" TargetMode="External"/><Relationship Id="rId7" Type="http://schemas.openxmlformats.org/officeDocument/2006/relationships/hyperlink" Target="http://oaktrust.library.tamu.edu/handle/1969.1/156010"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hyperlink" Target="http://grammar.quickanddirtytips.com/" TargetMode="External"/><Relationship Id="rId5" Type="http://schemas.openxmlformats.org/officeDocument/2006/relationships/hyperlink" Target="http://www.phrasebank.manchester.ac.uk/" TargetMode="External"/><Relationship Id="rId4" Type="http://schemas.openxmlformats.org/officeDocument/2006/relationships/hyperlink" Target="http://www.authoraid.info/en/resources/details/652/"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creativecommons.org/licenses/by-sa/4.0/" TargetMode="External"/><Relationship Id="rId2" Type="http://schemas.openxmlformats.org/officeDocument/2006/relationships/notesSlide" Target="../notesSlides/notesSlide12.xml"/><Relationship Id="rId1" Type="http://schemas.openxmlformats.org/officeDocument/2006/relationships/slideLayout" Target="../slideLayouts/slideLayout16.xml"/><Relationship Id="rId5" Type="http://schemas.openxmlformats.org/officeDocument/2006/relationships/image" Target="../media/image2.png"/><Relationship Id="rId4" Type="http://schemas.openxmlformats.org/officeDocument/2006/relationships/hyperlink" Target="https://creativecommons.org/licenses/by-sa/4.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ctrTitle"/>
          </p:nvPr>
        </p:nvSpPr>
        <p:spPr>
          <a:xfrm>
            <a:off x="477673" y="1860453"/>
            <a:ext cx="8134064" cy="1164324"/>
          </a:xfrm>
        </p:spPr>
        <p:txBody>
          <a:bodyPr>
            <a:normAutofit fontScale="90000"/>
          </a:bodyPr>
          <a:lstStyle/>
          <a:p>
            <a:pPr algn="l"/>
            <a:r>
              <a:rPr lang="en-US" b="1" dirty="0" smtClean="0">
                <a:solidFill>
                  <a:srgbClr val="5784CC"/>
                </a:solidFill>
              </a:rPr>
              <a:t>Effective Writing Style: </a:t>
            </a:r>
            <a:r>
              <a:rPr lang="en-US" b="1" dirty="0" smtClean="0"/>
              <a:t>Advice for Preparing Proposals</a:t>
            </a:r>
            <a:endParaRPr lang="en-US" b="1" dirty="0">
              <a:solidFill>
                <a:srgbClr val="5784CC"/>
              </a:solidFill>
            </a:endParaRPr>
          </a:p>
        </p:txBody>
      </p:sp>
      <p:sp>
        <p:nvSpPr>
          <p:cNvPr id="22" name="Subtitle 21"/>
          <p:cNvSpPr>
            <a:spLocks noGrp="1"/>
          </p:cNvSpPr>
          <p:nvPr>
            <p:ph type="subTitle" idx="1"/>
          </p:nvPr>
        </p:nvSpPr>
        <p:spPr>
          <a:xfrm>
            <a:off x="685800" y="3343788"/>
            <a:ext cx="7772400" cy="789522"/>
          </a:xfrm>
        </p:spPr>
        <p:txBody>
          <a:bodyPr>
            <a:normAutofit/>
          </a:bodyPr>
          <a:lstStyle/>
          <a:p>
            <a:pPr algn="l"/>
            <a:r>
              <a:rPr lang="en-US" i="1" dirty="0" smtClean="0">
                <a:solidFill>
                  <a:srgbClr val="5784CC"/>
                </a:solidFill>
              </a:rPr>
              <a:t>Ravi </a:t>
            </a:r>
            <a:r>
              <a:rPr lang="en-US" i="1" dirty="0" err="1" smtClean="0">
                <a:solidFill>
                  <a:srgbClr val="5784CC"/>
                </a:solidFill>
              </a:rPr>
              <a:t>Murugesan</a:t>
            </a:r>
            <a:r>
              <a:rPr lang="en-US" i="1" dirty="0" smtClean="0">
                <a:solidFill>
                  <a:srgbClr val="5784CC"/>
                </a:solidFill>
              </a:rPr>
              <a:t> and Barbara Gastel</a:t>
            </a:r>
          </a:p>
          <a:p>
            <a:pPr algn="l"/>
            <a:r>
              <a:rPr lang="en-US" i="1" dirty="0" smtClean="0">
                <a:solidFill>
                  <a:srgbClr val="5784CC"/>
                </a:solidFill>
              </a:rPr>
              <a:t>INASP Associates</a:t>
            </a:r>
            <a:endParaRPr lang="en-US" i="1" dirty="0">
              <a:solidFill>
                <a:srgbClr val="5784CC"/>
              </a:solidFill>
            </a:endParaRPr>
          </a:p>
        </p:txBody>
      </p:sp>
      <p:pic>
        <p:nvPicPr>
          <p:cNvPr id="4"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31306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GB" altLang="en-US" smtClean="0"/>
              <a:t>Writing to Persuade</a:t>
            </a:r>
          </a:p>
        </p:txBody>
      </p:sp>
      <p:sp>
        <p:nvSpPr>
          <p:cNvPr id="12291" name="Rectangle 3"/>
          <p:cNvSpPr>
            <a:spLocks noGrp="1" noChangeArrowheads="1"/>
          </p:cNvSpPr>
          <p:nvPr>
            <p:ph type="body" idx="1"/>
          </p:nvPr>
        </p:nvSpPr>
        <p:spPr/>
        <p:txBody>
          <a:bodyPr/>
          <a:lstStyle/>
          <a:p>
            <a:pPr eaLnBrk="1" hangingPunct="1"/>
            <a:r>
              <a:rPr lang="en-GB" altLang="en-US" smtClean="0"/>
              <a:t>A proposal seeks to convince or persuade the grant reviewer.</a:t>
            </a:r>
          </a:p>
          <a:p>
            <a:pPr eaLnBrk="1" hangingPunct="1"/>
            <a:r>
              <a:rPr lang="en-GB" altLang="en-US" smtClean="0"/>
              <a:t>The tone of writing can play a big role in persuading the reviewer.</a:t>
            </a:r>
          </a:p>
          <a:p>
            <a:pPr eaLnBrk="1" hangingPunct="1"/>
            <a:r>
              <a:rPr lang="en-GB" altLang="en-US" smtClean="0"/>
              <a:t>Using the right tone can be tricky.</a:t>
            </a:r>
          </a:p>
          <a:p>
            <a:pPr lvl="1" eaLnBrk="1" hangingPunct="1"/>
            <a:r>
              <a:rPr lang="en-GB" altLang="en-US" smtClean="0"/>
              <a:t>It should be persuasive.</a:t>
            </a:r>
          </a:p>
          <a:p>
            <a:pPr lvl="1" eaLnBrk="1" hangingPunct="1"/>
            <a:r>
              <a:rPr lang="en-GB" altLang="en-US" smtClean="0"/>
              <a:t>It should not be impassive (dry) or arrogant (overconfident).</a:t>
            </a:r>
          </a:p>
          <a:p>
            <a:pPr lvl="1" eaLnBrk="1" hangingPunct="1"/>
            <a:endParaRPr lang="en-GB" altLang="en-US" smtClean="0"/>
          </a:p>
          <a:p>
            <a:pPr lvl="1" eaLnBrk="1" hangingPunct="1"/>
            <a:endParaRPr lang="en-GB" altLang="en-US" smtClean="0"/>
          </a:p>
          <a:p>
            <a:pPr eaLnBrk="1" hangingPunct="1"/>
            <a:endParaRPr lang="en-GB" altLang="en-US" smtClean="0"/>
          </a:p>
        </p:txBody>
      </p:sp>
    </p:spTree>
    <p:extLst>
      <p:ext uri="{BB962C8B-B14F-4D97-AF65-F5344CB8AC3E}">
        <p14:creationId xmlns:p14="http://schemas.microsoft.com/office/powerpoint/2010/main" val="467498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altLang="en-US" smtClean="0"/>
              <a:t>Writing to Persuade (cont)</a:t>
            </a:r>
          </a:p>
        </p:txBody>
      </p:sp>
      <p:sp>
        <p:nvSpPr>
          <p:cNvPr id="13315" name="Rectangle 3"/>
          <p:cNvSpPr>
            <a:spLocks noGrp="1" noChangeArrowheads="1"/>
          </p:cNvSpPr>
          <p:nvPr>
            <p:ph type="body" idx="1"/>
          </p:nvPr>
        </p:nvSpPr>
        <p:spPr/>
        <p:txBody>
          <a:bodyPr/>
          <a:lstStyle/>
          <a:p>
            <a:pPr eaLnBrk="1" hangingPunct="1"/>
            <a:r>
              <a:rPr lang="en-GB" altLang="en-US" smtClean="0"/>
              <a:t>Consider these sentences:</a:t>
            </a:r>
          </a:p>
          <a:p>
            <a:pPr lvl="1" eaLnBrk="1" hangingPunct="1">
              <a:buFontTx/>
              <a:buNone/>
            </a:pPr>
            <a:r>
              <a:rPr lang="en-GB" altLang="en-US" smtClean="0"/>
              <a:t>X 	This project may improve the operational 	processes of this library. (Impassive/dry)</a:t>
            </a:r>
          </a:p>
          <a:p>
            <a:pPr lvl="1" eaLnBrk="1" hangingPunct="1">
              <a:buFont typeface="Wingdings" pitchFamily="2" charset="2"/>
              <a:buChar char="ü"/>
            </a:pPr>
            <a:r>
              <a:rPr lang="en-GB" altLang="en-US" smtClean="0"/>
              <a:t>  This project will lead to a substantial 	improvement in the operational processes of 	this library. (Persuasive/convincing)</a:t>
            </a:r>
          </a:p>
          <a:p>
            <a:pPr lvl="1" eaLnBrk="1" hangingPunct="1">
              <a:buFontTx/>
              <a:buNone/>
            </a:pPr>
            <a:r>
              <a:rPr lang="en-GB" altLang="en-US" smtClean="0"/>
              <a:t>X 	There is absolutely no doubt that this project 	will lead to an unprecedented improvement 	in this library. (Arrogant/overconfident)</a:t>
            </a:r>
          </a:p>
        </p:txBody>
      </p:sp>
    </p:spTree>
    <p:extLst>
      <p:ext uri="{BB962C8B-B14F-4D97-AF65-F5344CB8AC3E}">
        <p14:creationId xmlns:p14="http://schemas.microsoft.com/office/powerpoint/2010/main" val="4217656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GB" altLang="en-US" smtClean="0"/>
              <a:t>Writing to Persuade (cont)</a:t>
            </a:r>
          </a:p>
        </p:txBody>
      </p:sp>
      <p:sp>
        <p:nvSpPr>
          <p:cNvPr id="14339" name="Rectangle 3"/>
          <p:cNvSpPr>
            <a:spLocks noGrp="1" noChangeArrowheads="1"/>
          </p:cNvSpPr>
          <p:nvPr>
            <p:ph type="body" idx="1"/>
          </p:nvPr>
        </p:nvSpPr>
        <p:spPr/>
        <p:txBody>
          <a:bodyPr>
            <a:normAutofit/>
          </a:bodyPr>
          <a:lstStyle/>
          <a:p>
            <a:pPr eaLnBrk="1" hangingPunct="1"/>
            <a:r>
              <a:rPr lang="en-GB" altLang="en-US" dirty="0" smtClean="0"/>
              <a:t>Where to use a persuasive tone:</a:t>
            </a:r>
          </a:p>
          <a:p>
            <a:pPr lvl="1" eaLnBrk="1" hangingPunct="1"/>
            <a:r>
              <a:rPr lang="en-GB" altLang="en-US" dirty="0" smtClean="0"/>
              <a:t>Introduction: to establish that your project is needed</a:t>
            </a:r>
          </a:p>
          <a:p>
            <a:pPr lvl="1" eaLnBrk="1" hangingPunct="1"/>
            <a:r>
              <a:rPr lang="en-GB" altLang="en-US" dirty="0" smtClean="0"/>
              <a:t>Conclusion: to explain that your project is likely to be successful and effective</a:t>
            </a:r>
          </a:p>
          <a:p>
            <a:pPr eaLnBrk="1" hangingPunct="1"/>
            <a:r>
              <a:rPr lang="en-GB" altLang="en-US" dirty="0" smtClean="0"/>
              <a:t>In the other parts of your proposal (for example, background and methods), a persuasive tone may not be appropriate.</a:t>
            </a:r>
          </a:p>
        </p:txBody>
      </p:sp>
    </p:spTree>
    <p:extLst>
      <p:ext uri="{BB962C8B-B14F-4D97-AF65-F5344CB8AC3E}">
        <p14:creationId xmlns:p14="http://schemas.microsoft.com/office/powerpoint/2010/main" val="18143603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GB" altLang="en-US" smtClean="0"/>
              <a:t>Formatted Writing</a:t>
            </a:r>
          </a:p>
        </p:txBody>
      </p:sp>
      <p:sp>
        <p:nvSpPr>
          <p:cNvPr id="15363" name="Rectangle 3"/>
          <p:cNvSpPr>
            <a:spLocks noGrp="1" noChangeArrowheads="1"/>
          </p:cNvSpPr>
          <p:nvPr>
            <p:ph type="body" idx="1"/>
          </p:nvPr>
        </p:nvSpPr>
        <p:spPr/>
        <p:txBody>
          <a:bodyPr/>
          <a:lstStyle/>
          <a:p>
            <a:pPr eaLnBrk="1" hangingPunct="1"/>
            <a:r>
              <a:rPr lang="en-GB" altLang="en-US" dirty="0" smtClean="0"/>
              <a:t>Bad handwriting makes the text hard to read or gives the reader a negative impression.</a:t>
            </a:r>
          </a:p>
          <a:p>
            <a:pPr eaLnBrk="1" hangingPunct="1"/>
            <a:r>
              <a:rPr lang="en-GB" altLang="en-US" dirty="0" smtClean="0"/>
              <a:t>Badly formatted documents have a similar effect on the reader.</a:t>
            </a:r>
          </a:p>
          <a:p>
            <a:pPr eaLnBrk="1" hangingPunct="1"/>
            <a:r>
              <a:rPr lang="en-GB" altLang="en-US" dirty="0" smtClean="0"/>
              <a:t>Granting bodies often provide templates for writing proposals, but it’s still important to format your writing.</a:t>
            </a:r>
          </a:p>
        </p:txBody>
      </p:sp>
    </p:spTree>
    <p:extLst>
      <p:ext uri="{BB962C8B-B14F-4D97-AF65-F5344CB8AC3E}">
        <p14:creationId xmlns:p14="http://schemas.microsoft.com/office/powerpoint/2010/main" val="36150168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GB" altLang="en-US" smtClean="0"/>
              <a:t>Formatted Writing (cont)</a:t>
            </a:r>
          </a:p>
        </p:txBody>
      </p:sp>
      <p:sp>
        <p:nvSpPr>
          <p:cNvPr id="16387" name="Rectangle 3"/>
          <p:cNvSpPr>
            <a:spLocks noGrp="1" noChangeArrowheads="1"/>
          </p:cNvSpPr>
          <p:nvPr>
            <p:ph type="body" idx="1"/>
          </p:nvPr>
        </p:nvSpPr>
        <p:spPr/>
        <p:txBody>
          <a:bodyPr>
            <a:normAutofit/>
          </a:bodyPr>
          <a:lstStyle/>
          <a:p>
            <a:pPr eaLnBrk="1" hangingPunct="1"/>
            <a:r>
              <a:rPr lang="en-GB" altLang="en-US" dirty="0" smtClean="0"/>
              <a:t>Pointers for effective formatting:</a:t>
            </a:r>
            <a:endParaRPr lang="en-GB" altLang="en-US" dirty="0" smtClean="0"/>
          </a:p>
          <a:p>
            <a:pPr lvl="1" eaLnBrk="1" hangingPunct="1"/>
            <a:r>
              <a:rPr lang="en-GB" altLang="en-US" dirty="0" smtClean="0"/>
              <a:t>Consider inserting subheadings if a section of text is long.</a:t>
            </a:r>
          </a:p>
          <a:p>
            <a:pPr lvl="1" eaLnBrk="1" hangingPunct="1"/>
            <a:r>
              <a:rPr lang="en-GB" altLang="en-US" dirty="0" smtClean="0"/>
              <a:t>Use fonts consistently (for example, all headings should have the same font).</a:t>
            </a:r>
          </a:p>
          <a:p>
            <a:pPr lvl="1" eaLnBrk="1" hangingPunct="1"/>
            <a:r>
              <a:rPr lang="en-GB" altLang="en-US" dirty="0" smtClean="0"/>
              <a:t>To emphasize words or phrases, use </a:t>
            </a:r>
            <a:r>
              <a:rPr lang="en-GB" altLang="en-US" b="1" dirty="0" smtClean="0"/>
              <a:t>boldface </a:t>
            </a:r>
            <a:r>
              <a:rPr lang="en-GB" altLang="en-US" dirty="0" smtClean="0"/>
              <a:t>type, </a:t>
            </a:r>
            <a:r>
              <a:rPr lang="en-GB" altLang="en-US" u="sng" dirty="0" smtClean="0"/>
              <a:t>underlining</a:t>
            </a:r>
            <a:r>
              <a:rPr lang="en-GB" altLang="en-US" dirty="0" smtClean="0"/>
              <a:t>, or </a:t>
            </a:r>
            <a:r>
              <a:rPr lang="en-GB" altLang="en-US" i="1" dirty="0" smtClean="0"/>
              <a:t>italics</a:t>
            </a:r>
            <a:r>
              <a:rPr lang="en-GB" altLang="en-US" dirty="0" smtClean="0"/>
              <a:t>; don’t use CAPITAL LETTERS.</a:t>
            </a:r>
            <a:endParaRPr lang="en-GB" altLang="en-US" sz="4000" dirty="0" smtClean="0"/>
          </a:p>
        </p:txBody>
      </p:sp>
    </p:spTree>
    <p:extLst>
      <p:ext uri="{BB962C8B-B14F-4D97-AF65-F5344CB8AC3E}">
        <p14:creationId xmlns:p14="http://schemas.microsoft.com/office/powerpoint/2010/main" val="20659384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GB" altLang="en-US" smtClean="0"/>
              <a:t>Formatted Writing (cont)</a:t>
            </a:r>
          </a:p>
        </p:txBody>
      </p:sp>
      <p:sp>
        <p:nvSpPr>
          <p:cNvPr id="17411" name="Rectangle 3"/>
          <p:cNvSpPr>
            <a:spLocks noGrp="1" noChangeArrowheads="1"/>
          </p:cNvSpPr>
          <p:nvPr>
            <p:ph type="body" idx="1"/>
          </p:nvPr>
        </p:nvSpPr>
        <p:spPr/>
        <p:txBody>
          <a:bodyPr/>
          <a:lstStyle/>
          <a:p>
            <a:pPr eaLnBrk="1" hangingPunct="1"/>
            <a:r>
              <a:rPr lang="en-GB" altLang="en-US" dirty="0" smtClean="0"/>
              <a:t>More pointers for effective formatting:</a:t>
            </a:r>
            <a:endParaRPr lang="en-GB" altLang="en-US" dirty="0" smtClean="0"/>
          </a:p>
          <a:p>
            <a:pPr lvl="1" eaLnBrk="1" hangingPunct="1"/>
            <a:r>
              <a:rPr lang="en-GB" altLang="en-US" dirty="0" smtClean="0"/>
              <a:t>Don’t use numbering or bullets excessively.</a:t>
            </a:r>
          </a:p>
          <a:p>
            <a:pPr lvl="1" eaLnBrk="1" hangingPunct="1"/>
            <a:r>
              <a:rPr lang="en-GB" altLang="en-US" dirty="0" smtClean="0"/>
              <a:t>If the numbered or bulleted points are lengthy, </a:t>
            </a:r>
            <a:r>
              <a:rPr lang="en-GB" altLang="en-US" dirty="0" smtClean="0"/>
              <a:t>arrange </a:t>
            </a:r>
            <a:r>
              <a:rPr lang="en-GB" altLang="en-US" dirty="0" smtClean="0"/>
              <a:t>them vertically instead of horizontally.</a:t>
            </a:r>
          </a:p>
          <a:p>
            <a:pPr lvl="1" eaLnBrk="1" hangingPunct="1"/>
            <a:r>
              <a:rPr lang="en-GB" altLang="en-US" dirty="0" smtClean="0"/>
              <a:t>Consider breaking a long list into more than one list.</a:t>
            </a:r>
          </a:p>
          <a:p>
            <a:pPr lvl="1" eaLnBrk="1" hangingPunct="1"/>
            <a:r>
              <a:rPr lang="en-GB" altLang="en-US" dirty="0" smtClean="0"/>
              <a:t>Closely follow any instructions regarding the format of your proposal.</a:t>
            </a:r>
          </a:p>
          <a:p>
            <a:pPr lvl="1" eaLnBrk="1" hangingPunct="1"/>
            <a:endParaRPr lang="en-GB" altLang="en-US" dirty="0" smtClean="0"/>
          </a:p>
          <a:p>
            <a:pPr lvl="1" eaLnBrk="1" hangingPunct="1"/>
            <a:endParaRPr lang="en-GB" altLang="en-US" dirty="0" smtClean="0"/>
          </a:p>
        </p:txBody>
      </p:sp>
    </p:spTree>
    <p:extLst>
      <p:ext uri="{BB962C8B-B14F-4D97-AF65-F5344CB8AC3E}">
        <p14:creationId xmlns:p14="http://schemas.microsoft.com/office/powerpoint/2010/main" val="5359310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GB" altLang="en-US" smtClean="0"/>
              <a:t>A Final Check</a:t>
            </a:r>
          </a:p>
        </p:txBody>
      </p:sp>
      <p:sp>
        <p:nvSpPr>
          <p:cNvPr id="18435" name="Rectangle 3"/>
          <p:cNvSpPr>
            <a:spLocks noGrp="1" noChangeArrowheads="1"/>
          </p:cNvSpPr>
          <p:nvPr>
            <p:ph type="body" idx="1"/>
          </p:nvPr>
        </p:nvSpPr>
        <p:spPr/>
        <p:txBody>
          <a:bodyPr/>
          <a:lstStyle/>
          <a:p>
            <a:pPr eaLnBrk="1" hangingPunct="1"/>
            <a:r>
              <a:rPr lang="en-GB" altLang="en-US" dirty="0" smtClean="0"/>
              <a:t>Proofread your proposal before you finalize and send it.</a:t>
            </a:r>
          </a:p>
          <a:p>
            <a:pPr eaLnBrk="1" hangingPunct="1"/>
            <a:r>
              <a:rPr lang="en-GB" altLang="en-US" dirty="0" smtClean="0"/>
              <a:t>Check for errors in spelling and grammar.</a:t>
            </a:r>
          </a:p>
          <a:p>
            <a:pPr eaLnBrk="1" hangingPunct="1"/>
            <a:r>
              <a:rPr lang="en-GB" altLang="en-US" dirty="0" smtClean="0"/>
              <a:t>A manual spell check is useful for catching wrong words (for example, </a:t>
            </a:r>
            <a:r>
              <a:rPr lang="en-GB" altLang="en-US" i="1" dirty="0" smtClean="0"/>
              <a:t>aboard</a:t>
            </a:r>
            <a:r>
              <a:rPr lang="en-GB" altLang="en-US" dirty="0" smtClean="0"/>
              <a:t> instead of </a:t>
            </a:r>
            <a:r>
              <a:rPr lang="en-GB" altLang="en-US" i="1" dirty="0" smtClean="0"/>
              <a:t>abroad</a:t>
            </a:r>
            <a:r>
              <a:rPr lang="en-GB" altLang="en-US" dirty="0" smtClean="0"/>
              <a:t>).</a:t>
            </a:r>
          </a:p>
        </p:txBody>
      </p:sp>
    </p:spTree>
    <p:extLst>
      <p:ext uri="{BB962C8B-B14F-4D97-AF65-F5344CB8AC3E}">
        <p14:creationId xmlns:p14="http://schemas.microsoft.com/office/powerpoint/2010/main" val="12002781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GB" altLang="en-US" smtClean="0"/>
              <a:t>Some Resources</a:t>
            </a:r>
          </a:p>
        </p:txBody>
      </p:sp>
      <p:sp>
        <p:nvSpPr>
          <p:cNvPr id="19459" name="Rectangle 3"/>
          <p:cNvSpPr>
            <a:spLocks noGrp="1" noChangeArrowheads="1"/>
          </p:cNvSpPr>
          <p:nvPr>
            <p:ph type="body" idx="1"/>
          </p:nvPr>
        </p:nvSpPr>
        <p:spPr/>
        <p:txBody>
          <a:bodyPr/>
          <a:lstStyle/>
          <a:p>
            <a:pPr eaLnBrk="1" hangingPunct="1"/>
            <a:r>
              <a:rPr lang="en-US" altLang="en-US" sz="2400" i="1" dirty="0" smtClean="0"/>
              <a:t>The Elements of Style</a:t>
            </a:r>
            <a:r>
              <a:rPr lang="en-US" altLang="en-US" sz="2400" dirty="0" smtClean="0"/>
              <a:t> (</a:t>
            </a:r>
            <a:r>
              <a:rPr lang="en-US" altLang="en-US" sz="2400" dirty="0" smtClean="0">
                <a:hlinkClick r:id="rId3"/>
              </a:rPr>
              <a:t>www.bartleby.com/141/</a:t>
            </a:r>
            <a:r>
              <a:rPr lang="en-US" altLang="en-US" sz="2400" dirty="0" smtClean="0"/>
              <a:t>)</a:t>
            </a:r>
          </a:p>
          <a:p>
            <a:r>
              <a:rPr lang="en-US" altLang="en-US" sz="2400" dirty="0" smtClean="0"/>
              <a:t>Getting the Most out of Words </a:t>
            </a:r>
            <a:r>
              <a:rPr lang="en-US" altLang="en-US" sz="2400" dirty="0"/>
              <a:t>(</a:t>
            </a:r>
            <a:r>
              <a:rPr lang="en-US" altLang="en-US" sz="2400" dirty="0">
                <a:hlinkClick r:id="rId4"/>
              </a:rPr>
              <a:t>http://www.authoraid.info/en/resources/details/652</a:t>
            </a:r>
            <a:r>
              <a:rPr lang="en-US" altLang="en-US" sz="2400" dirty="0" smtClean="0">
                <a:hlinkClick r:id="rId4"/>
              </a:rPr>
              <a:t>/</a:t>
            </a:r>
            <a:r>
              <a:rPr lang="en-US" altLang="en-US" sz="2400" dirty="0" smtClean="0"/>
              <a:t>) </a:t>
            </a:r>
            <a:endParaRPr lang="en-US" altLang="en-US" sz="2400" dirty="0"/>
          </a:p>
          <a:p>
            <a:pPr eaLnBrk="1" hangingPunct="1"/>
            <a:r>
              <a:rPr lang="en-US" altLang="en-US" sz="2400" dirty="0" smtClean="0"/>
              <a:t>Academic </a:t>
            </a:r>
            <a:r>
              <a:rPr lang="en-US" altLang="en-US" sz="2400" dirty="0" err="1" smtClean="0"/>
              <a:t>Phrasebank</a:t>
            </a:r>
            <a:r>
              <a:rPr lang="en-US" altLang="en-US" sz="2400" dirty="0" smtClean="0"/>
              <a:t> (</a:t>
            </a:r>
            <a:r>
              <a:rPr lang="en-US" altLang="en-US" sz="2400" dirty="0" smtClean="0">
                <a:hlinkClick r:id="rId5"/>
              </a:rPr>
              <a:t>www.phrasebank.manchester.ac.uk</a:t>
            </a:r>
            <a:r>
              <a:rPr lang="en-US" altLang="en-US" sz="2400" dirty="0" smtClean="0"/>
              <a:t>)</a:t>
            </a:r>
          </a:p>
          <a:p>
            <a:pPr eaLnBrk="1" hangingPunct="1"/>
            <a:r>
              <a:rPr lang="en-US" altLang="en-US" sz="2400" dirty="0" smtClean="0"/>
              <a:t>Grammar Girl (</a:t>
            </a:r>
            <a:r>
              <a:rPr lang="en-US" altLang="en-US" sz="2400" dirty="0" smtClean="0">
                <a:hlinkClick r:id="rId6"/>
              </a:rPr>
              <a:t>grammar.quickanddirtytips.com</a:t>
            </a:r>
            <a:r>
              <a:rPr lang="en-US" altLang="en-US" sz="2400" dirty="0" smtClean="0"/>
              <a:t>)</a:t>
            </a:r>
          </a:p>
          <a:p>
            <a:r>
              <a:rPr lang="en-US" altLang="en-US" sz="2400" dirty="0" smtClean="0"/>
              <a:t>“Editing </a:t>
            </a:r>
            <a:r>
              <a:rPr lang="en-US" altLang="en-US" sz="2400" dirty="0"/>
              <a:t>and Proofreading Your Own Work” (</a:t>
            </a:r>
            <a:r>
              <a:rPr lang="en-US" altLang="en-US" sz="2400" dirty="0">
                <a:hlinkClick r:id="rId7"/>
              </a:rPr>
              <a:t>http://</a:t>
            </a:r>
            <a:r>
              <a:rPr lang="en-US" altLang="en-US" sz="2400" dirty="0" smtClean="0">
                <a:hlinkClick r:id="rId7"/>
              </a:rPr>
              <a:t>oaktrust.library.tamu.edu/handle/1969.1/156010</a:t>
            </a:r>
            <a:r>
              <a:rPr lang="en-US" altLang="en-US" sz="2400" dirty="0" smtClean="0"/>
              <a:t>) </a:t>
            </a:r>
            <a:endParaRPr lang="en-US" altLang="en-US" sz="2400" dirty="0" smtClean="0"/>
          </a:p>
          <a:p>
            <a:pPr eaLnBrk="1" hangingPunct="1"/>
            <a:endParaRPr lang="en-GB" altLang="en-US" dirty="0" smtClean="0"/>
          </a:p>
        </p:txBody>
      </p:sp>
    </p:spTree>
    <p:extLst>
      <p:ext uri="{BB962C8B-B14F-4D97-AF65-F5344CB8AC3E}">
        <p14:creationId xmlns:p14="http://schemas.microsoft.com/office/powerpoint/2010/main" val="32689222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Exercise</a:t>
            </a:r>
            <a:endParaRPr lang="en-US" dirty="0"/>
          </a:p>
        </p:txBody>
      </p:sp>
      <p:sp>
        <p:nvSpPr>
          <p:cNvPr id="3" name="Content Placeholder 2"/>
          <p:cNvSpPr>
            <a:spLocks noGrp="1"/>
          </p:cNvSpPr>
          <p:nvPr>
            <p:ph idx="1"/>
          </p:nvPr>
        </p:nvSpPr>
        <p:spPr/>
        <p:txBody>
          <a:bodyPr>
            <a:normAutofit lnSpcReduction="10000"/>
          </a:bodyPr>
          <a:lstStyle/>
          <a:p>
            <a:r>
              <a:rPr lang="en-US" dirty="0" smtClean="0"/>
              <a:t>Access some writing that you have done.</a:t>
            </a:r>
          </a:p>
          <a:p>
            <a:pPr lvl="1"/>
            <a:r>
              <a:rPr lang="en-US" dirty="0" smtClean="0"/>
              <a:t>If possible, the writing should be part of a grant proposal.</a:t>
            </a:r>
          </a:p>
          <a:p>
            <a:pPr lvl="1"/>
            <a:r>
              <a:rPr lang="en-US" dirty="0" smtClean="0"/>
              <a:t>Alternatively, the writing may come from another item, such as a paper.</a:t>
            </a:r>
          </a:p>
          <a:p>
            <a:r>
              <a:rPr lang="en-US" dirty="0" smtClean="0"/>
              <a:t>Using points from this presentation, make at least 3 improvements in the writing.</a:t>
            </a:r>
          </a:p>
          <a:p>
            <a:r>
              <a:rPr lang="en-US" dirty="0" smtClean="0"/>
              <a:t>Share the improvements with the rest of your group.</a:t>
            </a:r>
            <a:endParaRPr lang="en-US" dirty="0"/>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18</a:t>
            </a:fld>
            <a:endParaRPr lang="en-US"/>
          </a:p>
        </p:txBody>
      </p:sp>
    </p:spTree>
    <p:extLst>
      <p:ext uri="{BB962C8B-B14F-4D97-AF65-F5344CB8AC3E}">
        <p14:creationId xmlns:p14="http://schemas.microsoft.com/office/powerpoint/2010/main" val="33336188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Conclusion</a:t>
            </a:r>
            <a:endParaRPr lang="en-US" dirty="0"/>
          </a:p>
        </p:txBody>
      </p:sp>
      <p:sp>
        <p:nvSpPr>
          <p:cNvPr id="3" name="Content Placeholder 2"/>
          <p:cNvSpPr>
            <a:spLocks noGrp="1"/>
          </p:cNvSpPr>
          <p:nvPr>
            <p:ph idx="1"/>
          </p:nvPr>
        </p:nvSpPr>
        <p:spPr/>
        <p:txBody>
          <a:bodyPr/>
          <a:lstStyle/>
          <a:p>
            <a:r>
              <a:rPr lang="en-US" dirty="0" smtClean="0"/>
              <a:t>Questions and answers</a:t>
            </a:r>
          </a:p>
          <a:p>
            <a:r>
              <a:rPr lang="en-US" dirty="0" smtClean="0"/>
              <a:t>Wrap-up</a:t>
            </a:r>
            <a:endParaRPr lang="en-US" dirty="0"/>
          </a:p>
        </p:txBody>
      </p:sp>
      <p:sp>
        <p:nvSpPr>
          <p:cNvPr id="4" name="Date Placeholder 3"/>
          <p:cNvSpPr>
            <a:spLocks noGrp="1"/>
          </p:cNvSpPr>
          <p:nvPr>
            <p:ph type="dt" sz="half" idx="10"/>
          </p:nvPr>
        </p:nvSpPr>
        <p:spPr/>
        <p:txBody>
          <a:bodyPr/>
          <a:lstStyle/>
          <a:p>
            <a:fld id="{ED550DC9-6AB9-D448-9668-424CC2F97943}" type="datetime1">
              <a:rPr lang="en-GB" smtClean="0">
                <a:solidFill>
                  <a:srgbClr val="333333">
                    <a:tint val="75000"/>
                  </a:srgbClr>
                </a:solidFill>
              </a:rPr>
              <a:pPr/>
              <a:t>01/04/2018</a:t>
            </a:fld>
            <a:endParaRPr lang="en-US">
              <a:solidFill>
                <a:srgbClr val="333333">
                  <a:tint val="75000"/>
                </a:srgbClr>
              </a:solidFill>
            </a:endParaRPr>
          </a:p>
        </p:txBody>
      </p:sp>
      <p:sp>
        <p:nvSpPr>
          <p:cNvPr id="5" name="Footer Placeholder 4"/>
          <p:cNvSpPr>
            <a:spLocks noGrp="1"/>
          </p:cNvSpPr>
          <p:nvPr>
            <p:ph type="ftr" sz="quarter" idx="11"/>
          </p:nvPr>
        </p:nvSpPr>
        <p:spPr/>
        <p:txBody>
          <a:bodyPr/>
          <a:lstStyle/>
          <a:p>
            <a:endParaRPr lang="en-US" dirty="0">
              <a:solidFill>
                <a:srgbClr val="333333">
                  <a:tint val="75000"/>
                </a:srgbClr>
              </a:solidFill>
            </a:endParaRPr>
          </a:p>
        </p:txBody>
      </p:sp>
      <p:sp>
        <p:nvSpPr>
          <p:cNvPr id="6" name="Slide Number Placeholder 5"/>
          <p:cNvSpPr>
            <a:spLocks noGrp="1"/>
          </p:cNvSpPr>
          <p:nvPr>
            <p:ph type="sldNum" sz="quarter" idx="12"/>
          </p:nvPr>
        </p:nvSpPr>
        <p:spPr/>
        <p:txBody>
          <a:bodyPr/>
          <a:lstStyle/>
          <a:p>
            <a:fld id="{61D33979-82CC-6440-B758-3F4758057F14}" type="slidenum">
              <a:rPr lang="en-US" smtClean="0">
                <a:solidFill>
                  <a:srgbClr val="333333">
                    <a:tint val="75000"/>
                  </a:srgbClr>
                </a:solidFill>
              </a:rPr>
              <a:pPr/>
              <a:t>19</a:t>
            </a:fld>
            <a:endParaRPr lang="en-US">
              <a:solidFill>
                <a:srgbClr val="333333">
                  <a:tint val="75000"/>
                </a:srgbClr>
              </a:solidFill>
            </a:endParaRPr>
          </a:p>
        </p:txBody>
      </p:sp>
    </p:spTree>
    <p:extLst>
      <p:ext uri="{BB962C8B-B14F-4D97-AF65-F5344CB8AC3E}">
        <p14:creationId xmlns:p14="http://schemas.microsoft.com/office/powerpoint/2010/main" val="17028621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1051048"/>
            <a:ext cx="8229600" cy="849501"/>
          </a:xfrm>
        </p:spPr>
        <p:txBody>
          <a:bodyPr/>
          <a:lstStyle/>
          <a:p>
            <a:pPr eaLnBrk="1" hangingPunct="1"/>
            <a:r>
              <a:rPr lang="en-GB" altLang="en-US" dirty="0" smtClean="0"/>
              <a:t>Importance of Writing Style</a:t>
            </a:r>
          </a:p>
        </p:txBody>
      </p:sp>
      <p:sp>
        <p:nvSpPr>
          <p:cNvPr id="4099" name="Rectangle 3"/>
          <p:cNvSpPr>
            <a:spLocks noGrp="1" noChangeArrowheads="1"/>
          </p:cNvSpPr>
          <p:nvPr>
            <p:ph type="body" idx="1"/>
          </p:nvPr>
        </p:nvSpPr>
        <p:spPr>
          <a:xfrm>
            <a:off x="457200" y="2103456"/>
            <a:ext cx="8229600" cy="4305532"/>
          </a:xfrm>
        </p:spPr>
        <p:txBody>
          <a:bodyPr/>
          <a:lstStyle/>
          <a:p>
            <a:pPr eaLnBrk="1" hangingPunct="1"/>
            <a:r>
              <a:rPr lang="en-GB" altLang="en-US" dirty="0" smtClean="0"/>
              <a:t>A written proposal is your only medium for communicating what you want to do.</a:t>
            </a:r>
          </a:p>
          <a:p>
            <a:pPr lvl="1" eaLnBrk="1" hangingPunct="1"/>
            <a:r>
              <a:rPr lang="en-GB" altLang="en-US" dirty="0" smtClean="0"/>
              <a:t>Granting bodies may not have time to discuss your proposal with you.</a:t>
            </a:r>
          </a:p>
          <a:p>
            <a:pPr lvl="1" eaLnBrk="1" hangingPunct="1"/>
            <a:r>
              <a:rPr lang="en-GB" altLang="en-US" dirty="0" smtClean="0"/>
              <a:t>They usually make a decision after reading your proposal.</a:t>
            </a:r>
          </a:p>
          <a:p>
            <a:pPr eaLnBrk="1" hangingPunct="1"/>
            <a:r>
              <a:rPr lang="en-GB" altLang="en-US" dirty="0" smtClean="0"/>
              <a:t>Winning proposals have good ideas that are communicated well.</a:t>
            </a:r>
          </a:p>
        </p:txBody>
      </p:sp>
    </p:spTree>
    <p:extLst>
      <p:ext uri="{BB962C8B-B14F-4D97-AF65-F5344CB8AC3E}">
        <p14:creationId xmlns:p14="http://schemas.microsoft.com/office/powerpoint/2010/main" val="20266772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pPr algn="ctr"/>
            <a:r>
              <a:rPr lang="en-US" i="1" dirty="0" smtClean="0"/>
              <a:t>Wishing you much success!</a:t>
            </a:r>
            <a:endParaRPr lang="en-US" i="1" dirty="0"/>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20</a:t>
            </a:fld>
            <a:endParaRPr lang="en-US"/>
          </a:p>
        </p:txBody>
      </p:sp>
    </p:spTree>
    <p:extLst>
      <p:ext uri="{BB962C8B-B14F-4D97-AF65-F5344CB8AC3E}">
        <p14:creationId xmlns:p14="http://schemas.microsoft.com/office/powerpoint/2010/main" val="15726195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894079" y="3424873"/>
            <a:ext cx="7772400" cy="1500187"/>
          </a:xfrm>
        </p:spPr>
        <p:txBody>
          <a:bodyPr>
            <a:normAutofit fontScale="85000" lnSpcReduction="10000"/>
          </a:bodyPr>
          <a:lstStyle/>
          <a:p>
            <a:pPr algn="ctr"/>
            <a:r>
              <a:rPr lang="en-GB" dirty="0"/>
              <a:t/>
            </a:r>
            <a:br>
              <a:rPr lang="en-GB" dirty="0"/>
            </a:br>
            <a:r>
              <a:rPr lang="en-GB" dirty="0"/>
              <a:t>This work is licensed under a </a:t>
            </a:r>
            <a:r>
              <a:rPr lang="en-GB" dirty="0">
                <a:hlinkClick r:id="rId3"/>
              </a:rPr>
              <a:t>Creative Commons Attribution </a:t>
            </a:r>
            <a:r>
              <a:rPr lang="en-GB" dirty="0" err="1">
                <a:hlinkClick r:id="rId3"/>
              </a:rPr>
              <a:t>ShareAlike</a:t>
            </a:r>
            <a:r>
              <a:rPr lang="en-GB" dirty="0">
                <a:hlinkClick r:id="rId3"/>
              </a:rPr>
              <a:t> 4.0 </a:t>
            </a:r>
            <a:r>
              <a:rPr lang="en-GB" dirty="0" smtClean="0">
                <a:hlinkClick r:id="rId3"/>
              </a:rPr>
              <a:t>International licence</a:t>
            </a:r>
            <a:r>
              <a:rPr lang="en-GB" dirty="0" smtClean="0"/>
              <a:t>.</a:t>
            </a:r>
            <a:endParaRPr lang="en-GB" dirty="0"/>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21</a:t>
            </a:fld>
            <a:endParaRPr lang="en-US"/>
          </a:p>
        </p:txBody>
      </p:sp>
      <p:pic>
        <p:nvPicPr>
          <p:cNvPr id="1026"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2580641"/>
            <a:ext cx="1676400"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57594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GB" altLang="en-US" smtClean="0"/>
              <a:t>Key Elements of Writing Style</a:t>
            </a:r>
          </a:p>
        </p:txBody>
      </p:sp>
      <p:sp>
        <p:nvSpPr>
          <p:cNvPr id="5123" name="Rectangle 3"/>
          <p:cNvSpPr>
            <a:spLocks noGrp="1" noChangeArrowheads="1"/>
          </p:cNvSpPr>
          <p:nvPr>
            <p:ph type="body" idx="1"/>
          </p:nvPr>
        </p:nvSpPr>
        <p:spPr/>
        <p:txBody>
          <a:bodyPr/>
          <a:lstStyle/>
          <a:p>
            <a:pPr eaLnBrk="1" hangingPunct="1"/>
            <a:r>
              <a:rPr lang="en-GB" altLang="en-US" dirty="0" smtClean="0"/>
              <a:t>Your writing in a proposal should be:</a:t>
            </a:r>
          </a:p>
          <a:p>
            <a:pPr lvl="1" eaLnBrk="1" hangingPunct="1"/>
            <a:r>
              <a:rPr lang="en-GB" altLang="en-US" dirty="0" smtClean="0"/>
              <a:t>Clear</a:t>
            </a:r>
          </a:p>
          <a:p>
            <a:pPr lvl="1" eaLnBrk="1" hangingPunct="1"/>
            <a:r>
              <a:rPr lang="en-GB" altLang="en-US" dirty="0" smtClean="0"/>
              <a:t>Concise</a:t>
            </a:r>
          </a:p>
          <a:p>
            <a:pPr lvl="1" eaLnBrk="1" hangingPunct="1"/>
            <a:r>
              <a:rPr lang="en-GB" altLang="en-US" dirty="0" smtClean="0"/>
              <a:t>Persuasive</a:t>
            </a:r>
          </a:p>
          <a:p>
            <a:pPr lvl="1" eaLnBrk="1" hangingPunct="1"/>
            <a:r>
              <a:rPr lang="en-GB" altLang="en-US" dirty="0" smtClean="0"/>
              <a:t>Well-formatted</a:t>
            </a:r>
          </a:p>
        </p:txBody>
      </p:sp>
    </p:spTree>
    <p:extLst>
      <p:ext uri="{BB962C8B-B14F-4D97-AF65-F5344CB8AC3E}">
        <p14:creationId xmlns:p14="http://schemas.microsoft.com/office/powerpoint/2010/main" val="3605674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altLang="en-US" smtClean="0"/>
              <a:t>Writing Clearly</a:t>
            </a:r>
          </a:p>
        </p:txBody>
      </p:sp>
      <p:sp>
        <p:nvSpPr>
          <p:cNvPr id="6147" name="Rectangle 3"/>
          <p:cNvSpPr>
            <a:spLocks noGrp="1" noChangeArrowheads="1"/>
          </p:cNvSpPr>
          <p:nvPr>
            <p:ph type="body" idx="1"/>
          </p:nvPr>
        </p:nvSpPr>
        <p:spPr/>
        <p:txBody>
          <a:bodyPr/>
          <a:lstStyle/>
          <a:p>
            <a:pPr eaLnBrk="1" hangingPunct="1"/>
            <a:r>
              <a:rPr lang="en-GB" altLang="en-US" smtClean="0"/>
              <a:t>When you write your proposal, assume that the reader (grant reviewer):</a:t>
            </a:r>
          </a:p>
          <a:p>
            <a:pPr lvl="1" eaLnBrk="1" hangingPunct="1"/>
            <a:r>
              <a:rPr lang="en-GB" altLang="en-US" smtClean="0"/>
              <a:t>Does not know the context or situation in which you are working.</a:t>
            </a:r>
          </a:p>
          <a:p>
            <a:pPr lvl="1" eaLnBrk="1" hangingPunct="1"/>
            <a:r>
              <a:rPr lang="en-GB" altLang="en-US" smtClean="0"/>
              <a:t>Will not immediately understand the importance of your project.</a:t>
            </a:r>
          </a:p>
        </p:txBody>
      </p:sp>
    </p:spTree>
    <p:extLst>
      <p:ext uri="{BB962C8B-B14F-4D97-AF65-F5344CB8AC3E}">
        <p14:creationId xmlns:p14="http://schemas.microsoft.com/office/powerpoint/2010/main" val="39676581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altLang="en-US" smtClean="0"/>
              <a:t>Writing Clearly (cont)</a:t>
            </a:r>
          </a:p>
        </p:txBody>
      </p:sp>
      <p:sp>
        <p:nvSpPr>
          <p:cNvPr id="7171" name="Rectangle 3"/>
          <p:cNvSpPr>
            <a:spLocks noGrp="1" noChangeArrowheads="1"/>
          </p:cNvSpPr>
          <p:nvPr>
            <p:ph type="body" idx="1"/>
          </p:nvPr>
        </p:nvSpPr>
        <p:spPr/>
        <p:txBody>
          <a:bodyPr/>
          <a:lstStyle/>
          <a:p>
            <a:pPr eaLnBrk="1" hangingPunct="1"/>
            <a:r>
              <a:rPr lang="en-GB" altLang="en-US" dirty="0" smtClean="0"/>
              <a:t>Keep the grant reviewer in mind when you write.</a:t>
            </a:r>
          </a:p>
          <a:p>
            <a:pPr eaLnBrk="1" hangingPunct="1"/>
            <a:r>
              <a:rPr lang="en-GB" altLang="en-US" dirty="0" smtClean="0"/>
              <a:t>Follow basic principles to maintain clarity:</a:t>
            </a:r>
          </a:p>
          <a:p>
            <a:pPr lvl="1" eaLnBrk="1" hangingPunct="1"/>
            <a:r>
              <a:rPr lang="en-GB" altLang="en-US" dirty="0" smtClean="0"/>
              <a:t>Provide overviews before details.</a:t>
            </a:r>
          </a:p>
          <a:p>
            <a:pPr lvl="1" eaLnBrk="1" hangingPunct="1"/>
            <a:r>
              <a:rPr lang="en-GB" altLang="en-US" dirty="0" smtClean="0"/>
              <a:t>If tables and figures are used, design them for easy understanding.</a:t>
            </a:r>
          </a:p>
          <a:p>
            <a:pPr lvl="1" eaLnBrk="1" hangingPunct="1"/>
            <a:r>
              <a:rPr lang="en-GB" altLang="en-US" dirty="0" smtClean="0"/>
              <a:t>Expand abbreviations/acronyms.</a:t>
            </a:r>
          </a:p>
          <a:p>
            <a:pPr lvl="1" eaLnBrk="1" hangingPunct="1"/>
            <a:r>
              <a:rPr lang="en-GB" altLang="en-US" dirty="0" smtClean="0"/>
              <a:t>Explain difficult terminology or concepts.</a:t>
            </a:r>
          </a:p>
        </p:txBody>
      </p:sp>
    </p:spTree>
    <p:extLst>
      <p:ext uri="{BB962C8B-B14F-4D97-AF65-F5344CB8AC3E}">
        <p14:creationId xmlns:p14="http://schemas.microsoft.com/office/powerpoint/2010/main" val="25267149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GB" altLang="en-US" smtClean="0"/>
              <a:t>Writing Clearly (cont)</a:t>
            </a:r>
          </a:p>
        </p:txBody>
      </p:sp>
      <p:sp>
        <p:nvSpPr>
          <p:cNvPr id="8195" name="Rectangle 3"/>
          <p:cNvSpPr>
            <a:spLocks noGrp="1" noChangeArrowheads="1"/>
          </p:cNvSpPr>
          <p:nvPr>
            <p:ph type="body" idx="1"/>
          </p:nvPr>
        </p:nvSpPr>
        <p:spPr/>
        <p:txBody>
          <a:bodyPr/>
          <a:lstStyle/>
          <a:p>
            <a:pPr eaLnBrk="1" hangingPunct="1"/>
            <a:r>
              <a:rPr lang="en-GB" altLang="en-US" smtClean="0"/>
              <a:t>Check whether your writing is clear by showing your proposal to a colleague or friend.</a:t>
            </a:r>
          </a:p>
          <a:p>
            <a:pPr eaLnBrk="1" hangingPunct="1"/>
            <a:r>
              <a:rPr lang="en-GB" altLang="en-US" smtClean="0"/>
              <a:t>Ask if he/she can</a:t>
            </a:r>
          </a:p>
          <a:p>
            <a:pPr lvl="1" eaLnBrk="1" hangingPunct="1"/>
            <a:r>
              <a:rPr lang="en-GB" altLang="en-US" smtClean="0"/>
              <a:t>Spot any unclear parts.</a:t>
            </a:r>
          </a:p>
          <a:p>
            <a:pPr lvl="1" eaLnBrk="1" hangingPunct="1"/>
            <a:r>
              <a:rPr lang="en-GB" altLang="en-US" smtClean="0"/>
              <a:t>Understand the results you hope to achieve.</a:t>
            </a:r>
          </a:p>
          <a:p>
            <a:pPr lvl="1" eaLnBrk="1" hangingPunct="1"/>
            <a:r>
              <a:rPr lang="en-GB" altLang="en-US" smtClean="0"/>
              <a:t>Understand the importance of your project.</a:t>
            </a:r>
          </a:p>
        </p:txBody>
      </p:sp>
    </p:spTree>
    <p:extLst>
      <p:ext uri="{BB962C8B-B14F-4D97-AF65-F5344CB8AC3E}">
        <p14:creationId xmlns:p14="http://schemas.microsoft.com/office/powerpoint/2010/main" val="38585302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t>Writing Concisely</a:t>
            </a:r>
          </a:p>
        </p:txBody>
      </p:sp>
      <p:sp>
        <p:nvSpPr>
          <p:cNvPr id="9219" name="Rectangle 3"/>
          <p:cNvSpPr>
            <a:spLocks noGrp="1" noChangeArrowheads="1"/>
          </p:cNvSpPr>
          <p:nvPr>
            <p:ph type="body" idx="1"/>
          </p:nvPr>
        </p:nvSpPr>
        <p:spPr/>
        <p:txBody>
          <a:bodyPr/>
          <a:lstStyle/>
          <a:p>
            <a:pPr eaLnBrk="1" hangingPunct="1"/>
            <a:r>
              <a:rPr lang="en-GB" altLang="en-US" dirty="0" smtClean="0"/>
              <a:t>Two useful guidelines by George Orwell, a British writer:</a:t>
            </a:r>
          </a:p>
          <a:p>
            <a:pPr lvl="1" eaLnBrk="1" hangingPunct="1"/>
            <a:r>
              <a:rPr lang="en-GB" altLang="en-US" dirty="0" smtClean="0"/>
              <a:t>Never use a long word where a short one will do.</a:t>
            </a:r>
          </a:p>
          <a:p>
            <a:pPr lvl="1" eaLnBrk="1" hangingPunct="1"/>
            <a:r>
              <a:rPr lang="en-GB" altLang="en-US" dirty="0" smtClean="0"/>
              <a:t>If it is possible to cut a word out, always cut it out.</a:t>
            </a:r>
          </a:p>
          <a:p>
            <a:pPr eaLnBrk="1" hangingPunct="1"/>
            <a:endParaRPr lang="en-GB" altLang="en-US" dirty="0" smtClean="0"/>
          </a:p>
          <a:p>
            <a:pPr eaLnBrk="1" hangingPunct="1"/>
            <a:endParaRPr lang="en-GB" altLang="en-US" dirty="0" smtClean="0"/>
          </a:p>
          <a:p>
            <a:pPr eaLnBrk="1" hangingPunct="1"/>
            <a:endParaRPr lang="en-GB" altLang="en-US" dirty="0" smtClean="0"/>
          </a:p>
        </p:txBody>
      </p:sp>
    </p:spTree>
    <p:extLst>
      <p:ext uri="{BB962C8B-B14F-4D97-AF65-F5344CB8AC3E}">
        <p14:creationId xmlns:p14="http://schemas.microsoft.com/office/powerpoint/2010/main" val="1011143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p:txBody>
          <a:bodyPr/>
          <a:lstStyle/>
          <a:p>
            <a:pPr eaLnBrk="1" hangingPunct="1"/>
            <a:r>
              <a:rPr lang="en-US" altLang="en-US" sz="4000" smtClean="0"/>
              <a:t>Writing Concisely: A Brief Exercise</a:t>
            </a:r>
          </a:p>
        </p:txBody>
      </p:sp>
      <p:sp>
        <p:nvSpPr>
          <p:cNvPr id="10243" name="Rectangle 3"/>
          <p:cNvSpPr>
            <a:spLocks noGrp="1" noChangeArrowheads="1"/>
          </p:cNvSpPr>
          <p:nvPr>
            <p:ph type="body" idx="4294967295"/>
          </p:nvPr>
        </p:nvSpPr>
        <p:spPr/>
        <p:txBody>
          <a:bodyPr>
            <a:normAutofit lnSpcReduction="10000"/>
          </a:bodyPr>
          <a:lstStyle/>
          <a:p>
            <a:r>
              <a:rPr lang="en-US" altLang="en-US" dirty="0" smtClean="0"/>
              <a:t>Using simple, common words</a:t>
            </a:r>
          </a:p>
          <a:p>
            <a:pPr lvl="1"/>
            <a:r>
              <a:rPr lang="en-US" altLang="en-US" dirty="0" smtClean="0"/>
              <a:t>Attempt→</a:t>
            </a:r>
            <a:r>
              <a:rPr lang="en-US" altLang="en-US" dirty="0" smtClean="0"/>
              <a:t>		fundamental→</a:t>
            </a:r>
          </a:p>
          <a:p>
            <a:r>
              <a:rPr lang="en-US" altLang="en-US" dirty="0" smtClean="0"/>
              <a:t>Deleting needless words</a:t>
            </a:r>
          </a:p>
          <a:p>
            <a:pPr lvl="1"/>
            <a:r>
              <a:rPr lang="en-US" altLang="en-US" dirty="0" smtClean="0"/>
              <a:t>red in color→		totally destroyed→</a:t>
            </a:r>
          </a:p>
          <a:p>
            <a:r>
              <a:rPr lang="en-US" altLang="en-US" dirty="0" smtClean="0"/>
              <a:t>Condensing wordy phrases</a:t>
            </a:r>
          </a:p>
          <a:p>
            <a:pPr lvl="1"/>
            <a:r>
              <a:rPr lang="en-US" altLang="en-US" dirty="0" smtClean="0"/>
              <a:t>at this point in time→	    in the event that→</a:t>
            </a:r>
          </a:p>
          <a:p>
            <a:r>
              <a:rPr lang="en-US" altLang="en-US" dirty="0" smtClean="0"/>
              <a:t>Using verbs, not nouns made from them</a:t>
            </a:r>
          </a:p>
          <a:p>
            <a:pPr lvl="1"/>
            <a:r>
              <a:rPr lang="en-US" altLang="en-US" dirty="0" smtClean="0"/>
              <a:t>produce relief of→	    provide an explanation→</a:t>
            </a:r>
          </a:p>
        </p:txBody>
      </p:sp>
    </p:spTree>
    <p:extLst>
      <p:ext uri="{BB962C8B-B14F-4D97-AF65-F5344CB8AC3E}">
        <p14:creationId xmlns:p14="http://schemas.microsoft.com/office/powerpoint/2010/main" val="3222736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en-US" smtClean="0"/>
              <a:t>Writing Concisely (cont)</a:t>
            </a:r>
          </a:p>
        </p:txBody>
      </p:sp>
      <p:sp>
        <p:nvSpPr>
          <p:cNvPr id="11267" name="Rectangle 3"/>
          <p:cNvSpPr>
            <a:spLocks noGrp="1" noChangeArrowheads="1"/>
          </p:cNvSpPr>
          <p:nvPr>
            <p:ph type="body" idx="1"/>
          </p:nvPr>
        </p:nvSpPr>
        <p:spPr/>
        <p:txBody>
          <a:bodyPr/>
          <a:lstStyle/>
          <a:p>
            <a:pPr eaLnBrk="1" hangingPunct="1"/>
            <a:r>
              <a:rPr lang="en-GB" altLang="en-US" smtClean="0"/>
              <a:t>Keep sentences short and complete.</a:t>
            </a:r>
          </a:p>
          <a:p>
            <a:pPr eaLnBrk="1" hangingPunct="1"/>
            <a:r>
              <a:rPr lang="en-GB" altLang="en-US" smtClean="0"/>
              <a:t>If you use paragraphs in your proposal, keep them short too.</a:t>
            </a:r>
          </a:p>
          <a:p>
            <a:pPr eaLnBrk="1" hangingPunct="1"/>
            <a:r>
              <a:rPr lang="en-GB" altLang="en-US" smtClean="0"/>
              <a:t>Preview or summarize main points, for example, in the abstract, but avoid unnecessary repetition.</a:t>
            </a:r>
          </a:p>
          <a:p>
            <a:pPr eaLnBrk="1" hangingPunct="1"/>
            <a:r>
              <a:rPr lang="en-GB" altLang="en-US" smtClean="0"/>
              <a:t>Follow length or word-count limitations given in the proposal instructions.</a:t>
            </a:r>
          </a:p>
          <a:p>
            <a:pPr lvl="1" eaLnBrk="1" hangingPunct="1"/>
            <a:endParaRPr lang="en-GB" altLang="en-US" smtClean="0"/>
          </a:p>
        </p:txBody>
      </p:sp>
    </p:spTree>
    <p:extLst>
      <p:ext uri="{BB962C8B-B14F-4D97-AF65-F5344CB8AC3E}">
        <p14:creationId xmlns:p14="http://schemas.microsoft.com/office/powerpoint/2010/main" val="2589202297"/>
      </p:ext>
    </p:extLst>
  </p:cSld>
  <p:clrMapOvr>
    <a:masterClrMapping/>
  </p:clrMapOvr>
  <p:timing>
    <p:tnLst>
      <p:par>
        <p:cTn id="1" dur="indefinite" restart="never" nodeType="tmRoot"/>
      </p:par>
    </p:tnLst>
  </p:timing>
</p:sld>
</file>

<file path=ppt/theme/theme1.xml><?xml version="1.0" encoding="utf-8"?>
<a:theme xmlns:a="http://schemas.openxmlformats.org/drawingml/2006/main" name="INASP 2016 Presentation">
  <a:themeElements>
    <a:clrScheme name="Custom 2">
      <a:dk1>
        <a:srgbClr val="333333"/>
      </a:dk1>
      <a:lt1>
        <a:srgbClr val="FFFFFF"/>
      </a:lt1>
      <a:dk2>
        <a:srgbClr val="333333"/>
      </a:dk2>
      <a:lt2>
        <a:srgbClr val="E5E5E5"/>
      </a:lt2>
      <a:accent1>
        <a:srgbClr val="008080"/>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INASP 2016 Presentation</Template>
  <TotalTime>947</TotalTime>
  <Words>1129</Words>
  <Application>Microsoft Office PowerPoint</Application>
  <PresentationFormat>On-screen Show (4:3)</PresentationFormat>
  <Paragraphs>143</Paragraphs>
  <Slides>21</Slides>
  <Notes>12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INASP 2016 Presentation</vt:lpstr>
      <vt:lpstr>Effective Writing Style: Advice for Preparing Proposals</vt:lpstr>
      <vt:lpstr>Importance of Writing Style</vt:lpstr>
      <vt:lpstr>Key Elements of Writing Style</vt:lpstr>
      <vt:lpstr>Writing Clearly</vt:lpstr>
      <vt:lpstr>Writing Clearly (cont)</vt:lpstr>
      <vt:lpstr>Writing Clearly (cont)</vt:lpstr>
      <vt:lpstr>Writing Concisely</vt:lpstr>
      <vt:lpstr>Writing Concisely: A Brief Exercise</vt:lpstr>
      <vt:lpstr>Writing Concisely (cont)</vt:lpstr>
      <vt:lpstr>Writing to Persuade</vt:lpstr>
      <vt:lpstr>Writing to Persuade (cont)</vt:lpstr>
      <vt:lpstr>Writing to Persuade (cont)</vt:lpstr>
      <vt:lpstr>Formatted Writing</vt:lpstr>
      <vt:lpstr>Formatted Writing (cont)</vt:lpstr>
      <vt:lpstr>Formatted Writing (cont)</vt:lpstr>
      <vt:lpstr>A Final Check</vt:lpstr>
      <vt:lpstr>Some Resources</vt:lpstr>
      <vt:lpstr>Exercise</vt:lpstr>
      <vt:lpstr>In Conclusion</vt:lpstr>
      <vt:lpstr>Wishing you much success!</vt:lpstr>
      <vt:lpstr>PowerPoint Presentation</vt:lpstr>
    </vt:vector>
  </TitlesOfParts>
  <Company>INASP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Sian Harris</dc:creator>
  <cp:lastModifiedBy>Barbara Gastel</cp:lastModifiedBy>
  <cp:revision>41</cp:revision>
  <cp:lastPrinted>2018-04-01T08:55:14Z</cp:lastPrinted>
  <dcterms:created xsi:type="dcterms:W3CDTF">2016-07-21T09:15:55Z</dcterms:created>
  <dcterms:modified xsi:type="dcterms:W3CDTF">2018-04-01T18:18:32Z</dcterms:modified>
</cp:coreProperties>
</file>