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99" r:id="rId3"/>
    <p:sldId id="292" r:id="rId4"/>
    <p:sldId id="293" r:id="rId5"/>
    <p:sldId id="294" r:id="rId6"/>
    <p:sldId id="295" r:id="rId7"/>
    <p:sldId id="297" r:id="rId8"/>
    <p:sldId id="301" r:id="rId9"/>
    <p:sldId id="300" r:id="rId10"/>
    <p:sldId id="290" r:id="rId11"/>
    <p:sldId id="257"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95829" autoAdjust="0"/>
  </p:normalViewPr>
  <p:slideViewPr>
    <p:cSldViewPr snapToGrid="0" snapToObjects="1">
      <p:cViewPr>
        <p:scale>
          <a:sx n="100" d="100"/>
          <a:sy n="100" d="100"/>
        </p:scale>
        <p:origin x="-1788" y="-3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9/30/2017</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9/30/2017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Suggestions:</a:t>
            </a:r>
          </a:p>
          <a:p>
            <a:r>
              <a:rPr lang="en-US" dirty="0" smtClean="0"/>
              <a:t>- Note the topics that the module will address.</a:t>
            </a:r>
          </a:p>
          <a:p>
            <a:r>
              <a:rPr lang="en-US" dirty="0" smtClean="0"/>
              <a:t>- Note the module’s aim. (Feel free, of course, to frame it in the way that the group is likely to find most relevant.)</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40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10</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11</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30/09/2017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30/09/2017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30/09/2017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30/09/2017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30/09/2017</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cholar.google.com/" TargetMode="External"/><Relationship Id="rId2" Type="http://schemas.openxmlformats.org/officeDocument/2006/relationships/hyperlink" Target="http://www.doaj.org/" TargetMode="External"/><Relationship Id="rId1" Type="http://schemas.openxmlformats.org/officeDocument/2006/relationships/slideLayout" Target="../slideLayouts/slideLayout3.xml"/><Relationship Id="rId6" Type="http://schemas.openxmlformats.org/officeDocument/2006/relationships/hyperlink" Target="http://www.inasp.info/file/4fd988568504d4bcfa2f4cd855a07d45/jols.html" TargetMode="External"/><Relationship Id="rId5" Type="http://schemas.openxmlformats.org/officeDocument/2006/relationships/hyperlink" Target="http://www.ajol.info/" TargetMode="External"/><Relationship Id="rId4" Type="http://schemas.openxmlformats.org/officeDocument/2006/relationships/hyperlink" Target="http://www.ncbi.nlm.nih.gov/pubm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860453"/>
            <a:ext cx="7772400" cy="1164324"/>
          </a:xfrm>
        </p:spPr>
        <p:txBody>
          <a:bodyPr>
            <a:normAutofit fontScale="90000"/>
          </a:bodyPr>
          <a:lstStyle/>
          <a:p>
            <a:pPr algn="l"/>
            <a:r>
              <a:rPr lang="en-US" b="1" dirty="0" smtClean="0">
                <a:solidFill>
                  <a:srgbClr val="5784CC"/>
                </a:solidFill>
              </a:rPr>
              <a:t>The Literature Review:</a:t>
            </a:r>
            <a:br>
              <a:rPr lang="en-US" b="1" dirty="0" smtClean="0">
                <a:solidFill>
                  <a:srgbClr val="5784CC"/>
                </a:solidFill>
              </a:rPr>
            </a:br>
            <a:r>
              <a:rPr lang="en-US" b="1" dirty="0" smtClean="0"/>
              <a:t>A Foundation for a Proposal</a:t>
            </a:r>
            <a:endParaRPr lang="en-US"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10</a:t>
            </a:fld>
            <a:endParaRPr lang="en-US"/>
          </a:p>
        </p:txBody>
      </p:sp>
    </p:spTree>
    <p:extLst>
      <p:ext uri="{BB962C8B-B14F-4D97-AF65-F5344CB8AC3E}">
        <p14:creationId xmlns:p14="http://schemas.microsoft.com/office/powerpoint/2010/main" val="15726195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30/09/2017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11</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smtClean="0"/>
              <a:t>Overview</a:t>
            </a:r>
          </a:p>
        </p:txBody>
      </p:sp>
      <p:sp>
        <p:nvSpPr>
          <p:cNvPr id="4099" name="Rectangle 3"/>
          <p:cNvSpPr>
            <a:spLocks noGrp="1" noChangeArrowheads="1"/>
          </p:cNvSpPr>
          <p:nvPr>
            <p:ph type="body" idx="1"/>
          </p:nvPr>
        </p:nvSpPr>
        <p:spPr/>
        <p:txBody>
          <a:bodyPr/>
          <a:lstStyle/>
          <a:p>
            <a:pPr eaLnBrk="1" hangingPunct="1"/>
            <a:r>
              <a:rPr lang="en-US" altLang="en-US" dirty="0" smtClean="0"/>
              <a:t>Reasons to search the literature</a:t>
            </a:r>
          </a:p>
          <a:p>
            <a:pPr eaLnBrk="1" hangingPunct="1"/>
            <a:r>
              <a:rPr lang="en-US" altLang="en-US" dirty="0" smtClean="0"/>
              <a:t>General suggestions</a:t>
            </a:r>
          </a:p>
          <a:p>
            <a:pPr eaLnBrk="1" hangingPunct="1"/>
            <a:r>
              <a:rPr lang="en-US" altLang="en-US" dirty="0" smtClean="0"/>
              <a:t>Accessing relevant literature</a:t>
            </a:r>
          </a:p>
          <a:p>
            <a:pPr eaLnBrk="1" hangingPunct="1"/>
            <a:r>
              <a:rPr lang="en-US" altLang="en-US" dirty="0" smtClean="0"/>
              <a:t>Examples of resources</a:t>
            </a:r>
          </a:p>
          <a:p>
            <a:pPr eaLnBrk="1" hangingPunct="1"/>
            <a:r>
              <a:rPr lang="en-US" altLang="en-US" smtClean="0"/>
              <a:t>Small-group activity</a:t>
            </a:r>
            <a:endParaRPr lang="en-US" altLang="en-US" dirty="0" smtClean="0"/>
          </a:p>
          <a:p>
            <a:pPr eaLnBrk="1" hangingPunct="1"/>
            <a:endParaRPr lang="en-US" altLang="en-US" dirty="0" smtClean="0"/>
          </a:p>
        </p:txBody>
      </p:sp>
    </p:spTree>
    <p:extLst>
      <p:ext uri="{BB962C8B-B14F-4D97-AF65-F5344CB8AC3E}">
        <p14:creationId xmlns:p14="http://schemas.microsoft.com/office/powerpoint/2010/main" val="1561613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575953" y="940164"/>
            <a:ext cx="8229600" cy="1126142"/>
          </a:xfrm>
        </p:spPr>
        <p:txBody>
          <a:bodyPr>
            <a:noAutofit/>
          </a:bodyPr>
          <a:lstStyle/>
          <a:p>
            <a:r>
              <a:rPr lang="en-US" altLang="en-US" sz="3600" dirty="0" smtClean="0"/>
              <a:t>Some Reasons to </a:t>
            </a:r>
            <a:r>
              <a:rPr lang="en-US" altLang="en-US" sz="3600" dirty="0" smtClean="0"/>
              <a:t>Search the </a:t>
            </a:r>
            <a:r>
              <a:rPr lang="en-US" altLang="en-US" sz="3600" dirty="0" smtClean="0"/>
              <a:t>Literature When Writing a Proposal</a:t>
            </a:r>
          </a:p>
        </p:txBody>
      </p:sp>
      <p:sp>
        <p:nvSpPr>
          <p:cNvPr id="4099" name="Content Placeholder 2"/>
          <p:cNvSpPr>
            <a:spLocks noGrp="1"/>
          </p:cNvSpPr>
          <p:nvPr>
            <p:ph idx="1"/>
          </p:nvPr>
        </p:nvSpPr>
        <p:spPr>
          <a:xfrm>
            <a:off x="457200" y="2221147"/>
            <a:ext cx="8229600" cy="4049025"/>
          </a:xfrm>
        </p:spPr>
        <p:txBody>
          <a:bodyPr>
            <a:normAutofit lnSpcReduction="10000"/>
          </a:bodyPr>
          <a:lstStyle/>
          <a:p>
            <a:r>
              <a:rPr lang="en-US" altLang="en-US" dirty="0" smtClean="0"/>
              <a:t>To help determine and document the need for what is being proposed</a:t>
            </a:r>
          </a:p>
          <a:p>
            <a:r>
              <a:rPr lang="en-US" altLang="en-US" dirty="0" smtClean="0"/>
              <a:t>To help see what work already has been done and thus what remains to be done</a:t>
            </a:r>
          </a:p>
          <a:p>
            <a:r>
              <a:rPr lang="en-US" altLang="en-US" dirty="0" smtClean="0"/>
              <a:t>To identify approaches to consider using in the proposed work</a:t>
            </a:r>
          </a:p>
          <a:p>
            <a:r>
              <a:rPr lang="en-US" altLang="en-US" dirty="0" smtClean="0"/>
              <a:t>To see what funding sources others used</a:t>
            </a:r>
          </a:p>
          <a:p>
            <a:r>
              <a:rPr lang="en-US" altLang="en-US" dirty="0" smtClean="0"/>
              <a:t>Other </a:t>
            </a:r>
          </a:p>
        </p:txBody>
      </p:sp>
    </p:spTree>
    <p:extLst>
      <p:ext uri="{BB962C8B-B14F-4D97-AF65-F5344CB8AC3E}">
        <p14:creationId xmlns:p14="http://schemas.microsoft.com/office/powerpoint/2010/main" val="4197268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dirty="0" smtClean="0"/>
              <a:t>Some General Suggestions</a:t>
            </a:r>
          </a:p>
        </p:txBody>
      </p:sp>
      <p:sp>
        <p:nvSpPr>
          <p:cNvPr id="5123" name="Content Placeholder 2"/>
          <p:cNvSpPr>
            <a:spLocks noGrp="1"/>
          </p:cNvSpPr>
          <p:nvPr>
            <p:ph idx="1"/>
          </p:nvPr>
        </p:nvSpPr>
        <p:spPr/>
        <p:txBody>
          <a:bodyPr>
            <a:normAutofit fontScale="92500"/>
          </a:bodyPr>
          <a:lstStyle/>
          <a:p>
            <a:r>
              <a:rPr lang="en-US" altLang="en-US" sz="2800" dirty="0" smtClean="0"/>
              <a:t>If appropriate, use more than one database.</a:t>
            </a:r>
          </a:p>
          <a:p>
            <a:r>
              <a:rPr lang="en-US" altLang="en-US" sz="2800" dirty="0" smtClean="0"/>
              <a:t>Consider asking librarians for guidance.</a:t>
            </a:r>
          </a:p>
          <a:p>
            <a:r>
              <a:rPr lang="en-US" altLang="en-US" sz="2800" dirty="0" smtClean="0"/>
              <a:t>Keep good records of what you found, so you can easily cite it.</a:t>
            </a:r>
          </a:p>
          <a:p>
            <a:r>
              <a:rPr lang="en-US" altLang="en-US" sz="2800" dirty="0" smtClean="0"/>
              <a:t>Consider using reference management software (for example, EndNote, </a:t>
            </a:r>
            <a:r>
              <a:rPr lang="en-US" altLang="en-US" sz="2800" dirty="0" err="1" smtClean="0"/>
              <a:t>RefWorks</a:t>
            </a:r>
            <a:r>
              <a:rPr lang="en-US" altLang="en-US" sz="2800" dirty="0" smtClean="0"/>
              <a:t>, or </a:t>
            </a:r>
            <a:r>
              <a:rPr lang="en-US" altLang="en-US" sz="2800" dirty="0" err="1" smtClean="0"/>
              <a:t>Zotero</a:t>
            </a:r>
            <a:r>
              <a:rPr lang="en-US" altLang="en-US" sz="2800" dirty="0" smtClean="0"/>
              <a:t>).</a:t>
            </a:r>
          </a:p>
          <a:p>
            <a:r>
              <a:rPr lang="en-US" altLang="en-US" sz="2800" dirty="0" smtClean="0"/>
              <a:t>Accurately present the cited content. </a:t>
            </a:r>
            <a:r>
              <a:rPr lang="en-US" altLang="en-US" sz="2800" dirty="0" smtClean="0"/>
              <a:t>(</a:t>
            </a:r>
            <a:r>
              <a:rPr lang="en-US" altLang="en-US" sz="2800" dirty="0" smtClean="0"/>
              <a:t>Note: Your peer reviewers are likely to know the literature. </a:t>
            </a:r>
            <a:r>
              <a:rPr lang="en-US" altLang="en-US" sz="2800" dirty="0" smtClean="0"/>
              <a:t>And </a:t>
            </a:r>
            <a:r>
              <a:rPr lang="en-US" altLang="en-US" sz="2800" dirty="0" smtClean="0"/>
              <a:t>they might be the authors of some </a:t>
            </a:r>
            <a:r>
              <a:rPr lang="en-US" altLang="en-US" sz="2800" dirty="0" smtClean="0"/>
              <a:t>works </a:t>
            </a:r>
            <a:r>
              <a:rPr lang="en-US" altLang="en-US" sz="2800" dirty="0" smtClean="0"/>
              <a:t>cited.)</a:t>
            </a:r>
          </a:p>
        </p:txBody>
      </p:sp>
    </p:spTree>
    <p:extLst>
      <p:ext uri="{BB962C8B-B14F-4D97-AF65-F5344CB8AC3E}">
        <p14:creationId xmlns:p14="http://schemas.microsoft.com/office/powerpoint/2010/main" val="3239739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Accessing Relevant Literature</a:t>
            </a:r>
          </a:p>
        </p:txBody>
      </p:sp>
      <p:sp>
        <p:nvSpPr>
          <p:cNvPr id="6147" name="Content Placeholder 2"/>
          <p:cNvSpPr>
            <a:spLocks noGrp="1"/>
          </p:cNvSpPr>
          <p:nvPr>
            <p:ph idx="1"/>
          </p:nvPr>
        </p:nvSpPr>
        <p:spPr/>
        <p:txBody>
          <a:bodyPr>
            <a:normAutofit fontScale="92500" lnSpcReduction="20000"/>
          </a:bodyPr>
          <a:lstStyle/>
          <a:p>
            <a:r>
              <a:rPr lang="en-US" altLang="en-US" sz="2800" dirty="0" smtClean="0"/>
              <a:t>Many articles—even in journals that are not fully open access—are openly accessible through journal websites</a:t>
            </a:r>
            <a:r>
              <a:rPr lang="en-US" altLang="en-US" sz="2800" dirty="0" smtClean="0"/>
              <a:t>.</a:t>
            </a:r>
          </a:p>
          <a:p>
            <a:r>
              <a:rPr lang="en-US" altLang="en-US" sz="2800" dirty="0" smtClean="0"/>
              <a:t>Some libraries can obtain articles by inter-library loan.</a:t>
            </a:r>
            <a:endParaRPr lang="en-US" altLang="en-US" sz="2800" dirty="0" smtClean="0"/>
          </a:p>
          <a:p>
            <a:r>
              <a:rPr lang="en-US" altLang="en-US" sz="2800" dirty="0" smtClean="0"/>
              <a:t>Resources from INASP increase developing-country libraries’ access to journal content.</a:t>
            </a:r>
          </a:p>
          <a:p>
            <a:r>
              <a:rPr lang="en-US" altLang="en-US" sz="2800" dirty="0" smtClean="0"/>
              <a:t>Articles of interest sometimes can be found in institutional and other repositories.</a:t>
            </a:r>
          </a:p>
          <a:p>
            <a:r>
              <a:rPr lang="en-US" altLang="en-US" sz="2800" dirty="0" smtClean="0"/>
              <a:t>Authors’ websites sometimes contain articles or links to them.</a:t>
            </a:r>
          </a:p>
        </p:txBody>
      </p:sp>
    </p:spTree>
    <p:extLst>
      <p:ext uri="{BB962C8B-B14F-4D97-AF65-F5344CB8AC3E}">
        <p14:creationId xmlns:p14="http://schemas.microsoft.com/office/powerpoint/2010/main" val="133721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If all else fails . . .</a:t>
            </a:r>
          </a:p>
        </p:txBody>
      </p:sp>
      <p:sp>
        <p:nvSpPr>
          <p:cNvPr id="7171" name="Content Placeholder 2"/>
          <p:cNvSpPr>
            <a:spLocks noGrp="1"/>
          </p:cNvSpPr>
          <p:nvPr>
            <p:ph idx="1"/>
          </p:nvPr>
        </p:nvSpPr>
        <p:spPr/>
        <p:txBody>
          <a:bodyPr>
            <a:normAutofit lnSpcReduction="10000"/>
          </a:bodyPr>
          <a:lstStyle/>
          <a:p>
            <a:r>
              <a:rPr lang="en-US" altLang="en-US" sz="2800" dirty="0" smtClean="0"/>
              <a:t>If you want a paper or chapter but can’t obtain it a usual way, perhaps contact the author. </a:t>
            </a:r>
            <a:r>
              <a:rPr lang="en-US" altLang="en-US" sz="2800" dirty="0" smtClean="0"/>
              <a:t>Many </a:t>
            </a:r>
            <a:r>
              <a:rPr lang="en-US" altLang="en-US" sz="2800" dirty="0" smtClean="0"/>
              <a:t>authors are willing to share copies of their work.</a:t>
            </a:r>
          </a:p>
          <a:p>
            <a:r>
              <a:rPr lang="en-US" altLang="en-US" sz="2800" dirty="0" smtClean="0"/>
              <a:t>Also consider contacting the journal editor</a:t>
            </a:r>
            <a:r>
              <a:rPr lang="en-US" altLang="en-US" sz="2800" dirty="0" smtClean="0"/>
              <a:t>. </a:t>
            </a:r>
            <a:r>
              <a:rPr lang="en-US" altLang="en-US" sz="2800" dirty="0" smtClean="0"/>
              <a:t>Editors of small journals might be especially willing to help.</a:t>
            </a:r>
          </a:p>
          <a:p>
            <a:r>
              <a:rPr lang="en-US" altLang="en-US" sz="2800" dirty="0" smtClean="0"/>
              <a:t>If you still can’t obtain the item, consider contacting an international colleague who might have access to it</a:t>
            </a:r>
            <a:r>
              <a:rPr lang="en-US" altLang="en-US" sz="2800" dirty="0" smtClean="0"/>
              <a:t>. </a:t>
            </a:r>
            <a:r>
              <a:rPr lang="en-US" altLang="en-US" sz="2800" dirty="0" smtClean="0"/>
              <a:t>For example, an </a:t>
            </a:r>
            <a:r>
              <a:rPr lang="en-US" altLang="en-US" sz="2800" dirty="0" err="1" smtClean="0"/>
              <a:t>AuthorAID</a:t>
            </a:r>
            <a:r>
              <a:rPr lang="en-US" altLang="en-US" sz="2800" dirty="0" smtClean="0"/>
              <a:t> mentor might be able to help.</a:t>
            </a:r>
          </a:p>
        </p:txBody>
      </p:sp>
    </p:spTree>
    <p:extLst>
      <p:ext uri="{BB962C8B-B14F-4D97-AF65-F5344CB8AC3E}">
        <p14:creationId xmlns:p14="http://schemas.microsoft.com/office/powerpoint/2010/main" val="4064619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mtClean="0"/>
              <a:t>A Few Examples of Resources</a:t>
            </a:r>
          </a:p>
        </p:txBody>
      </p:sp>
      <p:sp>
        <p:nvSpPr>
          <p:cNvPr id="9219" name="Content Placeholder 2"/>
          <p:cNvSpPr>
            <a:spLocks noGrp="1"/>
          </p:cNvSpPr>
          <p:nvPr>
            <p:ph idx="1"/>
          </p:nvPr>
        </p:nvSpPr>
        <p:spPr/>
        <p:txBody>
          <a:bodyPr>
            <a:normAutofit/>
          </a:bodyPr>
          <a:lstStyle/>
          <a:p>
            <a:r>
              <a:rPr lang="en-US" altLang="en-US" sz="2800" dirty="0"/>
              <a:t>Directory of Open Access Journals (DOAJ): </a:t>
            </a:r>
            <a:r>
              <a:rPr lang="en-US" altLang="en-US" sz="2800" dirty="0">
                <a:hlinkClick r:id="rId2"/>
              </a:rPr>
              <a:t>http://www.doaj.org</a:t>
            </a:r>
            <a:endParaRPr lang="en-US" altLang="en-US" sz="2800" dirty="0"/>
          </a:p>
          <a:p>
            <a:r>
              <a:rPr lang="en-US" altLang="en-US" sz="2800" dirty="0"/>
              <a:t>Google Scholar: </a:t>
            </a:r>
            <a:r>
              <a:rPr lang="en-US" altLang="en-US" sz="2800" dirty="0">
                <a:hlinkClick r:id="rId3"/>
              </a:rPr>
              <a:t>http://scholar.google.com</a:t>
            </a:r>
            <a:endParaRPr lang="en-US" altLang="en-US" sz="2800" dirty="0"/>
          </a:p>
          <a:p>
            <a:r>
              <a:rPr lang="en-US" altLang="en-US" sz="2800" dirty="0"/>
              <a:t>PubMed: </a:t>
            </a:r>
            <a:r>
              <a:rPr lang="en-US" altLang="en-US" sz="2800" dirty="0">
                <a:hlinkClick r:id="rId4"/>
              </a:rPr>
              <a:t>http://</a:t>
            </a:r>
            <a:r>
              <a:rPr lang="en-US" altLang="en-US" sz="2800" dirty="0" smtClean="0">
                <a:hlinkClick r:id="rId4"/>
              </a:rPr>
              <a:t>www.ncbi.nlm.nih.gov/pubmed</a:t>
            </a:r>
            <a:endParaRPr lang="en-US" altLang="en-US" sz="2800" dirty="0" smtClean="0"/>
          </a:p>
          <a:p>
            <a:r>
              <a:rPr lang="en-US" altLang="en-US" sz="2800" dirty="0" smtClean="0"/>
              <a:t>African </a:t>
            </a:r>
            <a:r>
              <a:rPr lang="en-US" altLang="en-US" sz="2800" dirty="0" smtClean="0"/>
              <a:t>Journals </a:t>
            </a:r>
            <a:r>
              <a:rPr lang="en-US" altLang="en-US" sz="2800" dirty="0" err="1" smtClean="0"/>
              <a:t>OnLine</a:t>
            </a:r>
            <a:r>
              <a:rPr lang="en-US" altLang="en-US" sz="2800" dirty="0" smtClean="0"/>
              <a:t> (AJOL):   </a:t>
            </a:r>
            <a:r>
              <a:rPr lang="en-US" altLang="en-US" sz="2800" dirty="0" smtClean="0">
                <a:hlinkClick r:id="rId5"/>
              </a:rPr>
              <a:t>http://www.ajol.info</a:t>
            </a:r>
            <a:endParaRPr lang="en-US" altLang="en-US" sz="2800" dirty="0" smtClean="0"/>
          </a:p>
          <a:p>
            <a:r>
              <a:rPr lang="en-US" altLang="en-US" sz="2800" dirty="0" smtClean="0"/>
              <a:t>Other  “Journals Online” Collections: see </a:t>
            </a:r>
            <a:r>
              <a:rPr lang="en-US" altLang="en-US" sz="2800" dirty="0" smtClean="0">
                <a:hlinkClick r:id="rId6"/>
              </a:rPr>
              <a:t>http://www.inasp.info/file/4fd988568504d4bcfa2f4cd855a07d45/jols.html</a:t>
            </a:r>
            <a:endParaRPr lang="en-US" altLang="en-US" sz="2800" dirty="0" smtClean="0"/>
          </a:p>
          <a:p>
            <a:endParaRPr lang="en-US" altLang="en-US" sz="2800" dirty="0" smtClean="0"/>
          </a:p>
          <a:p>
            <a:endParaRPr lang="en-US" altLang="en-US" sz="2800" dirty="0" smtClean="0"/>
          </a:p>
          <a:p>
            <a:pPr>
              <a:buFontTx/>
              <a:buNone/>
            </a:pPr>
            <a:endParaRPr lang="en-US" altLang="en-US" sz="2800" dirty="0" smtClean="0"/>
          </a:p>
        </p:txBody>
      </p:sp>
    </p:spTree>
    <p:extLst>
      <p:ext uri="{BB962C8B-B14F-4D97-AF65-F5344CB8AC3E}">
        <p14:creationId xmlns:p14="http://schemas.microsoft.com/office/powerpoint/2010/main" val="38882125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p:txBody>
          <a:bodyPr/>
          <a:lstStyle/>
          <a:p>
            <a:pPr algn="ctr"/>
            <a:r>
              <a:rPr lang="en-US" altLang="en-US" dirty="0" smtClean="0"/>
              <a:t>Small-Group Activity</a:t>
            </a:r>
            <a:endParaRPr lang="en-US" altLang="en-US" dirty="0" smtClean="0"/>
          </a:p>
        </p:txBody>
      </p:sp>
    </p:spTree>
    <p:extLst>
      <p:ext uri="{BB962C8B-B14F-4D97-AF65-F5344CB8AC3E}">
        <p14:creationId xmlns:p14="http://schemas.microsoft.com/office/powerpoint/2010/main" val="380061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30/09/2017</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9</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600</TotalTime>
  <Words>769</Words>
  <Application>Microsoft Office PowerPoint</Application>
  <PresentationFormat>On-screen Show (4:3)</PresentationFormat>
  <Paragraphs>77</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INASP 2016 Presentation</vt:lpstr>
      <vt:lpstr>The Literature Review: A Foundation for a Proposal</vt:lpstr>
      <vt:lpstr>Overview</vt:lpstr>
      <vt:lpstr>Some Reasons to Search the Literature When Writing a Proposal</vt:lpstr>
      <vt:lpstr>Some General Suggestions</vt:lpstr>
      <vt:lpstr>Accessing Relevant Literature</vt:lpstr>
      <vt:lpstr>If all else fails . . .</vt:lpstr>
      <vt:lpstr>A Few Examples of Resources</vt:lpstr>
      <vt:lpstr>Small-Group Activity</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35</cp:revision>
  <dcterms:created xsi:type="dcterms:W3CDTF">2016-07-21T09:15:55Z</dcterms:created>
  <dcterms:modified xsi:type="dcterms:W3CDTF">2017-09-30T18:27:24Z</dcterms:modified>
</cp:coreProperties>
</file>