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handoutMasterIdLst>
    <p:handoutMasterId r:id="rId24"/>
  </p:handoutMasterIdLst>
  <p:sldIdLst>
    <p:sldId id="256" r:id="rId2"/>
    <p:sldId id="303" r:id="rId3"/>
    <p:sldId id="304" r:id="rId4"/>
    <p:sldId id="305" r:id="rId5"/>
    <p:sldId id="306" r:id="rId6"/>
    <p:sldId id="307" r:id="rId7"/>
    <p:sldId id="308" r:id="rId8"/>
    <p:sldId id="309" r:id="rId9"/>
    <p:sldId id="310" r:id="rId10"/>
    <p:sldId id="311" r:id="rId11"/>
    <p:sldId id="313" r:id="rId12"/>
    <p:sldId id="314" r:id="rId13"/>
    <p:sldId id="315" r:id="rId14"/>
    <p:sldId id="316" r:id="rId15"/>
    <p:sldId id="317" r:id="rId16"/>
    <p:sldId id="318" r:id="rId17"/>
    <p:sldId id="319" r:id="rId18"/>
    <p:sldId id="320" r:id="rId19"/>
    <p:sldId id="300" r:id="rId20"/>
    <p:sldId id="290" r:id="rId21"/>
    <p:sldId id="257"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6666"/>
    <a:srgbClr val="5784CC"/>
    <a:srgbClr val="1AFFFF"/>
    <a:srgbClr val="FFFFFF"/>
    <a:srgbClr val="E5E5E5"/>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04" autoAdjust="0"/>
    <p:restoredTop sz="98401" autoAdjust="0"/>
  </p:normalViewPr>
  <p:slideViewPr>
    <p:cSldViewPr snapToGrid="0" snapToObjects="1">
      <p:cViewPr>
        <p:scale>
          <a:sx n="100" d="100"/>
          <a:sy n="100" d="100"/>
        </p:scale>
        <p:origin x="-1524"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30" d="100"/>
          <a:sy n="130" d="100"/>
        </p:scale>
        <p:origin x="-1446" y="33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3B85EE-53BF-8142-88AE-B1ADA6DC59E8}" type="datetimeFigureOut">
              <a:rPr lang="en-US" smtClean="0"/>
              <a:t>4/1/2018</a:t>
            </a:fld>
            <a:endParaRPr lang="en-US"/>
          </a:p>
        </p:txBody>
      </p:sp>
      <p:sp>
        <p:nvSpPr>
          <p:cNvPr id="4" name="Footer Placeholder 3"/>
          <p:cNvSpPr>
            <a:spLocks noGrp="1"/>
          </p:cNvSpPr>
          <p:nvPr>
            <p:ph type="ftr" sz="quarter" idx="2"/>
          </p:nvPr>
        </p:nvSpPr>
        <p:spPr>
          <a:xfrm>
            <a:off x="0" y="8522211"/>
            <a:ext cx="6313018" cy="495847"/>
          </a:xfrm>
          <a:prstGeom prst="rect">
            <a:avLst/>
          </a:prstGeom>
        </p:spPr>
        <p:txBody>
          <a:bodyPr vert="horz" lIns="91440" tIns="45720" rIns="91440" bIns="45720" rtlCol="0" anchor="b"/>
          <a:lstStyle>
            <a:lvl1pPr algn="l">
              <a:defRPr sz="1200"/>
            </a:lvl1pPr>
          </a:lstStyle>
          <a:p>
            <a:r>
              <a:rPr lang="en-GB" sz="1000" dirty="0" smtClean="0"/>
              <a:t>This </a:t>
            </a:r>
            <a:r>
              <a:rPr lang="en-GB" sz="1000" dirty="0"/>
              <a:t>work is licensed under a Creative Commons Attribution-</a:t>
            </a:r>
            <a:r>
              <a:rPr lang="en-GB" sz="1000" dirty="0" err="1"/>
              <a:t>ShareAlike</a:t>
            </a:r>
            <a:r>
              <a:rPr lang="en-GB" sz="1000" dirty="0"/>
              <a:t> 3.0 </a:t>
            </a:r>
            <a:r>
              <a:rPr lang="en-GB" sz="1000" dirty="0" err="1"/>
              <a:t>Unported</a:t>
            </a:r>
            <a:r>
              <a:rPr lang="en-GB" sz="1000" dirty="0"/>
              <a:t> License</a:t>
            </a:r>
            <a:r>
              <a:rPr lang="en-GB" sz="1000" dirty="0" smtClean="0"/>
              <a:t>.</a:t>
            </a:r>
          </a:p>
          <a:p>
            <a:r>
              <a:rPr lang="en-GB" sz="1000" dirty="0"/>
              <a:t>http://creativecommons.org/licenses/by-sa/3.0</a:t>
            </a:r>
            <a:r>
              <a:rPr lang="en-GB" sz="1000" dirty="0" smtClean="0"/>
              <a:t>/</a:t>
            </a:r>
            <a:endParaRPr lang="en-GB" sz="1000" dirty="0"/>
          </a:p>
        </p:txBody>
      </p:sp>
      <p:sp>
        <p:nvSpPr>
          <p:cNvPr id="5" name="Slide Number Placeholder 4"/>
          <p:cNvSpPr>
            <a:spLocks noGrp="1"/>
          </p:cNvSpPr>
          <p:nvPr>
            <p:ph type="sldNum" sz="quarter" idx="3"/>
          </p:nvPr>
        </p:nvSpPr>
        <p:spPr>
          <a:xfrm>
            <a:off x="6313017" y="8524283"/>
            <a:ext cx="543395" cy="457200"/>
          </a:xfrm>
          <a:prstGeom prst="rect">
            <a:avLst/>
          </a:prstGeom>
        </p:spPr>
        <p:txBody>
          <a:bodyPr vert="horz" lIns="91440" tIns="45720" rIns="91440" bIns="45720" rtlCol="0" anchor="b"/>
          <a:lstStyle>
            <a:lvl1pPr algn="r">
              <a:defRPr sz="1200"/>
            </a:lvl1pPr>
          </a:lstStyle>
          <a:p>
            <a:fld id="{043BA4F4-B25B-A641-B63E-5F84226EF5BC}" type="slidenum">
              <a:rPr lang="en-US" smtClean="0"/>
              <a:t>‹#›</a:t>
            </a:fld>
            <a:endParaRPr lang="en-US" dirty="0"/>
          </a:p>
        </p:txBody>
      </p:sp>
    </p:spTree>
    <p:extLst>
      <p:ext uri="{BB962C8B-B14F-4D97-AF65-F5344CB8AC3E}">
        <p14:creationId xmlns:p14="http://schemas.microsoft.com/office/powerpoint/2010/main" val="22226283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FD8533-B7A0-3247-9F7E-05C10199060A}" type="datetimeFigureOut">
              <a:rPr lang="en-US" smtClean="0"/>
              <a:t>4/1/2018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1" y="8634008"/>
            <a:ext cx="6232549" cy="457200"/>
          </a:xfrm>
          <a:prstGeom prst="rect">
            <a:avLst/>
          </a:prstGeom>
        </p:spPr>
        <p:txBody>
          <a:bodyPr vert="horz" lIns="91440" tIns="45720" rIns="91440" bIns="45720" rtlCol="0" anchor="b"/>
          <a:lstStyle>
            <a:lvl1pPr algn="l">
              <a:defRPr sz="1000" baseline="0"/>
            </a:lvl1pPr>
          </a:lstStyle>
          <a:p>
            <a:r>
              <a:rPr lang="en-GB" dirty="0" smtClean="0"/>
              <a:t>This work is licensed under a Creative Commons Attribution-</a:t>
            </a:r>
            <a:r>
              <a:rPr lang="en-GB" dirty="0" err="1" smtClean="0"/>
              <a:t>ShareAlike</a:t>
            </a:r>
            <a:r>
              <a:rPr lang="en-GB" dirty="0" smtClean="0"/>
              <a:t> 3.0 </a:t>
            </a:r>
            <a:r>
              <a:rPr lang="en-GB" dirty="0" err="1" smtClean="0"/>
              <a:t>Unported</a:t>
            </a:r>
            <a:r>
              <a:rPr lang="en-GB" dirty="0" smtClean="0"/>
              <a:t> License.</a:t>
            </a:r>
          </a:p>
          <a:p>
            <a:r>
              <a:rPr lang="en-GB" dirty="0" smtClean="0"/>
              <a:t>http://creativecommons.org/licenses/by-sa/3.0/</a:t>
            </a:r>
          </a:p>
        </p:txBody>
      </p:sp>
      <p:sp>
        <p:nvSpPr>
          <p:cNvPr id="7" name="Slide Number Placeholder 6"/>
          <p:cNvSpPr>
            <a:spLocks noGrp="1"/>
          </p:cNvSpPr>
          <p:nvPr>
            <p:ph type="sldNum" sz="quarter" idx="5"/>
          </p:nvPr>
        </p:nvSpPr>
        <p:spPr>
          <a:xfrm>
            <a:off x="6232549" y="8641323"/>
            <a:ext cx="623863" cy="457200"/>
          </a:xfrm>
          <a:prstGeom prst="rect">
            <a:avLst/>
          </a:prstGeom>
        </p:spPr>
        <p:txBody>
          <a:bodyPr vert="horz" lIns="91440" tIns="45720" rIns="91440" bIns="45720" rtlCol="0" anchor="b"/>
          <a:lstStyle>
            <a:lvl1pPr algn="r">
              <a:defRPr sz="1200"/>
            </a:lvl1pPr>
          </a:lstStyle>
          <a:p>
            <a:fld id="{C623B231-3D70-2A4C-A0C2-A57463CF59EC}" type="slidenum">
              <a:rPr lang="en-US" smtClean="0"/>
              <a:t>‹#›</a:t>
            </a:fld>
            <a:endParaRPr lang="en-US" dirty="0"/>
          </a:p>
        </p:txBody>
      </p:sp>
    </p:spTree>
    <p:extLst>
      <p:ext uri="{BB962C8B-B14F-4D97-AF65-F5344CB8AC3E}">
        <p14:creationId xmlns:p14="http://schemas.microsoft.com/office/powerpoint/2010/main" val="29638227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If time permits, include a question-and-answer session.</a:t>
            </a:r>
          </a:p>
          <a:p>
            <a:pPr marL="171450" indent="-171450">
              <a:buFontTx/>
              <a:buChar char="-"/>
            </a:pPr>
            <a:r>
              <a:rPr lang="en-US" dirty="0" smtClean="0"/>
              <a:t>Perhaps do one or both of the following:</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Ask each group member to write down three points that he or she is taking away from the session. Then have people share the points—either with those sitting near them, with the full group, or both.</a:t>
            </a:r>
          </a:p>
          <a:p>
            <a:pPr marL="628650" marR="0" lvl="1" indent="-171450" algn="l" defTabSz="457200" rtl="0" eaLnBrk="1" fontAlgn="auto" latinLnBrk="0" hangingPunct="1">
              <a:lnSpc>
                <a:spcPct val="100000"/>
              </a:lnSpc>
              <a:spcBef>
                <a:spcPts val="0"/>
              </a:spcBef>
              <a:spcAft>
                <a:spcPts val="0"/>
              </a:spcAft>
              <a:buClrTx/>
              <a:buSzTx/>
              <a:buFontTx/>
              <a:buChar char="-"/>
              <a:tabLst/>
              <a:defRPr/>
            </a:pPr>
            <a:r>
              <a:rPr lang="en-GB" sz="1200" kern="1200" dirty="0" smtClean="0">
                <a:solidFill>
                  <a:schemeClr val="tx1"/>
                </a:solidFill>
                <a:effectLst/>
                <a:latin typeface="+mn-lt"/>
                <a:ea typeface="+mn-ea"/>
                <a:cs typeface="+mn-cs"/>
              </a:rPr>
              <a:t>Summarize the session.</a:t>
            </a:r>
            <a:endParaRPr lang="en-US" sz="1200" kern="1200" dirty="0" smtClean="0">
              <a:solidFill>
                <a:schemeClr val="tx1"/>
              </a:solidFill>
              <a:effectLst/>
              <a:latin typeface="+mn-lt"/>
              <a:ea typeface="+mn-ea"/>
              <a:cs typeface="+mn-cs"/>
            </a:endParaRPr>
          </a:p>
          <a:p>
            <a:pPr marL="628650" lvl="1" indent="-171450">
              <a:buFontTx/>
              <a:buChar char="-"/>
            </a:pPr>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5410092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End by expressing the hope that the session will be helpful and by providing additional encouragement.</a:t>
            </a:r>
          </a:p>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If this module is part of a workshop, course, or series, perhaps note what is upcoming.</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mn-lt"/>
                <a:ea typeface="+mn-ea"/>
                <a:cs typeface="+mn-cs"/>
              </a:rPr>
              <a:t>- Perhaps encourage group members to share points from this session with others.</a:t>
            </a:r>
            <a:endParaRPr kumimoji="0" lang="en-US" sz="1200" b="0" i="0" u="none" strike="noStrike" kern="1200" cap="none" spc="0" normalizeH="0" baseline="0" noProof="0" dirty="0" smtClean="0">
              <a:ln>
                <a:noFill/>
              </a:ln>
              <a:solidFill>
                <a:prstClr val="black"/>
              </a:solidFill>
              <a:effectLst/>
              <a:uLnTx/>
              <a:uFillTx/>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623B231-3D70-2A4C-A0C2-A57463CF59EC}" type="slidenum">
              <a:rPr lang="en-US" smtClean="0"/>
              <a:t>20</a:t>
            </a:fld>
            <a:endParaRPr lang="en-US" dirty="0"/>
          </a:p>
        </p:txBody>
      </p:sp>
    </p:spTree>
    <p:extLst>
      <p:ext uri="{BB962C8B-B14F-4D97-AF65-F5344CB8AC3E}">
        <p14:creationId xmlns:p14="http://schemas.microsoft.com/office/powerpoint/2010/main" val="21117394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You are free to:</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Share</a:t>
            </a:r>
            <a:r>
              <a:rPr lang="en-GB" sz="1200" kern="1200" dirty="0" smtClean="0">
                <a:solidFill>
                  <a:schemeClr val="tx1"/>
                </a:solidFill>
                <a:effectLst/>
                <a:latin typeface="+mn-lt"/>
                <a:ea typeface="+mn-ea"/>
                <a:cs typeface="+mn-cs"/>
              </a:rPr>
              <a:t> — copy and redistribute the material in any medium or format </a:t>
            </a:r>
          </a:p>
          <a:p>
            <a:pPr lvl="0"/>
            <a:r>
              <a:rPr lang="en-GB" sz="1200" b="1" kern="1200" dirty="0" smtClean="0">
                <a:solidFill>
                  <a:schemeClr val="tx1"/>
                </a:solidFill>
                <a:effectLst/>
                <a:latin typeface="+mn-lt"/>
                <a:ea typeface="+mn-ea"/>
                <a:cs typeface="+mn-cs"/>
              </a:rPr>
              <a:t>Adapt</a:t>
            </a:r>
            <a:r>
              <a:rPr lang="en-GB" sz="1200" kern="1200" dirty="0" smtClean="0">
                <a:solidFill>
                  <a:schemeClr val="tx1"/>
                </a:solidFill>
                <a:effectLst/>
                <a:latin typeface="+mn-lt"/>
                <a:ea typeface="+mn-ea"/>
                <a:cs typeface="+mn-cs"/>
              </a:rPr>
              <a:t> — remix, transform, and build upon the material for any purpose, even commercially. </a:t>
            </a:r>
          </a:p>
          <a:p>
            <a:pPr lvl="0"/>
            <a:r>
              <a:rPr lang="en-GB" sz="1200" kern="1200" dirty="0" smtClean="0">
                <a:solidFill>
                  <a:schemeClr val="tx1"/>
                </a:solidFill>
                <a:effectLst/>
                <a:latin typeface="+mn-lt"/>
                <a:ea typeface="+mn-ea"/>
                <a:cs typeface="+mn-cs"/>
              </a:rPr>
              <a:t>The licensor cannot revoke these freedoms as long as you follow the license terms.</a:t>
            </a:r>
          </a:p>
          <a:p>
            <a:r>
              <a:rPr lang="en-GB" sz="1200" b="1" kern="1200" dirty="0" smtClean="0">
                <a:solidFill>
                  <a:schemeClr val="tx1"/>
                </a:solidFill>
                <a:effectLst/>
                <a:latin typeface="+mn-lt"/>
                <a:ea typeface="+mn-ea"/>
                <a:cs typeface="+mn-cs"/>
              </a:rPr>
              <a:t>Under the following terms:</a:t>
            </a:r>
            <a:endParaRPr lang="en-GB"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Attribution</a:t>
            </a:r>
            <a:r>
              <a:rPr lang="en-GB" sz="1200" kern="1200" dirty="0" smtClean="0">
                <a:solidFill>
                  <a:schemeClr val="tx1"/>
                </a:solidFill>
                <a:effectLst/>
                <a:latin typeface="+mn-lt"/>
                <a:ea typeface="+mn-ea"/>
                <a:cs typeface="+mn-cs"/>
              </a:rPr>
              <a:t> — You must give </a:t>
            </a:r>
            <a:r>
              <a:rPr lang="en-GB" sz="1200" kern="1200" dirty="0" smtClean="0">
                <a:solidFill>
                  <a:schemeClr val="tx1"/>
                </a:solidFill>
                <a:effectLst/>
                <a:latin typeface="+mn-lt"/>
                <a:ea typeface="+mn-ea"/>
                <a:cs typeface="+mn-cs"/>
                <a:hlinkClick r:id="rId3"/>
              </a:rPr>
              <a:t>appropriate credit</a:t>
            </a:r>
            <a:r>
              <a:rPr lang="en-GB" sz="1200" kern="1200" dirty="0" smtClean="0">
                <a:solidFill>
                  <a:schemeClr val="tx1"/>
                </a:solidFill>
                <a:effectLst/>
                <a:latin typeface="+mn-lt"/>
                <a:ea typeface="+mn-ea"/>
                <a:cs typeface="+mn-cs"/>
              </a:rPr>
              <a:t>, provide a link to the license, and </a:t>
            </a:r>
            <a:r>
              <a:rPr lang="en-GB" sz="1200" kern="1200" dirty="0" smtClean="0">
                <a:solidFill>
                  <a:schemeClr val="tx1"/>
                </a:solidFill>
                <a:effectLst/>
                <a:latin typeface="+mn-lt"/>
                <a:ea typeface="+mn-ea"/>
                <a:cs typeface="+mn-cs"/>
                <a:hlinkClick r:id="rId3"/>
              </a:rPr>
              <a:t>indicate if changes were made</a:t>
            </a:r>
            <a:r>
              <a:rPr lang="en-GB" sz="1200" kern="1200" dirty="0" smtClean="0">
                <a:solidFill>
                  <a:schemeClr val="tx1"/>
                </a:solidFill>
                <a:effectLst/>
                <a:latin typeface="+mn-lt"/>
                <a:ea typeface="+mn-ea"/>
                <a:cs typeface="+mn-cs"/>
              </a:rPr>
              <a:t>. You may do so in any reasonable manner, but not in any way that suggests the licensor endorses you or your use. </a:t>
            </a:r>
          </a:p>
          <a:p>
            <a:pPr lvl="0"/>
            <a:r>
              <a:rPr lang="en-GB" sz="1200" b="1" kern="1200" dirty="0" err="1" smtClean="0">
                <a:solidFill>
                  <a:schemeClr val="tx1"/>
                </a:solidFill>
                <a:effectLst/>
                <a:latin typeface="+mn-lt"/>
                <a:ea typeface="+mn-ea"/>
                <a:cs typeface="+mn-cs"/>
              </a:rPr>
              <a:t>ShareAlike</a:t>
            </a:r>
            <a:r>
              <a:rPr lang="en-GB" sz="1200" kern="1200" dirty="0" smtClean="0">
                <a:solidFill>
                  <a:schemeClr val="tx1"/>
                </a:solidFill>
                <a:effectLst/>
                <a:latin typeface="+mn-lt"/>
                <a:ea typeface="+mn-ea"/>
                <a:cs typeface="+mn-cs"/>
              </a:rPr>
              <a:t> — If you remix, transform, or build upon the material, you must distribute your contributions under the </a:t>
            </a:r>
            <a:r>
              <a:rPr lang="en-GB" sz="1200" kern="1200" dirty="0" smtClean="0">
                <a:solidFill>
                  <a:schemeClr val="tx1"/>
                </a:solidFill>
                <a:effectLst/>
                <a:latin typeface="+mn-lt"/>
                <a:ea typeface="+mn-ea"/>
                <a:cs typeface="+mn-cs"/>
                <a:hlinkClick r:id="rId3"/>
              </a:rPr>
              <a:t>same license</a:t>
            </a:r>
            <a:r>
              <a:rPr lang="en-GB" sz="1200" kern="1200" dirty="0" smtClean="0">
                <a:solidFill>
                  <a:schemeClr val="tx1"/>
                </a:solidFill>
                <a:effectLst/>
                <a:latin typeface="+mn-lt"/>
                <a:ea typeface="+mn-ea"/>
                <a:cs typeface="+mn-cs"/>
              </a:rPr>
              <a:t> as the original. </a:t>
            </a:r>
          </a:p>
          <a:p>
            <a:pPr lvl="0"/>
            <a:r>
              <a:rPr lang="en-GB" sz="1200" b="1" kern="1200" dirty="0" smtClean="0">
                <a:solidFill>
                  <a:schemeClr val="tx1"/>
                </a:solidFill>
                <a:effectLst/>
                <a:latin typeface="+mn-lt"/>
                <a:ea typeface="+mn-ea"/>
                <a:cs typeface="+mn-cs"/>
              </a:rPr>
              <a:t>No additional restrictions</a:t>
            </a:r>
            <a:r>
              <a:rPr lang="en-GB" sz="1200" kern="1200" dirty="0" smtClean="0">
                <a:solidFill>
                  <a:schemeClr val="tx1"/>
                </a:solidFill>
                <a:effectLst/>
                <a:latin typeface="+mn-lt"/>
                <a:ea typeface="+mn-ea"/>
                <a:cs typeface="+mn-cs"/>
              </a:rPr>
              <a:t> — You may not apply legal terms or </a:t>
            </a:r>
            <a:r>
              <a:rPr lang="en-GB" sz="1200" kern="1200" dirty="0" smtClean="0">
                <a:solidFill>
                  <a:schemeClr val="tx1"/>
                </a:solidFill>
                <a:effectLst/>
                <a:latin typeface="+mn-lt"/>
                <a:ea typeface="+mn-ea"/>
                <a:cs typeface="+mn-cs"/>
                <a:hlinkClick r:id="rId3"/>
              </a:rPr>
              <a:t>technological measures</a:t>
            </a:r>
            <a:r>
              <a:rPr lang="en-GB" sz="1200" kern="1200" dirty="0" smtClean="0">
                <a:solidFill>
                  <a:schemeClr val="tx1"/>
                </a:solidFill>
                <a:effectLst/>
                <a:latin typeface="+mn-lt"/>
                <a:ea typeface="+mn-ea"/>
                <a:cs typeface="+mn-cs"/>
              </a:rPr>
              <a:t> that legally restrict others from doing anything the license permits. </a:t>
            </a:r>
          </a:p>
          <a:p>
            <a:r>
              <a:rPr lang="en-GB" sz="1200" b="1" kern="1200" dirty="0" smtClean="0">
                <a:solidFill>
                  <a:schemeClr val="tx1"/>
                </a:solidFill>
                <a:effectLst/>
                <a:latin typeface="+mn-lt"/>
                <a:ea typeface="+mn-ea"/>
                <a:cs typeface="+mn-cs"/>
              </a:rPr>
              <a:t>Notices: </a:t>
            </a:r>
            <a:endParaRPr lang="en-GB"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You do not have to comply with the license for elements of the material in the public domain or where your use is permitted by an applicable </a:t>
            </a:r>
            <a:r>
              <a:rPr lang="en-GB" sz="1200" kern="1200" dirty="0" smtClean="0">
                <a:solidFill>
                  <a:schemeClr val="tx1"/>
                </a:solidFill>
                <a:effectLst/>
                <a:latin typeface="+mn-lt"/>
                <a:ea typeface="+mn-ea"/>
                <a:cs typeface="+mn-cs"/>
                <a:hlinkClick r:id="rId3"/>
              </a:rPr>
              <a:t>exception or limitation</a:t>
            </a:r>
            <a:r>
              <a:rPr lang="en-GB" sz="1200" kern="1200" dirty="0" smtClean="0">
                <a:solidFill>
                  <a:schemeClr val="tx1"/>
                </a:solidFill>
                <a:effectLst/>
                <a:latin typeface="+mn-lt"/>
                <a:ea typeface="+mn-ea"/>
                <a:cs typeface="+mn-cs"/>
              </a:rPr>
              <a:t>. </a:t>
            </a:r>
          </a:p>
          <a:p>
            <a:pPr lvl="0"/>
            <a:r>
              <a:rPr lang="en-GB" sz="1200" kern="1200" dirty="0" smtClean="0">
                <a:solidFill>
                  <a:schemeClr val="tx1"/>
                </a:solidFill>
                <a:effectLst/>
                <a:latin typeface="+mn-lt"/>
                <a:ea typeface="+mn-ea"/>
                <a:cs typeface="+mn-cs"/>
              </a:rPr>
              <a:t>No warranties are given. The license may not give you all of the permissions necessary for your intended use. For example, other rights such as </a:t>
            </a:r>
            <a:r>
              <a:rPr lang="en-GB" sz="1200" kern="1200" dirty="0" smtClean="0">
                <a:solidFill>
                  <a:schemeClr val="tx1"/>
                </a:solidFill>
                <a:effectLst/>
                <a:latin typeface="+mn-lt"/>
                <a:ea typeface="+mn-ea"/>
                <a:cs typeface="+mn-cs"/>
                <a:hlinkClick r:id="rId3"/>
              </a:rPr>
              <a:t>publicity, privacy, or moral rights</a:t>
            </a:r>
            <a:r>
              <a:rPr lang="en-GB" sz="1200" kern="1200" dirty="0" smtClean="0">
                <a:solidFill>
                  <a:schemeClr val="tx1"/>
                </a:solidFill>
                <a:effectLst/>
                <a:latin typeface="+mn-lt"/>
                <a:ea typeface="+mn-ea"/>
                <a:cs typeface="+mn-cs"/>
              </a:rPr>
              <a:t> may limit how you use the material. </a:t>
            </a:r>
          </a:p>
          <a:p>
            <a:endParaRPr lang="en-GB" dirty="0" smtClean="0"/>
          </a:p>
          <a:p>
            <a:r>
              <a:rPr lang="en-GB" dirty="0" smtClean="0"/>
              <a:t>https://creativecommons.org/licenses/by-sa/4.0/</a:t>
            </a:r>
          </a:p>
        </p:txBody>
      </p:sp>
      <p:sp>
        <p:nvSpPr>
          <p:cNvPr id="4" name="Slide Number Placeholder 3"/>
          <p:cNvSpPr>
            <a:spLocks noGrp="1"/>
          </p:cNvSpPr>
          <p:nvPr>
            <p:ph type="sldNum" sz="quarter" idx="10"/>
          </p:nvPr>
        </p:nvSpPr>
        <p:spPr/>
        <p:txBody>
          <a:bodyPr/>
          <a:lstStyle/>
          <a:p>
            <a:fld id="{C623B231-3D70-2A4C-A0C2-A57463CF59EC}" type="slidenum">
              <a:rPr lang="en-US" smtClean="0"/>
              <a:t>21</a:t>
            </a:fld>
            <a:endParaRPr lang="en-US"/>
          </a:p>
        </p:txBody>
      </p:sp>
    </p:spTree>
    <p:extLst>
      <p:ext uri="{BB962C8B-B14F-4D97-AF65-F5344CB8AC3E}">
        <p14:creationId xmlns:p14="http://schemas.microsoft.com/office/powerpoint/2010/main" val="3472070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hyperlink" Target="http://www.amamanualofstyle.com/" TargetMode="External"/><Relationship Id="rId2" Type="http://schemas.openxmlformats.org/officeDocument/2006/relationships/hyperlink" Target="http://www.councilscienceeditors.org/publications/scientific-style-and-format/" TargetMode="External"/><Relationship Id="rId1" Type="http://schemas.openxmlformats.org/officeDocument/2006/relationships/slideMaster" Target="../slideMasters/slideMaster1.xml"/><Relationship Id="rId5" Type="http://schemas.openxmlformats.org/officeDocument/2006/relationships/hyperlink" Target="http://pubs.acs.org/page/books/styleguide/index.html" TargetMode="External"/><Relationship Id="rId4" Type="http://schemas.openxmlformats.org/officeDocument/2006/relationships/hyperlink" Target="http://www.apastyle.org/"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hyperlink" Target="http://www.nap.edu/catalog.php?record_id=12192"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normAutofit/>
          </a:bodyPr>
          <a:lstStyle>
            <a:lvl1pPr marL="0" indent="0" algn="ctr">
              <a:buNone/>
              <a:defRPr sz="32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dirty="0" smtClean="0"/>
              <a:t>Barbara Gastel, MD, MPH</a:t>
            </a:r>
          </a:p>
          <a:p>
            <a:pPr>
              <a:defRPr/>
            </a:pPr>
            <a:r>
              <a:rPr lang="en-US" dirty="0" smtClean="0"/>
              <a:t>Professor, Texas A&amp;M University</a:t>
            </a:r>
          </a:p>
          <a:p>
            <a:pPr>
              <a:defRPr/>
            </a:pPr>
            <a:r>
              <a:rPr lang="en-US" dirty="0" smtClean="0"/>
              <a:t>INASP Associate, AuthorAID </a:t>
            </a:r>
            <a:endParaRPr lang="en-US" dirty="0"/>
          </a:p>
        </p:txBody>
      </p:sp>
      <p:sp>
        <p:nvSpPr>
          <p:cNvPr id="4" name="Date Placeholder 3"/>
          <p:cNvSpPr>
            <a:spLocks noGrp="1"/>
          </p:cNvSpPr>
          <p:nvPr>
            <p:ph type="dt" sz="half" idx="10"/>
          </p:nvPr>
        </p:nvSpPr>
        <p:spPr/>
        <p:txBody>
          <a:bodyPr/>
          <a:lstStyle/>
          <a:p>
            <a:fld id="{C5357649-C105-F645-A7D2-78524A18A7C0}"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54025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6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lnSpc>
                <a:spcPct val="90000"/>
              </a:lnSpc>
              <a:buFont typeface="Arial" panose="020B0604020202020204" pitchFamily="34" charset="0"/>
              <a:buChar char="•"/>
              <a:defRPr sz="2800">
                <a:solidFill>
                  <a:srgbClr val="666666"/>
                </a:solidFill>
              </a:defRPr>
            </a:lvl1pPr>
            <a:lvl2pPr eaLnBrk="1" hangingPunct="1">
              <a:lnSpc>
                <a:spcPct val="90000"/>
              </a:lnSpc>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defRPr/>
            </a:pPr>
            <a:r>
              <a:rPr lang="en-US" dirty="0" smtClean="0"/>
              <a:t>Use published items as models.</a:t>
            </a:r>
          </a:p>
          <a:p>
            <a:pPr eaLnBrk="1" hangingPunct="1">
              <a:lnSpc>
                <a:spcPct val="90000"/>
              </a:lnSpc>
              <a:defRPr/>
            </a:pPr>
            <a:r>
              <a:rPr lang="en-US" dirty="0" smtClean="0"/>
              <a:t>Obtain and review instructions.</a:t>
            </a:r>
          </a:p>
          <a:p>
            <a:pPr eaLnBrk="1" hangingPunct="1">
              <a:lnSpc>
                <a:spcPct val="90000"/>
              </a:lnSpc>
              <a:defRPr/>
            </a:pPr>
            <a:r>
              <a:rPr lang="en-US" dirty="0" smtClean="0"/>
              <a:t>Perhaps consult a style manual—for example:</a:t>
            </a:r>
          </a:p>
          <a:p>
            <a:pPr lvl="1" eaLnBrk="1" hangingPunct="1">
              <a:lnSpc>
                <a:spcPct val="90000"/>
              </a:lnSpc>
              <a:defRPr/>
            </a:pPr>
            <a:r>
              <a:rPr lang="en-US" dirty="0" smtClean="0">
                <a:hlinkClick r:id="rId2"/>
              </a:rPr>
              <a:t>Scientific Style and Format</a:t>
            </a:r>
            <a:endParaRPr lang="en-US" dirty="0" smtClean="0"/>
          </a:p>
          <a:p>
            <a:pPr lvl="1" eaLnBrk="1" hangingPunct="1">
              <a:lnSpc>
                <a:spcPct val="90000"/>
              </a:lnSpc>
              <a:defRPr/>
            </a:pPr>
            <a:r>
              <a:rPr lang="en-US" dirty="0" smtClean="0">
                <a:hlinkClick r:id="rId3"/>
              </a:rPr>
              <a:t>AMA (American Medical Association) Manual of Style</a:t>
            </a:r>
            <a:endParaRPr lang="en-US" dirty="0" smtClean="0"/>
          </a:p>
          <a:p>
            <a:pPr lvl="1" eaLnBrk="1" hangingPunct="1">
              <a:lnSpc>
                <a:spcPct val="90000"/>
              </a:lnSpc>
              <a:defRPr/>
            </a:pPr>
            <a:r>
              <a:rPr lang="en-US" dirty="0" smtClean="0">
                <a:hlinkClick r:id="rId4"/>
              </a:rPr>
              <a:t>Publication Manual of the American Psychological Association</a:t>
            </a:r>
            <a:endParaRPr lang="en-US" dirty="0" smtClean="0"/>
          </a:p>
          <a:p>
            <a:pPr lvl="1" eaLnBrk="1" hangingPunct="1">
              <a:lnSpc>
                <a:spcPct val="90000"/>
              </a:lnSpc>
              <a:defRPr/>
            </a:pPr>
            <a:r>
              <a:rPr lang="en-US" dirty="0" smtClean="0">
                <a:hlinkClick r:id="rId5"/>
              </a:rPr>
              <a:t>The ACS (American Chemical Society) Style Guide</a:t>
            </a:r>
            <a:endParaRPr lang="en-US" dirty="0" smtClean="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26654886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5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Preparing to write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While you are gathering content, write down ideas that occur to you.</a:t>
            </a:r>
          </a:p>
          <a:p>
            <a:pPr eaLnBrk="1" hangingPunct="1"/>
            <a:r>
              <a:rPr lang="en-GB" altLang="en-US" dirty="0" smtClean="0"/>
              <a:t>Do lots of “prewriting”—for example:</a:t>
            </a:r>
          </a:p>
          <a:p>
            <a:pPr lvl="1" eaLnBrk="1" hangingPunct="1"/>
            <a:r>
              <a:rPr lang="en-GB" altLang="en-US" dirty="0" smtClean="0"/>
              <a:t>Stack papers in the order you plan to cite them.</a:t>
            </a:r>
          </a:p>
          <a:p>
            <a:pPr lvl="1" eaLnBrk="1" hangingPunct="1"/>
            <a:r>
              <a:rPr lang="en-GB" altLang="en-US" dirty="0" smtClean="0"/>
              <a:t>List points you want to make.</a:t>
            </a:r>
          </a:p>
          <a:p>
            <a:pPr lvl="1" eaLnBrk="1" hangingPunct="1"/>
            <a:r>
              <a:rPr lang="en-GB" altLang="en-US" dirty="0" smtClean="0"/>
              <a:t>Perhaps make an outline.</a:t>
            </a:r>
          </a:p>
          <a:p>
            <a:pPr eaLnBrk="1" hangingPunct="1"/>
            <a:r>
              <a:rPr lang="en-GB" altLang="en-US" dirty="0" smtClean="0"/>
              <a:t>If you’re having trouble formulating ideas, perhaps do something else for a while.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6767925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9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Doing the writing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Schedule specific times to write.</a:t>
            </a:r>
          </a:p>
          <a:p>
            <a:pPr eaLnBrk="1" hangingPunct="1"/>
            <a:r>
              <a:rPr lang="en-US" altLang="en-US" dirty="0" smtClean="0"/>
              <a:t>Start with whatever part you find easiest.</a:t>
            </a:r>
          </a:p>
          <a:p>
            <a:pPr eaLnBrk="1" hangingPunct="1"/>
            <a:r>
              <a:rPr lang="en-US" altLang="en-US" dirty="0" smtClean="0"/>
              <a:t>Don’t interrupt your writing to search for small details.</a:t>
            </a:r>
          </a:p>
          <a:p>
            <a:pPr eaLnBrk="1" hangingPunct="1"/>
            <a:r>
              <a:rPr lang="en-US" altLang="en-US" dirty="0" smtClean="0"/>
              <a:t>Realize that often in writing there is no “one right way” but rather a series of problems with more than one solution.</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9565630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1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Revising your work</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Note: Good writing is largely a matter of good revising.</a:t>
            </a:r>
          </a:p>
          <a:p>
            <a:pPr eaLnBrk="1" hangingPunct="1"/>
            <a:r>
              <a:rPr lang="en-US" altLang="en-US" dirty="0" smtClean="0"/>
              <a:t>First revise your writing yourself.  Then get feedback from others and revise more.</a:t>
            </a:r>
          </a:p>
          <a:p>
            <a:pPr eaLnBrk="1" hangingPunct="1"/>
            <a:r>
              <a:rPr lang="en-US" altLang="en-US" dirty="0" smtClean="0"/>
              <a:t>Consider having an editor help you.</a:t>
            </a:r>
          </a:p>
          <a:p>
            <a:pPr eaLnBrk="1" hangingPunct="1"/>
            <a:r>
              <a:rPr lang="en-US" altLang="en-US" dirty="0" smtClean="0"/>
              <a:t>Avoid the temptation to keep revising your writing forever.</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4028270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sz="4400">
                <a:solidFill>
                  <a:srgbClr val="5784CC"/>
                </a:solidFill>
              </a:defRPr>
            </a:lvl1pPr>
          </a:lstStyle>
          <a:p>
            <a:r>
              <a:rPr lang="en-US" altLang="en-US" sz="4000" dirty="0" smtClean="0"/>
              <a:t>Questions to consider in revising</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Does the manuscript contain everything it should?</a:t>
            </a:r>
          </a:p>
          <a:p>
            <a:pPr eaLnBrk="1" hangingPunct="1"/>
            <a:r>
              <a:rPr lang="en-US" altLang="en-US" dirty="0" smtClean="0"/>
              <a:t>Does it contain anything it shouldn’t?</a:t>
            </a:r>
          </a:p>
          <a:p>
            <a:pPr eaLnBrk="1" hangingPunct="1"/>
            <a:r>
              <a:rPr lang="en-US" altLang="en-US" dirty="0" smtClean="0"/>
              <a:t>Is all the information accurate?</a:t>
            </a:r>
          </a:p>
          <a:p>
            <a:pPr eaLnBrk="1" hangingPunct="1"/>
            <a:r>
              <a:rPr lang="en-US" altLang="en-US" dirty="0" smtClean="0"/>
              <a:t>Is the content consistent throughout?</a:t>
            </a:r>
          </a:p>
          <a:p>
            <a:pPr eaLnBrk="1" hangingPunct="1"/>
            <a:r>
              <a:rPr lang="en-US" altLang="en-US" dirty="0" smtClean="0"/>
              <a:t>Is everything logically organized?</a:t>
            </a:r>
          </a:p>
          <a:p>
            <a:pPr eaLnBrk="1" hangingPunct="1"/>
            <a:r>
              <a:rPr lang="en-US" altLang="en-US" dirty="0" smtClean="0"/>
              <a:t>Is everything clearly worded?</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950876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0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Questions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noAutofit/>
          </a:bodyPr>
          <a:lstStyle>
            <a:lvl1pPr marL="457200" indent="-457200" eaLnBrk="1" hangingPunct="1">
              <a:buFont typeface="Arial" panose="020B0604020202020204" pitchFamily="34" charset="0"/>
              <a:buChar char="•"/>
              <a:defRPr sz="2800">
                <a:solidFill>
                  <a:srgbClr val="666666"/>
                </a:solidFill>
              </a:defRPr>
            </a:lvl1pPr>
            <a:lvl2pPr eaLnBrk="1" hangingPunct="1">
              <a:defRPr sz="2800">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Are points stated briefly, simply, and directly?  In other words, is everything concise?</a:t>
            </a:r>
          </a:p>
          <a:p>
            <a:pPr eaLnBrk="1" hangingPunct="1"/>
            <a:r>
              <a:rPr lang="en-US" altLang="en-US" dirty="0" smtClean="0"/>
              <a:t>Are grammar, spelling, punctuation, and word use correct throughout?</a:t>
            </a:r>
          </a:p>
          <a:p>
            <a:pPr eaLnBrk="1" hangingPunct="1"/>
            <a:r>
              <a:rPr lang="en-US" altLang="en-US" dirty="0" smtClean="0"/>
              <a:t>If there are figures and tables, are they well designed?</a:t>
            </a:r>
          </a:p>
          <a:p>
            <a:pPr eaLnBrk="1" hangingPunct="1"/>
            <a:r>
              <a:rPr lang="en-US" altLang="en-US" dirty="0" smtClean="0"/>
              <a:t>Does the manuscript comply with the instructions?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1279289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5784CC"/>
                </a:solidFill>
              </a:defRPr>
            </a:lvl1pPr>
          </a:lstStyle>
          <a:p>
            <a:r>
              <a:rPr lang="en-US" dirty="0" smtClean="0"/>
              <a:t>Click to edit Master title style</a:t>
            </a:r>
            <a:endParaRPr lang="en-US" dirty="0"/>
          </a:p>
        </p:txBody>
      </p:sp>
      <p:sp>
        <p:nvSpPr>
          <p:cNvPr id="3" name="Text Placeholder 2"/>
          <p:cNvSpPr>
            <a:spLocks noGrp="1"/>
          </p:cNvSpPr>
          <p:nvPr>
            <p:ph type="body" idx="1" hasCustomPrompt="1"/>
          </p:nvPr>
        </p:nvSpPr>
        <p:spPr>
          <a:xfrm>
            <a:off x="722313" y="2906713"/>
            <a:ext cx="7772400" cy="1500187"/>
          </a:xfrm>
        </p:spPr>
        <p:txBody>
          <a:bodyPr anchor="b">
            <a:normAutofit/>
          </a:bodyPr>
          <a:lstStyle>
            <a:lvl1pPr marL="0" indent="0">
              <a:buNone/>
              <a:defRPr sz="32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ltLang="en-US" i="1" dirty="0" smtClean="0"/>
              <a:t>Wishing you much success</a:t>
            </a:r>
            <a:br>
              <a:rPr lang="en-US" altLang="en-US" i="1" dirty="0" smtClean="0"/>
            </a:br>
            <a:r>
              <a:rPr lang="en-US" altLang="en-US" i="1" dirty="0" smtClean="0"/>
              <a:t>with your writing projects!</a:t>
            </a:r>
            <a:endParaRPr lang="en-US" dirty="0" smtClean="0"/>
          </a:p>
        </p:txBody>
      </p:sp>
      <p:sp>
        <p:nvSpPr>
          <p:cNvPr id="4" name="Date Placeholder 3"/>
          <p:cNvSpPr>
            <a:spLocks noGrp="1"/>
          </p:cNvSpPr>
          <p:nvPr>
            <p:ph type="dt" sz="half" idx="10"/>
          </p:nvPr>
        </p:nvSpPr>
        <p:spPr/>
        <p:txBody>
          <a:bodyPr/>
          <a:lstStyle/>
          <a:p>
            <a:fld id="{BE9B232E-74DB-E24B-9EAB-2535BABDB41E}" type="datetime1">
              <a:rPr lang="en-GB" smtClean="0"/>
              <a:t>01/04/2018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8204464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5784CC"/>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9438DA0-3256-8447-85C7-9D17E5BDDE40}" type="datetime1">
              <a:rPr lang="en-GB" smtClean="0"/>
              <a:t>01/04/2018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7059551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503EF5-55F0-FA41-94DB-5ED6A0765696}" type="datetime1">
              <a:rPr lang="en-GB" smtClean="0"/>
              <a:t>01/04/2018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2763696929"/>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78295"/>
            <a:ext cx="3008313" cy="766025"/>
          </a:xfrm>
        </p:spPr>
        <p:txBody>
          <a:bodyPr anchor="b"/>
          <a:lstStyle>
            <a:lvl1pPr algn="l">
              <a:defRPr sz="2000" b="1">
                <a:solidFill>
                  <a:srgbClr val="5784CC"/>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792480"/>
            <a:ext cx="5111750" cy="5333683"/>
          </a:xfrm>
        </p:spPr>
        <p:txBody>
          <a:bodyPr/>
          <a:lstStyle>
            <a:lvl1pPr>
              <a:defRPr sz="3200">
                <a:solidFill>
                  <a:srgbClr val="666666"/>
                </a:solidFill>
              </a:defRPr>
            </a:lvl1pPr>
            <a:lvl2pPr>
              <a:defRPr sz="2800">
                <a:solidFill>
                  <a:srgbClr val="666666"/>
                </a:solidFill>
              </a:defRPr>
            </a:lvl2pPr>
            <a:lvl3pPr>
              <a:defRPr sz="2400">
                <a:solidFill>
                  <a:srgbClr val="666666"/>
                </a:solidFill>
              </a:defRPr>
            </a:lvl3pPr>
            <a:lvl4pPr>
              <a:defRPr sz="2000">
                <a:solidFill>
                  <a:srgbClr val="666666"/>
                </a:solidFill>
              </a:defRPr>
            </a:lvl4pPr>
            <a:lvl5pPr>
              <a:defRPr sz="2000">
                <a:solidFill>
                  <a:srgbClr val="666666"/>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544321"/>
            <a:ext cx="3008313" cy="4581842"/>
          </a:xfrm>
        </p:spPr>
        <p:txBody>
          <a:bodyPr/>
          <a:lstStyle>
            <a:lvl1pPr marL="0" indent="0">
              <a:buNone/>
              <a:defRPr sz="1400">
                <a:solidFill>
                  <a:srgbClr val="66666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1E9CB5-4D37-9B4B-B96A-BB8701A24712}" type="datetime1">
              <a:rPr lang="en-GB" smtClean="0"/>
              <a:t>01/04/2018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510388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2130425"/>
            <a:ext cx="7772400" cy="1470025"/>
          </a:xfrm>
        </p:spPr>
        <p:txBody>
          <a:bodyPr/>
          <a:lstStyle>
            <a:lvl1pPr>
              <a:defRPr>
                <a:solidFill>
                  <a:srgbClr val="5784CC"/>
                </a:solidFill>
              </a:defRPr>
            </a:lvl1pPr>
          </a:lstStyle>
          <a:p>
            <a:r>
              <a:rPr lang="en-US" dirty="0" smtClean="0"/>
              <a:t>Approaching a Writing Project</a:t>
            </a:r>
            <a:endParaRPr lang="en-US" dirty="0"/>
          </a:p>
        </p:txBody>
      </p:sp>
      <p:sp>
        <p:nvSpPr>
          <p:cNvPr id="3" name="Subtitle 2"/>
          <p:cNvSpPr>
            <a:spLocks noGrp="1"/>
          </p:cNvSpPr>
          <p:nvPr>
            <p:ph type="subTitle" idx="1" hasCustomPrompt="1"/>
          </p:nvPr>
        </p:nvSpPr>
        <p:spPr>
          <a:xfrm>
            <a:off x="1371600" y="3886200"/>
            <a:ext cx="6400800" cy="1752600"/>
          </a:xfrm>
        </p:spPr>
        <p:txBody>
          <a:bodyPr/>
          <a:lstStyle>
            <a:lvl1pPr marL="0" indent="0" algn="ctr">
              <a:buNone/>
              <a:defRPr sz="200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10"/>
          </p:nvPr>
        </p:nvSpPr>
        <p:spPr/>
        <p:txBody>
          <a:bodyPr/>
          <a:lstStyle/>
          <a:p>
            <a:fld id="{C5357649-C105-F645-A7D2-78524A18A7C0}"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1778534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Overview</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GB" altLang="en-US" dirty="0" smtClean="0"/>
              <a:t>Establishing the </a:t>
            </a:r>
            <a:r>
              <a:rPr lang="en-GB" altLang="en-US" dirty="0" err="1" smtClean="0"/>
              <a:t>mindset</a:t>
            </a:r>
            <a:r>
              <a:rPr lang="en-GB" altLang="en-US" dirty="0" smtClean="0"/>
              <a:t> (attitude)</a:t>
            </a:r>
          </a:p>
          <a:p>
            <a:pPr eaLnBrk="1" hangingPunct="1"/>
            <a:r>
              <a:rPr lang="en-GB" altLang="en-US" dirty="0" smtClean="0"/>
              <a:t>Knowing the ethics</a:t>
            </a:r>
          </a:p>
          <a:p>
            <a:pPr eaLnBrk="1" hangingPunct="1"/>
            <a:r>
              <a:rPr lang="en-GB" altLang="en-US" dirty="0" smtClean="0"/>
              <a:t>Preparing to write</a:t>
            </a:r>
          </a:p>
          <a:p>
            <a:pPr eaLnBrk="1" hangingPunct="1"/>
            <a:r>
              <a:rPr lang="en-GB" altLang="en-US" dirty="0" smtClean="0"/>
              <a:t>Doing the writing</a:t>
            </a:r>
          </a:p>
          <a:p>
            <a:pPr eaLnBrk="1" hangingPunct="1"/>
            <a:r>
              <a:rPr lang="en-GB" altLang="en-US" dirty="0" smtClean="0"/>
              <a:t>Revising your work</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4355963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Establishing the mindset</a:t>
            </a:r>
            <a:endParaRPr lang="en-US" dirty="0"/>
          </a:p>
        </p:txBody>
      </p:sp>
      <p:sp>
        <p:nvSpPr>
          <p:cNvPr id="3" name="Content Placeholder 2"/>
          <p:cNvSpPr>
            <a:spLocks noGrp="1"/>
          </p:cNvSpPr>
          <p:nvPr>
            <p:ph idx="1" hasCustomPrompt="1"/>
          </p:nvPr>
        </p:nvSpPr>
        <p:spPr/>
        <p:txBody>
          <a:bodyPr/>
          <a:lstStyle>
            <a:lvl1pPr marL="457200" indent="-457200" eaLnBrk="1" hangingPunct="1">
              <a:lnSpc>
                <a:spcPct val="90000"/>
              </a:lnSpc>
              <a:buFont typeface="Arial" panose="020B0604020202020204" pitchFamily="34" charset="0"/>
              <a:buChar char="•"/>
              <a:defRPr>
                <a:solidFill>
                  <a:srgbClr val="666666"/>
                </a:solidFill>
              </a:defRPr>
            </a:lvl1pPr>
            <a:lvl2pPr marL="914400" indent="-457200" eaLnBrk="1" hangingPunct="1">
              <a:lnSpc>
                <a:spcPct val="90000"/>
              </a:lnSpc>
              <a:buFont typeface="Arial" panose="020B0604020202020204" pitchFamily="34" charset="0"/>
              <a:buChar char="•"/>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lnSpc>
                <a:spcPct val="90000"/>
              </a:lnSpc>
            </a:pPr>
            <a:r>
              <a:rPr lang="en-US" altLang="en-US" dirty="0" smtClean="0"/>
              <a:t>Remember that you are writing to communicate, not to impress.</a:t>
            </a:r>
          </a:p>
          <a:p>
            <a:pPr eaLnBrk="1" hangingPunct="1">
              <a:lnSpc>
                <a:spcPct val="90000"/>
              </a:lnSpc>
            </a:pPr>
            <a:r>
              <a:rPr lang="en-US" altLang="en-US" dirty="0" smtClean="0"/>
              <a:t>Realize that those reading your work want you to do well.</a:t>
            </a:r>
          </a:p>
          <a:p>
            <a:pPr lvl="1" eaLnBrk="1" hangingPunct="1">
              <a:lnSpc>
                <a:spcPct val="90000"/>
              </a:lnSpc>
            </a:pPr>
            <a:r>
              <a:rPr lang="en-US" altLang="en-US" dirty="0" smtClean="0"/>
              <a:t>Journal editors</a:t>
            </a:r>
          </a:p>
          <a:p>
            <a:pPr lvl="1" eaLnBrk="1" hangingPunct="1">
              <a:lnSpc>
                <a:spcPct val="90000"/>
              </a:lnSpc>
            </a:pPr>
            <a:r>
              <a:rPr lang="en-US" altLang="en-US" dirty="0" smtClean="0"/>
              <a:t>Peer reviewers</a:t>
            </a:r>
          </a:p>
          <a:p>
            <a:pPr lvl="1" eaLnBrk="1" hangingPunct="1">
              <a:lnSpc>
                <a:spcPct val="90000"/>
              </a:lnSpc>
            </a:pPr>
            <a:r>
              <a:rPr lang="en-US" altLang="en-US" dirty="0" smtClean="0"/>
              <a:t>Professors</a:t>
            </a:r>
          </a:p>
          <a:p>
            <a:pPr lvl="1" eaLnBrk="1" hangingPunct="1">
              <a:lnSpc>
                <a:spcPct val="90000"/>
              </a:lnSpc>
              <a:buFontTx/>
              <a:buNone/>
            </a:pPr>
            <a:r>
              <a:rPr lang="en-US" altLang="en-US" dirty="0" smtClean="0"/>
              <a:t>	The purpose of their constructive criticism is to help you succeed.</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15701452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Authenticity (not fabrication)</a:t>
            </a:r>
          </a:p>
          <a:p>
            <a:pPr eaLnBrk="1" hangingPunct="1"/>
            <a:r>
              <a:rPr lang="en-US" altLang="en-US" dirty="0" smtClean="0"/>
              <a:t>Accuracy</a:t>
            </a:r>
          </a:p>
          <a:p>
            <a:pPr lvl="1" eaLnBrk="1" hangingPunct="1"/>
            <a:r>
              <a:rPr lang="en-US" altLang="en-US" dirty="0" smtClean="0"/>
              <a:t>Providing complete data (not only those supporting your hypothesis)</a:t>
            </a:r>
          </a:p>
          <a:p>
            <a:pPr lvl="1" eaLnBrk="1" hangingPunct="1"/>
            <a:r>
              <a:rPr lang="en-US" altLang="en-US" dirty="0" smtClean="0"/>
              <a:t>Avoiding inappropriate manipulation of images such as photographs</a:t>
            </a:r>
          </a:p>
          <a:p>
            <a:pPr lvl="1" eaLnBrk="1" hangingPunct="1"/>
            <a:r>
              <a:rPr lang="en-US" altLang="en-US" dirty="0" smtClean="0"/>
              <a:t>Using appropriate statistical procedures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704890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Originality</a:t>
            </a:r>
          </a:p>
          <a:p>
            <a:pPr lvl="1" eaLnBrk="1" hangingPunct="1"/>
            <a:r>
              <a:rPr lang="en-US" altLang="en-US" dirty="0" smtClean="0"/>
              <a:t>Not republishing the same findings (except under special circumstances, with the original source cited)</a:t>
            </a:r>
          </a:p>
          <a:p>
            <a:pPr lvl="1" eaLnBrk="1" hangingPunct="1"/>
            <a:r>
              <a:rPr lang="en-US" altLang="en-US" dirty="0" smtClean="0"/>
              <a:t>Not submitting the same manuscript to two or more journals at once</a:t>
            </a:r>
          </a:p>
          <a:p>
            <a:pPr lvl="1" eaLnBrk="1" hangingPunct="1"/>
            <a:r>
              <a:rPr lang="en-US" altLang="en-US" dirty="0" smtClean="0"/>
              <a:t>Not dividing one small research project into many tiny papers (“salami science” or “cucumber science”)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400229377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4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eaLnBrk="1" hangingPunct="1">
              <a:defRPr>
                <a:solidFill>
                  <a:srgbClr val="666666"/>
                </a:solidFill>
              </a:defRPr>
            </a:lvl3pPr>
            <a:lvl4pPr>
              <a:defRPr>
                <a:solidFill>
                  <a:srgbClr val="666666"/>
                </a:solidFill>
              </a:defRPr>
            </a:lvl4pPr>
            <a:lvl5pPr>
              <a:defRPr>
                <a:solidFill>
                  <a:srgbClr val="666666"/>
                </a:solidFill>
              </a:defRPr>
            </a:lvl5pPr>
          </a:lstStyle>
          <a:p>
            <a:pPr eaLnBrk="1" hangingPunct="1"/>
            <a:r>
              <a:rPr lang="en-US" altLang="en-US" dirty="0" smtClean="0"/>
              <a:t>Credit</a:t>
            </a:r>
          </a:p>
          <a:p>
            <a:pPr lvl="1" eaLnBrk="1" hangingPunct="1"/>
            <a:r>
              <a:rPr lang="en-US" altLang="en-US" dirty="0" smtClean="0"/>
              <a:t>Citing sources of information and ideas (also aids credibility, helps in finding out more)</a:t>
            </a:r>
          </a:p>
          <a:p>
            <a:pPr lvl="1" eaLnBrk="1" hangingPunct="1"/>
            <a:r>
              <a:rPr lang="en-US" altLang="en-US" dirty="0" smtClean="0"/>
              <a:t>Avoiding excessive use of others’ words</a:t>
            </a:r>
          </a:p>
          <a:p>
            <a:pPr lvl="2" eaLnBrk="1" hangingPunct="1"/>
            <a:r>
              <a:rPr lang="en-US" altLang="en-US" dirty="0" smtClean="0"/>
              <a:t>Make note of sources when copying items or taking notes</a:t>
            </a:r>
          </a:p>
          <a:p>
            <a:pPr lvl="2" eaLnBrk="1" hangingPunct="1"/>
            <a:r>
              <a:rPr lang="en-US" altLang="en-US" dirty="0" smtClean="0"/>
              <a:t>Placing in quotation marks, or indenting, items used verbatim</a:t>
            </a:r>
          </a:p>
          <a:p>
            <a:pPr lvl="2" eaLnBrk="1" hangingPunct="1"/>
            <a:r>
              <a:rPr lang="en-US" altLang="en-US" dirty="0" smtClean="0"/>
              <a:t>Perhaps drafting some items while not looking at the source materials</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382261731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8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Knowing the ethics (</a:t>
            </a:r>
            <a:r>
              <a:rPr lang="en-US" altLang="en-US" dirty="0" err="1" smtClean="0"/>
              <a:t>cont</a:t>
            </a:r>
            <a:r>
              <a:rPr lang="en-US" altLang="en-US" dirty="0" smtClean="0"/>
              <a:t>)</a:t>
            </a:r>
            <a:endParaRPr lang="en-US" dirty="0"/>
          </a:p>
        </p:txBody>
      </p:sp>
      <p:sp>
        <p:nvSpPr>
          <p:cNvPr id="3" name="Content Placeholder 2"/>
          <p:cNvSpPr>
            <a:spLocks noGrp="1"/>
          </p:cNvSpPr>
          <p:nvPr>
            <p:ph idx="1" hasCustomPrompt="1"/>
          </p:nvPr>
        </p:nvSpPr>
        <p:spPr/>
        <p:txBody>
          <a:bodyPr/>
          <a:lstStyle>
            <a:lvl1pPr marL="457200" indent="-457200" eaLnBrk="1" hangingPunct="1">
              <a:buFont typeface="Arial" panose="020B0604020202020204" pitchFamily="34" charset="0"/>
              <a:buChar char="•"/>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lvl="1" eaLnBrk="1" hangingPunct="1"/>
            <a:r>
              <a:rPr lang="en-US" altLang="en-US" dirty="0" smtClean="0"/>
              <a:t>Observing copyright and obtaining needed permissions</a:t>
            </a:r>
          </a:p>
          <a:p>
            <a:pPr eaLnBrk="1" hangingPunct="1"/>
            <a:r>
              <a:rPr lang="en-US" altLang="en-US" dirty="0" smtClean="0"/>
              <a:t>Ethical treatment of humans and animals (and documentation thereof in publications)</a:t>
            </a:r>
          </a:p>
          <a:p>
            <a:pPr eaLnBrk="1" hangingPunct="1"/>
            <a:r>
              <a:rPr lang="en-US" altLang="en-US" dirty="0" smtClean="0"/>
              <a:t>Disclosure of conflicts of interest</a:t>
            </a:r>
          </a:p>
          <a:p>
            <a:pPr lvl="1" eaLnBrk="1" hangingPunct="1"/>
            <a:r>
              <a:rPr lang="en-US" altLang="en-US" dirty="0" smtClean="0"/>
              <a:t>Financial</a:t>
            </a:r>
          </a:p>
          <a:p>
            <a:pPr lvl="1" eaLnBrk="1" hangingPunct="1"/>
            <a:r>
              <a:rPr lang="en-US" altLang="en-US" dirty="0" smtClean="0"/>
              <a:t>Other</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63024347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7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lgn="l">
              <a:defRPr>
                <a:solidFill>
                  <a:srgbClr val="5784CC"/>
                </a:solidFill>
              </a:defRPr>
            </a:lvl1pPr>
          </a:lstStyle>
          <a:p>
            <a:r>
              <a:rPr lang="en-US" altLang="en-US" dirty="0" smtClean="0"/>
              <a:t>A resource on ethics</a:t>
            </a:r>
            <a:endParaRPr lang="en-US" dirty="0"/>
          </a:p>
        </p:txBody>
      </p:sp>
      <p:sp>
        <p:nvSpPr>
          <p:cNvPr id="3" name="Content Placeholder 2"/>
          <p:cNvSpPr>
            <a:spLocks noGrp="1"/>
          </p:cNvSpPr>
          <p:nvPr>
            <p:ph idx="1" hasCustomPrompt="1"/>
          </p:nvPr>
        </p:nvSpPr>
        <p:spPr/>
        <p:txBody>
          <a:bodyPr/>
          <a:lstStyle>
            <a:lvl1pPr marL="182880" indent="0" eaLnBrk="1" hangingPunct="1">
              <a:buFontTx/>
              <a:buNone/>
              <a:defRPr>
                <a:solidFill>
                  <a:srgbClr val="666666"/>
                </a:solidFill>
              </a:defRPr>
            </a:lvl1pPr>
            <a:lvl2pPr eaLnBrk="1" hangingPunct="1">
              <a:defRPr>
                <a:solidFill>
                  <a:srgbClr val="666666"/>
                </a:solidFill>
              </a:defRPr>
            </a:lvl2pPr>
            <a:lvl3pPr>
              <a:defRPr>
                <a:solidFill>
                  <a:srgbClr val="666666"/>
                </a:solidFill>
              </a:defRPr>
            </a:lvl3pPr>
            <a:lvl4pPr>
              <a:defRPr>
                <a:solidFill>
                  <a:srgbClr val="666666"/>
                </a:solidFill>
              </a:defRPr>
            </a:lvl4pPr>
            <a:lvl5pPr>
              <a:defRPr>
                <a:solidFill>
                  <a:srgbClr val="666666"/>
                </a:solidFill>
              </a:defRPr>
            </a:lvl5pPr>
          </a:lstStyle>
          <a:p>
            <a:pPr marL="182880" indent="0" eaLnBrk="1" hangingPunct="1">
              <a:buFontTx/>
              <a:buNone/>
              <a:defRPr/>
            </a:pPr>
            <a:r>
              <a:rPr lang="en-US" i="1" dirty="0" smtClean="0"/>
              <a:t>On Being a Scientist: A Guide to Responsible Conduct in Research, </a:t>
            </a:r>
            <a:r>
              <a:rPr lang="en-US" dirty="0" smtClean="0"/>
              <a:t>3rd edition (2009)</a:t>
            </a:r>
          </a:p>
          <a:p>
            <a:pPr lvl="1" eaLnBrk="1" hangingPunct="1">
              <a:defRPr/>
            </a:pPr>
            <a:r>
              <a:rPr lang="en-US" dirty="0" smtClean="0"/>
              <a:t>From the US National Academies</a:t>
            </a:r>
          </a:p>
          <a:p>
            <a:pPr lvl="1" eaLnBrk="1" hangingPunct="1">
              <a:defRPr/>
            </a:pPr>
            <a:r>
              <a:rPr lang="en-US" dirty="0" smtClean="0"/>
              <a:t>Largely for graduate students</a:t>
            </a:r>
          </a:p>
          <a:p>
            <a:pPr lvl="1" eaLnBrk="1" hangingPunct="1">
              <a:defRPr/>
            </a:pPr>
            <a:r>
              <a:rPr lang="en-US" dirty="0" smtClean="0"/>
              <a:t>Available at </a:t>
            </a:r>
            <a:r>
              <a:rPr lang="en-US" sz="2400" dirty="0" smtClean="0">
                <a:hlinkClick r:id="rId2"/>
              </a:rPr>
              <a:t>www.nap.edu/catalog.php?record_id=12192</a:t>
            </a:r>
            <a:endParaRPr lang="en-US" sz="2400" dirty="0" smtClean="0"/>
          </a:p>
          <a:p>
            <a:pPr lvl="1" eaLnBrk="1" hangingPunct="1">
              <a:defRPr/>
            </a:pPr>
            <a:r>
              <a:rPr lang="en-US" dirty="0" smtClean="0"/>
              <a:t>Video available at the same website</a:t>
            </a:r>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a:t>
            </a:fld>
            <a:endParaRPr lang="en-US"/>
          </a:p>
        </p:txBody>
      </p:sp>
    </p:spTree>
    <p:extLst>
      <p:ext uri="{BB962C8B-B14F-4D97-AF65-F5344CB8AC3E}">
        <p14:creationId xmlns:p14="http://schemas.microsoft.com/office/powerpoint/2010/main" val="131993211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3.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hyperlink" Target="https://creativecommons.org/licenses/by-sa/4.0/"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348093" y="147187"/>
            <a:ext cx="6697137" cy="904737"/>
          </a:xfrm>
          <a:prstGeom prst="rect">
            <a:avLst/>
          </a:prstGeom>
        </p:spPr>
      </p:pic>
      <p:sp>
        <p:nvSpPr>
          <p:cNvPr id="2" name="Title Placeholder 1"/>
          <p:cNvSpPr>
            <a:spLocks noGrp="1"/>
          </p:cNvSpPr>
          <p:nvPr>
            <p:ph type="title"/>
          </p:nvPr>
        </p:nvSpPr>
        <p:spPr>
          <a:xfrm>
            <a:off x="457200" y="940164"/>
            <a:ext cx="8229600" cy="849501"/>
          </a:xfrm>
          <a:prstGeom prst="rect">
            <a:avLst/>
          </a:prstGeom>
        </p:spPr>
        <p:txBody>
          <a:bodyPr vert="horz" lIns="91440" tIns="45720" rIns="91440" bIns="45720" rtlCol="0" anchor="ctr">
            <a:normAutofit/>
          </a:bodyPr>
          <a:lstStyle/>
          <a:p>
            <a:r>
              <a:rPr lang="en-US" dirty="0" smtClean="0"/>
              <a:t>Approaching a Writing Project</a:t>
            </a:r>
            <a:endParaRPr lang="en-US" dirty="0"/>
          </a:p>
        </p:txBody>
      </p:sp>
      <p:sp>
        <p:nvSpPr>
          <p:cNvPr id="3" name="Text Placeholder 2"/>
          <p:cNvSpPr>
            <a:spLocks noGrp="1"/>
          </p:cNvSpPr>
          <p:nvPr>
            <p:ph type="body" idx="1"/>
          </p:nvPr>
        </p:nvSpPr>
        <p:spPr>
          <a:xfrm>
            <a:off x="459608" y="1912388"/>
            <a:ext cx="8229600" cy="4305532"/>
          </a:xfrm>
          <a:prstGeom prst="rect">
            <a:avLst/>
          </a:prstGeom>
          <a:solidFill>
            <a:srgbClr val="FFFFFF"/>
          </a:solidFill>
        </p:spPr>
        <p:txBody>
          <a:bodyPr vert="horz" lIns="91440" tIns="45720" rIns="91440" bIns="45720" rtlCol="0">
            <a:normAutofit/>
          </a:bodyPr>
          <a:lstStyle/>
          <a:p>
            <a:pPr lvl="0"/>
            <a:r>
              <a:rPr lang="en-GB" dirty="0" smtClean="0"/>
              <a:t>This presentation was prepared for AuthorAID, a project of INASP. You are welcome to use this presentation and to share it with other people. You also may adapt this presentation as long as you credit AuthorAID for the original version. </a:t>
            </a:r>
          </a:p>
        </p:txBody>
      </p:sp>
      <p:sp>
        <p:nvSpPr>
          <p:cNvPr id="4" name="Date Placeholder 3"/>
          <p:cNvSpPr>
            <a:spLocks noGrp="1"/>
          </p:cNvSpPr>
          <p:nvPr>
            <p:ph type="dt" sz="half" idx="2"/>
          </p:nvPr>
        </p:nvSpPr>
        <p:spPr>
          <a:xfrm>
            <a:off x="2590800" y="6472763"/>
            <a:ext cx="2133600" cy="365125"/>
          </a:xfrm>
          <a:prstGeom prst="rect">
            <a:avLst/>
          </a:prstGeom>
        </p:spPr>
        <p:txBody>
          <a:bodyPr vert="horz" lIns="91440" tIns="45720" rIns="91440" bIns="45720" rtlCol="0" anchor="ctr"/>
          <a:lstStyle>
            <a:lvl1pPr algn="l">
              <a:defRPr sz="900">
                <a:solidFill>
                  <a:schemeClr val="tx1">
                    <a:tint val="75000"/>
                  </a:schemeClr>
                </a:solidFill>
                <a:latin typeface="Georgia"/>
              </a:defRPr>
            </a:lvl1pPr>
          </a:lstStyle>
          <a:p>
            <a:fld id="{20CB5577-C91D-3E47-9087-B82B92BEEFC7}" type="datetime1">
              <a:rPr lang="en-GB" smtClean="0"/>
              <a:pPr/>
              <a:t>01/04/2018</a:t>
            </a:fld>
            <a:endParaRPr lang="en-US" dirty="0"/>
          </a:p>
        </p:txBody>
      </p:sp>
      <p:sp>
        <p:nvSpPr>
          <p:cNvPr id="5" name="Footer Placeholder 4"/>
          <p:cNvSpPr>
            <a:spLocks noGrp="1"/>
          </p:cNvSpPr>
          <p:nvPr>
            <p:ph type="ftr" sz="quarter" idx="3"/>
          </p:nvPr>
        </p:nvSpPr>
        <p:spPr>
          <a:xfrm>
            <a:off x="4918228" y="6472763"/>
            <a:ext cx="2895600" cy="365125"/>
          </a:xfrm>
          <a:prstGeom prst="rect">
            <a:avLst/>
          </a:prstGeom>
        </p:spPr>
        <p:txBody>
          <a:bodyPr vert="horz" lIns="91440" tIns="45720" rIns="91440" bIns="45720" rtlCol="0" anchor="ctr"/>
          <a:lstStyle>
            <a:lvl1pPr algn="ctr">
              <a:defRPr sz="900">
                <a:solidFill>
                  <a:schemeClr val="tx1">
                    <a:tint val="75000"/>
                  </a:schemeClr>
                </a:solidFill>
                <a:latin typeface="Georgia"/>
              </a:defRPr>
            </a:lvl1pPr>
          </a:lstStyle>
          <a:p>
            <a:endParaRPr lang="en-US" dirty="0"/>
          </a:p>
        </p:txBody>
      </p:sp>
      <p:sp>
        <p:nvSpPr>
          <p:cNvPr id="6" name="Slide Number Placeholder 5"/>
          <p:cNvSpPr>
            <a:spLocks noGrp="1"/>
          </p:cNvSpPr>
          <p:nvPr>
            <p:ph type="sldNum" sz="quarter" idx="4"/>
          </p:nvPr>
        </p:nvSpPr>
        <p:spPr>
          <a:xfrm>
            <a:off x="8002574" y="6472763"/>
            <a:ext cx="684225" cy="365125"/>
          </a:xfrm>
          <a:prstGeom prst="rect">
            <a:avLst/>
          </a:prstGeom>
        </p:spPr>
        <p:txBody>
          <a:bodyPr vert="horz" lIns="91440" tIns="45720" rIns="91440" bIns="45720" rtlCol="0" anchor="ctr"/>
          <a:lstStyle>
            <a:lvl1pPr algn="r">
              <a:defRPr sz="900">
                <a:solidFill>
                  <a:schemeClr val="tx1">
                    <a:tint val="75000"/>
                  </a:schemeClr>
                </a:solidFill>
                <a:latin typeface="Georgia"/>
              </a:defRPr>
            </a:lvl1pPr>
          </a:lstStyle>
          <a:p>
            <a:fld id="{61D33979-82CC-6440-B758-3F4758057F14}" type="slidenum">
              <a:rPr lang="en-US" smtClean="0"/>
              <a:pPr/>
              <a:t>‹#›</a:t>
            </a:fld>
            <a:endParaRPr lang="en-US" dirty="0"/>
          </a:p>
        </p:txBody>
      </p:sp>
      <p:pic>
        <p:nvPicPr>
          <p:cNvPr id="8" name="Picture 2">
            <a:hlinkClick r:id="rId22"/>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4" descr="C:\Users\bgastel\Desktop\AAlogo%20v2[2].JPG"/>
          <p:cNvPicPr>
            <a:picLocks noChangeAspect="1" noChangeArrowheads="1"/>
          </p:cNvPicPr>
          <p:nvPr userDrawn="1"/>
        </p:nvPicPr>
        <p:blipFill>
          <a:blip r:embed="rId24">
            <a:extLst>
              <a:ext uri="{28A0092B-C50C-407E-A947-70E740481C1C}">
                <a14:useLocalDpi xmlns:a14="http://schemas.microsoft.com/office/drawing/2010/main" val="0"/>
              </a:ext>
            </a:extLst>
          </a:blip>
          <a:srcRect/>
          <a:stretch>
            <a:fillRect/>
          </a:stretch>
        </p:blipFill>
        <p:spPr bwMode="auto">
          <a:xfrm>
            <a:off x="5394166" y="5614670"/>
            <a:ext cx="3151188"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290004"/>
      </p:ext>
    </p:extLst>
  </p:cSld>
  <p:clrMap bg1="lt1" tx1="dk1" bg2="lt2" tx2="dk2" accent1="accent1" accent2="accent2" accent3="accent3" accent4="accent4" accent5="accent5" accent6="accent6" hlink="hlink" folHlink="folHlink"/>
  <p:sldLayoutIdLst>
    <p:sldLayoutId id="2147483672" r:id="rId1"/>
    <p:sldLayoutId id="2147483649" r:id="rId2"/>
    <p:sldLayoutId id="2147483650" r:id="rId3"/>
    <p:sldLayoutId id="2147483673" r:id="rId4"/>
    <p:sldLayoutId id="2147483674" r:id="rId5"/>
    <p:sldLayoutId id="2147483675" r:id="rId6"/>
    <p:sldLayoutId id="2147483676" r:id="rId7"/>
    <p:sldLayoutId id="2147483680" r:id="rId8"/>
    <p:sldLayoutId id="2147483679" r:id="rId9"/>
    <p:sldLayoutId id="2147483678" r:id="rId10"/>
    <p:sldLayoutId id="2147483677" r:id="rId11"/>
    <p:sldLayoutId id="2147483681" r:id="rId12"/>
    <p:sldLayoutId id="2147483684" r:id="rId13"/>
    <p:sldLayoutId id="2147483683" r:id="rId14"/>
    <p:sldLayoutId id="2147483682" r:id="rId15"/>
    <p:sldLayoutId id="2147483651" r:id="rId16"/>
    <p:sldLayoutId id="2147483654" r:id="rId17"/>
    <p:sldLayoutId id="2147483655" r:id="rId18"/>
    <p:sldLayoutId id="2147483656" r:id="rId19"/>
  </p:sldLayoutIdLst>
  <p:timing>
    <p:tnLst>
      <p:par>
        <p:cTn id="1" dur="indefinite" restart="never" nodeType="tmRoot"/>
      </p:par>
    </p:tnLst>
  </p:timing>
  <p:hf hdr="0"/>
  <p:txStyles>
    <p:titleStyle>
      <a:lvl1pPr algn="l" defTabSz="457200" rtl="0" eaLnBrk="1" latinLnBrk="0" hangingPunct="1">
        <a:spcBef>
          <a:spcPct val="0"/>
        </a:spcBef>
        <a:buNone/>
        <a:defRPr sz="4400" kern="1200">
          <a:solidFill>
            <a:srgbClr val="5784CC"/>
          </a:solidFill>
          <a:latin typeface="Georgia"/>
          <a:ea typeface="+mj-ea"/>
          <a:cs typeface="+mj-cs"/>
        </a:defRPr>
      </a:lvl1pPr>
    </p:titleStyle>
    <p:bodyStyle>
      <a:lvl1pPr marL="0" indent="0" algn="l" defTabSz="457200" rtl="0" eaLnBrk="1" latinLnBrk="0" hangingPunct="1">
        <a:spcBef>
          <a:spcPct val="20000"/>
        </a:spcBef>
        <a:buFont typeface="Arial"/>
        <a:buNone/>
        <a:defRPr sz="3200" kern="1200">
          <a:solidFill>
            <a:srgbClr val="666666"/>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800" kern="1200">
          <a:solidFill>
            <a:srgbClr val="666666"/>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400" kern="1200">
          <a:solidFill>
            <a:srgbClr val="666666"/>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000" kern="1200">
          <a:solidFill>
            <a:srgbClr val="666666"/>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creativecommons.org/licenses/by-sa/4.0/"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grants.nih.gov/grants/writing_application.htm" TargetMode="External"/><Relationship Id="rId2" Type="http://schemas.openxmlformats.org/officeDocument/2006/relationships/hyperlink" Target="http://foundationcenter.org/getstarted/tutorials/shortcourse" TargetMode="External"/><Relationship Id="rId1" Type="http://schemas.openxmlformats.org/officeDocument/2006/relationships/slideLayout" Target="../slideLayouts/slideLayout3.xml"/><Relationship Id="rId5" Type="http://schemas.openxmlformats.org/officeDocument/2006/relationships/hyperlink" Target="http://www.authoraid.info/en/resources/" TargetMode="External"/><Relationship Id="rId4" Type="http://schemas.openxmlformats.org/officeDocument/2006/relationships/hyperlink" Target="http://www.grandchallenges.ca/proposaldevelopment/"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creativecommons.org/licenses/by-sa/4.0/"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hyperlink" Target="https://creativecommons.org/licenses/by-sa/4.0/"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85800" y="1860453"/>
            <a:ext cx="7772400" cy="1164324"/>
          </a:xfrm>
        </p:spPr>
        <p:txBody>
          <a:bodyPr>
            <a:normAutofit fontScale="90000"/>
          </a:bodyPr>
          <a:lstStyle/>
          <a:p>
            <a:pPr algn="l"/>
            <a:r>
              <a:rPr lang="en-US" b="1" dirty="0" smtClean="0">
                <a:solidFill>
                  <a:srgbClr val="5784CC"/>
                </a:solidFill>
              </a:rPr>
              <a:t>Writing Proposals and Following Up: Other Aspects</a:t>
            </a:r>
            <a:endParaRPr lang="en-US" b="1" dirty="0">
              <a:solidFill>
                <a:srgbClr val="5784CC"/>
              </a:solidFill>
            </a:endParaRPr>
          </a:p>
        </p:txBody>
      </p:sp>
      <p:sp>
        <p:nvSpPr>
          <p:cNvPr id="22" name="Subtitle 21"/>
          <p:cNvSpPr>
            <a:spLocks noGrp="1"/>
          </p:cNvSpPr>
          <p:nvPr>
            <p:ph type="subTitle" idx="1"/>
          </p:nvPr>
        </p:nvSpPr>
        <p:spPr>
          <a:xfrm>
            <a:off x="685800" y="3343788"/>
            <a:ext cx="7772400" cy="789522"/>
          </a:xfrm>
        </p:spPr>
        <p:txBody>
          <a:bodyPr>
            <a:normAutofit/>
          </a:bodyPr>
          <a:lstStyle/>
          <a:p>
            <a:pPr algn="l"/>
            <a:r>
              <a:rPr lang="en-US" i="1" dirty="0" smtClean="0">
                <a:solidFill>
                  <a:srgbClr val="5784CC"/>
                </a:solidFill>
              </a:rPr>
              <a:t>Barbara Gastel</a:t>
            </a:r>
          </a:p>
          <a:p>
            <a:pPr algn="l"/>
            <a:r>
              <a:rPr lang="en-US" i="1" dirty="0" smtClean="0">
                <a:solidFill>
                  <a:srgbClr val="5784CC"/>
                </a:solidFill>
              </a:rPr>
              <a:t>INASP Associate</a:t>
            </a:r>
            <a:endParaRPr lang="en-US" i="1" dirty="0">
              <a:solidFill>
                <a:srgbClr val="5784CC"/>
              </a:solidFill>
            </a:endParaRPr>
          </a:p>
        </p:txBody>
      </p:sp>
      <p:pic>
        <p:nvPicPr>
          <p:cNvPr id="4"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9313062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9608" y="1061852"/>
            <a:ext cx="8229600" cy="849501"/>
          </a:xfrm>
        </p:spPr>
        <p:txBody>
          <a:bodyPr>
            <a:normAutofit fontScale="90000"/>
          </a:bodyPr>
          <a:lstStyle/>
          <a:p>
            <a:r>
              <a:rPr lang="en-US" altLang="en-US" dirty="0" smtClean="0"/>
              <a:t>Writing a Progress Report (</a:t>
            </a:r>
            <a:r>
              <a:rPr lang="en-US" altLang="en-US" dirty="0" err="1" smtClean="0"/>
              <a:t>cont</a:t>
            </a:r>
            <a:r>
              <a:rPr lang="en-US" altLang="en-US" dirty="0" smtClean="0"/>
              <a:t>)</a:t>
            </a:r>
          </a:p>
        </p:txBody>
      </p:sp>
      <p:sp>
        <p:nvSpPr>
          <p:cNvPr id="12291" name="Rectangle 3"/>
          <p:cNvSpPr>
            <a:spLocks noGrp="1" noChangeArrowheads="1"/>
          </p:cNvSpPr>
          <p:nvPr>
            <p:ph type="body" idx="1"/>
          </p:nvPr>
        </p:nvSpPr>
        <p:spPr/>
        <p:txBody>
          <a:bodyPr/>
          <a:lstStyle/>
          <a:p>
            <a:r>
              <a:rPr lang="en-US" altLang="en-US" dirty="0" smtClean="0"/>
              <a:t>Strive to sound positive, competent, and confident.</a:t>
            </a:r>
          </a:p>
          <a:p>
            <a:r>
              <a:rPr lang="en-US" altLang="en-US" dirty="0" smtClean="0"/>
              <a:t>Do not hide problems. Say how they are being addressed.</a:t>
            </a:r>
          </a:p>
          <a:p>
            <a:r>
              <a:rPr lang="en-US" altLang="en-US" dirty="0" smtClean="0"/>
              <a:t>If you write a series of progress reports on a project, put each in the same format.</a:t>
            </a:r>
          </a:p>
          <a:p>
            <a:r>
              <a:rPr lang="en-US" altLang="en-US" dirty="0" smtClean="0"/>
              <a:t>Edit the progress report carefully.</a:t>
            </a:r>
          </a:p>
        </p:txBody>
      </p:sp>
    </p:spTree>
    <p:extLst>
      <p:ext uri="{BB962C8B-B14F-4D97-AF65-F5344CB8AC3E}">
        <p14:creationId xmlns:p14="http://schemas.microsoft.com/office/powerpoint/2010/main" val="41989847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3"/>
          <p:cNvSpPr>
            <a:spLocks noGrp="1"/>
          </p:cNvSpPr>
          <p:nvPr>
            <p:ph type="ctrTitle"/>
          </p:nvPr>
        </p:nvSpPr>
        <p:spPr/>
        <p:txBody>
          <a:bodyPr/>
          <a:lstStyle/>
          <a:p>
            <a:r>
              <a:rPr lang="en-US" altLang="en-US" smtClean="0"/>
              <a:t>Additional Resources</a:t>
            </a:r>
          </a:p>
        </p:txBody>
      </p:sp>
      <p:sp>
        <p:nvSpPr>
          <p:cNvPr id="14339" name="Subtitle 4"/>
          <p:cNvSpPr>
            <a:spLocks noGrp="1"/>
          </p:cNvSpPr>
          <p:nvPr>
            <p:ph type="subTitle" idx="1"/>
          </p:nvPr>
        </p:nvSpPr>
        <p:spPr/>
        <p:txBody>
          <a:bodyPr/>
          <a:lstStyle/>
          <a:p>
            <a:endParaRPr lang="en-US" altLang="en-US" smtClean="0"/>
          </a:p>
        </p:txBody>
      </p:sp>
    </p:spTree>
    <p:extLst>
      <p:ext uri="{BB962C8B-B14F-4D97-AF65-F5344CB8AC3E}">
        <p14:creationId xmlns:p14="http://schemas.microsoft.com/office/powerpoint/2010/main" val="4377547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smtClean="0"/>
              <a:t>Some Resources</a:t>
            </a:r>
          </a:p>
        </p:txBody>
      </p:sp>
      <p:sp>
        <p:nvSpPr>
          <p:cNvPr id="15363" name="Rectangle 3"/>
          <p:cNvSpPr>
            <a:spLocks noGrp="1" noChangeArrowheads="1"/>
          </p:cNvSpPr>
          <p:nvPr>
            <p:ph type="body" idx="1"/>
          </p:nvPr>
        </p:nvSpPr>
        <p:spPr/>
        <p:txBody>
          <a:bodyPr>
            <a:normAutofit lnSpcReduction="10000"/>
          </a:bodyPr>
          <a:lstStyle/>
          <a:p>
            <a:pPr eaLnBrk="1" hangingPunct="1">
              <a:spcAft>
                <a:spcPts val="600"/>
              </a:spcAft>
            </a:pPr>
            <a:r>
              <a:rPr lang="en-US" altLang="en-US" sz="2800" dirty="0" smtClean="0"/>
              <a:t>Proposal Writing Short Course (from the Foundation Center; available in 6 languages): </a:t>
            </a:r>
            <a:r>
              <a:rPr lang="en-US" altLang="en-US" sz="2000" dirty="0" smtClean="0">
                <a:hlinkClick r:id="rId2"/>
              </a:rPr>
              <a:t>http</a:t>
            </a:r>
            <a:r>
              <a:rPr lang="en-US" altLang="en-US" sz="2000" dirty="0" smtClean="0">
                <a:hlinkClick r:id="rId2"/>
              </a:rPr>
              <a:t>://foundationcenter.org/getstarted/tutorials/shortcourse</a:t>
            </a:r>
            <a:r>
              <a:rPr lang="en-US" altLang="en-US" sz="2000" dirty="0" smtClean="0"/>
              <a:t> </a:t>
            </a:r>
          </a:p>
          <a:p>
            <a:pPr eaLnBrk="1" hangingPunct="1">
              <a:spcAft>
                <a:spcPts val="600"/>
              </a:spcAft>
            </a:pPr>
            <a:r>
              <a:rPr lang="en-US" altLang="en-US" sz="2800" dirty="0" smtClean="0"/>
              <a:t>Writing Your [Grant] Application: </a:t>
            </a:r>
            <a:r>
              <a:rPr lang="en-US" altLang="en-US" sz="2000" dirty="0" smtClean="0">
                <a:hlinkClick r:id="rId3"/>
              </a:rPr>
              <a:t>http://grants.nih.gov/grants/writing_application.htm</a:t>
            </a:r>
            <a:r>
              <a:rPr lang="en-US" altLang="en-US" sz="2000" dirty="0" smtClean="0"/>
              <a:t> </a:t>
            </a:r>
          </a:p>
          <a:p>
            <a:pPr eaLnBrk="1" hangingPunct="1">
              <a:spcAft>
                <a:spcPts val="600"/>
              </a:spcAft>
            </a:pPr>
            <a:r>
              <a:rPr lang="en-US" altLang="en-US" sz="2800" dirty="0" smtClean="0"/>
              <a:t>Grand Challenges Canada Proposal Development </a:t>
            </a:r>
            <a:r>
              <a:rPr lang="en-US" altLang="en-US" sz="2800" dirty="0" smtClean="0"/>
              <a:t>Resource: </a:t>
            </a:r>
            <a:r>
              <a:rPr lang="en-US" altLang="en-US" sz="2000" dirty="0" smtClean="0">
                <a:hlinkClick r:id="rId4"/>
              </a:rPr>
              <a:t>http</a:t>
            </a:r>
            <a:r>
              <a:rPr lang="en-US" altLang="en-US" sz="2000" dirty="0" smtClean="0">
                <a:hlinkClick r:id="rId4"/>
              </a:rPr>
              <a:t>://www.grandchallenges.ca/proposaldevelopment</a:t>
            </a:r>
            <a:r>
              <a:rPr lang="en-US" altLang="en-US" sz="2000" dirty="0" smtClean="0">
                <a:hlinkClick r:id="rId4"/>
              </a:rPr>
              <a:t>/</a:t>
            </a:r>
            <a:endParaRPr lang="en-US" altLang="en-US" sz="2000" dirty="0" smtClean="0"/>
          </a:p>
          <a:p>
            <a:pPr>
              <a:spcAft>
                <a:spcPts val="600"/>
              </a:spcAft>
            </a:pPr>
            <a:r>
              <a:rPr lang="en-US" altLang="en-US" sz="2800" dirty="0" err="1" smtClean="0"/>
              <a:t>AuthorAID</a:t>
            </a:r>
            <a:r>
              <a:rPr lang="en-US" altLang="en-US" sz="2800" dirty="0" smtClean="0"/>
              <a:t> </a:t>
            </a:r>
            <a:r>
              <a:rPr lang="en-US" altLang="en-US" sz="2800" dirty="0"/>
              <a:t>Resource </a:t>
            </a:r>
            <a:r>
              <a:rPr lang="en-US" altLang="en-US" sz="2800" dirty="0" smtClean="0"/>
              <a:t>Library: </a:t>
            </a:r>
            <a:r>
              <a:rPr lang="en-US" altLang="en-US" sz="2000" dirty="0">
                <a:hlinkClick r:id="rId5"/>
              </a:rPr>
              <a:t>http://www.authoraid.info/en/resources</a:t>
            </a:r>
            <a:r>
              <a:rPr lang="en-US" altLang="en-US" sz="2000" dirty="0" smtClean="0">
                <a:hlinkClick r:id="rId5"/>
              </a:rPr>
              <a:t>/</a:t>
            </a:r>
            <a:r>
              <a:rPr lang="en-US" altLang="en-US" sz="2000" dirty="0" smtClean="0"/>
              <a:t>  </a:t>
            </a:r>
          </a:p>
        </p:txBody>
      </p:sp>
    </p:spTree>
    <p:extLst>
      <p:ext uri="{BB962C8B-B14F-4D97-AF65-F5344CB8AC3E}">
        <p14:creationId xmlns:p14="http://schemas.microsoft.com/office/powerpoint/2010/main" val="40270734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ctrTitle"/>
          </p:nvPr>
        </p:nvSpPr>
        <p:spPr/>
        <p:txBody>
          <a:bodyPr/>
          <a:lstStyle/>
          <a:p>
            <a:r>
              <a:rPr lang="en-US" altLang="en-US" smtClean="0"/>
              <a:t>Looking Ahead</a:t>
            </a:r>
          </a:p>
        </p:txBody>
      </p:sp>
    </p:spTree>
    <p:extLst>
      <p:ext uri="{BB962C8B-B14F-4D97-AF65-F5344CB8AC3E}">
        <p14:creationId xmlns:p14="http://schemas.microsoft.com/office/powerpoint/2010/main" val="27980233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altLang="en-US" smtClean="0"/>
              <a:t>Looking Ahead</a:t>
            </a:r>
          </a:p>
        </p:txBody>
      </p:sp>
      <p:sp>
        <p:nvSpPr>
          <p:cNvPr id="17411" name="Content Placeholder 2"/>
          <p:cNvSpPr>
            <a:spLocks noGrp="1"/>
          </p:cNvSpPr>
          <p:nvPr>
            <p:ph idx="1"/>
          </p:nvPr>
        </p:nvSpPr>
        <p:spPr/>
        <p:txBody>
          <a:bodyPr>
            <a:normAutofit/>
          </a:bodyPr>
          <a:lstStyle/>
          <a:p>
            <a:r>
              <a:rPr lang="en-US" altLang="en-US" dirty="0" smtClean="0"/>
              <a:t>A suggestion: To maintain the momentum from this workshop, come up with—and follow—a plan for finishing and submitting your proposal.</a:t>
            </a:r>
          </a:p>
          <a:p>
            <a:r>
              <a:rPr lang="en-US" altLang="en-US" dirty="0" smtClean="0"/>
              <a:t>Another suggestion: Consider sharing materials from this training with others.</a:t>
            </a:r>
          </a:p>
        </p:txBody>
      </p:sp>
    </p:spTree>
    <p:extLst>
      <p:ext uri="{BB962C8B-B14F-4D97-AF65-F5344CB8AC3E}">
        <p14:creationId xmlns:p14="http://schemas.microsoft.com/office/powerpoint/2010/main" val="26115401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3"/>
          <p:cNvSpPr>
            <a:spLocks noGrp="1"/>
          </p:cNvSpPr>
          <p:nvPr>
            <p:ph type="ctrTitle"/>
          </p:nvPr>
        </p:nvSpPr>
        <p:spPr/>
        <p:txBody>
          <a:bodyPr/>
          <a:lstStyle/>
          <a:p>
            <a:r>
              <a:rPr lang="en-US" altLang="en-US" smtClean="0"/>
              <a:t>Wrap-Up Exercises</a:t>
            </a:r>
          </a:p>
        </p:txBody>
      </p:sp>
    </p:spTree>
    <p:extLst>
      <p:ext uri="{BB962C8B-B14F-4D97-AF65-F5344CB8AC3E}">
        <p14:creationId xmlns:p14="http://schemas.microsoft.com/office/powerpoint/2010/main" val="267511281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9608" y="1206864"/>
            <a:ext cx="8229600" cy="849501"/>
          </a:xfrm>
        </p:spPr>
        <p:txBody>
          <a:bodyPr>
            <a:normAutofit fontScale="90000"/>
          </a:bodyPr>
          <a:lstStyle/>
          <a:p>
            <a:r>
              <a:rPr lang="en-US" altLang="en-US" dirty="0" smtClean="0"/>
              <a:t>Exercise 1:</a:t>
            </a:r>
            <a:br>
              <a:rPr lang="en-US" altLang="en-US" dirty="0" smtClean="0"/>
            </a:br>
            <a:r>
              <a:rPr lang="en-US" altLang="en-US" dirty="0" smtClean="0"/>
              <a:t>Looking Ahead</a:t>
            </a:r>
          </a:p>
        </p:txBody>
      </p:sp>
      <p:sp>
        <p:nvSpPr>
          <p:cNvPr id="19459" name="Content Placeholder 2"/>
          <p:cNvSpPr>
            <a:spLocks noGrp="1"/>
          </p:cNvSpPr>
          <p:nvPr>
            <p:ph idx="1"/>
          </p:nvPr>
        </p:nvSpPr>
        <p:spPr>
          <a:xfrm>
            <a:off x="526283" y="2362200"/>
            <a:ext cx="8229600" cy="4171950"/>
          </a:xfrm>
        </p:spPr>
        <p:txBody>
          <a:bodyPr/>
          <a:lstStyle/>
          <a:p>
            <a:r>
              <a:rPr lang="en-US" altLang="en-US" dirty="0" smtClean="0"/>
              <a:t>Start drafting a list of things you still need to do in order to bring your proposal to completion.</a:t>
            </a:r>
          </a:p>
          <a:p>
            <a:r>
              <a:rPr lang="en-US" altLang="en-US" dirty="0" smtClean="0"/>
              <a:t>Identify ways that you might be able to share content from this training, either formally or informally.</a:t>
            </a:r>
          </a:p>
        </p:txBody>
      </p:sp>
    </p:spTree>
    <p:extLst>
      <p:ext uri="{BB962C8B-B14F-4D97-AF65-F5344CB8AC3E}">
        <p14:creationId xmlns:p14="http://schemas.microsoft.com/office/powerpoint/2010/main" val="23947834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9608" y="1044939"/>
            <a:ext cx="8229600" cy="849501"/>
          </a:xfrm>
        </p:spPr>
        <p:txBody>
          <a:bodyPr>
            <a:normAutofit fontScale="90000"/>
          </a:bodyPr>
          <a:lstStyle/>
          <a:p>
            <a:r>
              <a:rPr lang="en-US" altLang="en-US" dirty="0" smtClean="0"/>
              <a:t>Exercise 2:</a:t>
            </a:r>
            <a:br>
              <a:rPr lang="en-US" altLang="en-US" dirty="0" smtClean="0"/>
            </a:br>
            <a:r>
              <a:rPr lang="en-US" altLang="en-US" dirty="0" smtClean="0"/>
              <a:t>Identifying Key Points</a:t>
            </a:r>
          </a:p>
        </p:txBody>
      </p:sp>
      <p:sp>
        <p:nvSpPr>
          <p:cNvPr id="20483" name="Content Placeholder 2"/>
          <p:cNvSpPr>
            <a:spLocks noGrp="1"/>
          </p:cNvSpPr>
          <p:nvPr>
            <p:ph idx="1"/>
          </p:nvPr>
        </p:nvSpPr>
        <p:spPr>
          <a:xfrm>
            <a:off x="459608" y="2169563"/>
            <a:ext cx="8229600" cy="4305532"/>
          </a:xfrm>
        </p:spPr>
        <p:txBody>
          <a:bodyPr/>
          <a:lstStyle/>
          <a:p>
            <a:r>
              <a:rPr lang="en-US" altLang="en-US" dirty="0" smtClean="0"/>
              <a:t>List 5 of the most important points to remember from this training.</a:t>
            </a:r>
          </a:p>
          <a:p>
            <a:r>
              <a:rPr lang="en-US" altLang="en-US" dirty="0" smtClean="0"/>
              <a:t>List 3 pieces of advice from this training that you plan to use in preparing or revising your proposal.</a:t>
            </a:r>
          </a:p>
          <a:p>
            <a:r>
              <a:rPr lang="en-US" altLang="en-US" dirty="0" smtClean="0"/>
              <a:t>With others in your group, prepare a “master list” containing points and advice listed by various members.</a:t>
            </a:r>
          </a:p>
          <a:p>
            <a:endParaRPr lang="en-US" altLang="en-US" dirty="0" smtClean="0"/>
          </a:p>
        </p:txBody>
      </p:sp>
    </p:spTree>
    <p:extLst>
      <p:ext uri="{BB962C8B-B14F-4D97-AF65-F5344CB8AC3E}">
        <p14:creationId xmlns:p14="http://schemas.microsoft.com/office/powerpoint/2010/main" val="153061407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fontScale="90000"/>
          </a:bodyPr>
          <a:lstStyle/>
          <a:p>
            <a:r>
              <a:rPr lang="en-US" altLang="en-US" smtClean="0"/>
              <a:t>Exercise 3:</a:t>
            </a:r>
            <a:br>
              <a:rPr lang="en-US" altLang="en-US" smtClean="0"/>
            </a:br>
            <a:r>
              <a:rPr lang="en-US" altLang="en-US" smtClean="0"/>
              <a:t>Proposing a 1-Day Workshop</a:t>
            </a:r>
          </a:p>
        </p:txBody>
      </p:sp>
      <p:sp>
        <p:nvSpPr>
          <p:cNvPr id="21507" name="Content Placeholder 2"/>
          <p:cNvSpPr>
            <a:spLocks noGrp="1"/>
          </p:cNvSpPr>
          <p:nvPr>
            <p:ph idx="1"/>
          </p:nvPr>
        </p:nvSpPr>
        <p:spPr>
          <a:xfrm>
            <a:off x="459608" y="2245763"/>
            <a:ext cx="8229600" cy="4145512"/>
          </a:xfrm>
        </p:spPr>
        <p:txBody>
          <a:bodyPr>
            <a:normAutofit lnSpcReduction="10000"/>
          </a:bodyPr>
          <a:lstStyle/>
          <a:p>
            <a:pPr marL="182563" indent="0">
              <a:buFontTx/>
              <a:buNone/>
            </a:pPr>
            <a:r>
              <a:rPr lang="en-US" altLang="en-US" sz="2400" dirty="0" smtClean="0"/>
              <a:t>Propose a 1-day workshop on proposal writing. The proposal should include, but need not be limited to, the following:</a:t>
            </a:r>
            <a:endParaRPr lang="en-US" altLang="en-US" sz="2000" dirty="0" smtClean="0"/>
          </a:p>
          <a:p>
            <a:pPr marL="746125" lvl="1" indent="-346075"/>
            <a:r>
              <a:rPr lang="en-US" altLang="en-US" sz="2000" dirty="0" smtClean="0"/>
              <a:t>The reason(s) that holding the workshop would be advisable</a:t>
            </a:r>
          </a:p>
          <a:p>
            <a:pPr marL="746125" lvl="1" indent="-346075"/>
            <a:r>
              <a:rPr lang="en-US" altLang="en-US" sz="2000" dirty="0" smtClean="0"/>
              <a:t>The potential source(s) of funding and why they were chosen</a:t>
            </a:r>
          </a:p>
          <a:p>
            <a:pPr marL="746125" lvl="1" indent="-346075"/>
            <a:r>
              <a:rPr lang="en-US" altLang="en-US" sz="2000" dirty="0" smtClean="0"/>
              <a:t>The workshop plan (attendees, activities, speakers, location, facilities, and timing, </a:t>
            </a:r>
            <a:r>
              <a:rPr lang="en-US" altLang="en-US" sz="2000" dirty="0" err="1" smtClean="0"/>
              <a:t>etc</a:t>
            </a:r>
            <a:r>
              <a:rPr lang="en-US" altLang="en-US" sz="2000" dirty="0" smtClean="0"/>
              <a:t>), with the justification for each choice</a:t>
            </a:r>
          </a:p>
          <a:p>
            <a:pPr marL="746125" lvl="1" indent="-346075"/>
            <a:r>
              <a:rPr lang="en-US" altLang="en-US" sz="2000" dirty="0" smtClean="0"/>
              <a:t>The budget (including the costs or ways to determine them)</a:t>
            </a:r>
          </a:p>
          <a:p>
            <a:pPr marL="746125" lvl="1" indent="-346075"/>
            <a:r>
              <a:rPr lang="en-US" altLang="en-US" sz="2000" dirty="0" smtClean="0"/>
              <a:t>A timeline for preparing for the workshop, holding the workshop, and following up</a:t>
            </a:r>
          </a:p>
          <a:p>
            <a:pPr marL="746125" lvl="1" indent="-346075"/>
            <a:r>
              <a:rPr lang="en-US" altLang="en-US" sz="2000" dirty="0" smtClean="0"/>
              <a:t>A plan for evaluating the workshop</a:t>
            </a:r>
          </a:p>
          <a:p>
            <a:pPr marL="746125" lvl="1" indent="-346075"/>
            <a:r>
              <a:rPr lang="en-US" altLang="en-US" sz="2000" dirty="0" smtClean="0"/>
              <a:t>A title for the proposal</a:t>
            </a:r>
          </a:p>
          <a:p>
            <a:pPr marL="746125" lvl="1" indent="-346075"/>
            <a:endParaRPr lang="en-US" altLang="en-US" sz="2000" dirty="0" smtClean="0"/>
          </a:p>
        </p:txBody>
      </p:sp>
    </p:spTree>
    <p:extLst>
      <p:ext uri="{BB962C8B-B14F-4D97-AF65-F5344CB8AC3E}">
        <p14:creationId xmlns:p14="http://schemas.microsoft.com/office/powerpoint/2010/main" val="32678648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sp>
        <p:nvSpPr>
          <p:cNvPr id="3" name="Content Placeholder 2"/>
          <p:cNvSpPr>
            <a:spLocks noGrp="1"/>
          </p:cNvSpPr>
          <p:nvPr>
            <p:ph idx="1"/>
          </p:nvPr>
        </p:nvSpPr>
        <p:spPr/>
        <p:txBody>
          <a:bodyPr/>
          <a:lstStyle/>
          <a:p>
            <a:r>
              <a:rPr lang="en-US" dirty="0" smtClean="0"/>
              <a:t>Questions and answers</a:t>
            </a:r>
          </a:p>
          <a:p>
            <a:r>
              <a:rPr lang="en-US" dirty="0" smtClean="0"/>
              <a:t>Wrap-up</a:t>
            </a:r>
            <a:endParaRPr lang="en-US" dirty="0"/>
          </a:p>
        </p:txBody>
      </p:sp>
      <p:sp>
        <p:nvSpPr>
          <p:cNvPr id="4" name="Date Placeholder 3"/>
          <p:cNvSpPr>
            <a:spLocks noGrp="1"/>
          </p:cNvSpPr>
          <p:nvPr>
            <p:ph type="dt" sz="half" idx="10"/>
          </p:nvPr>
        </p:nvSpPr>
        <p:spPr/>
        <p:txBody>
          <a:bodyPr/>
          <a:lstStyle/>
          <a:p>
            <a:fld id="{ED550DC9-6AB9-D448-9668-424CC2F97943}" type="datetime1">
              <a:rPr lang="en-GB" smtClean="0">
                <a:solidFill>
                  <a:srgbClr val="333333">
                    <a:tint val="75000"/>
                  </a:srgbClr>
                </a:solidFill>
              </a:rPr>
              <a:pPr/>
              <a:t>01/04/2018</a:t>
            </a:fld>
            <a:endParaRPr lang="en-US">
              <a:solidFill>
                <a:srgbClr val="333333">
                  <a:tint val="75000"/>
                </a:srgbClr>
              </a:solidFill>
            </a:endParaRPr>
          </a:p>
        </p:txBody>
      </p:sp>
      <p:sp>
        <p:nvSpPr>
          <p:cNvPr id="5" name="Footer Placeholder 4"/>
          <p:cNvSpPr>
            <a:spLocks noGrp="1"/>
          </p:cNvSpPr>
          <p:nvPr>
            <p:ph type="ftr" sz="quarter" idx="11"/>
          </p:nvPr>
        </p:nvSpPr>
        <p:spPr/>
        <p:txBody>
          <a:bodyPr/>
          <a:lstStyle/>
          <a:p>
            <a:endParaRPr lang="en-US" dirty="0">
              <a:solidFill>
                <a:srgbClr val="333333">
                  <a:tint val="75000"/>
                </a:srgbClr>
              </a:solidFill>
            </a:endParaRPr>
          </a:p>
        </p:txBody>
      </p:sp>
      <p:sp>
        <p:nvSpPr>
          <p:cNvPr id="6" name="Slide Number Placeholder 5"/>
          <p:cNvSpPr>
            <a:spLocks noGrp="1"/>
          </p:cNvSpPr>
          <p:nvPr>
            <p:ph type="sldNum" sz="quarter" idx="12"/>
          </p:nvPr>
        </p:nvSpPr>
        <p:spPr/>
        <p:txBody>
          <a:bodyPr/>
          <a:lstStyle/>
          <a:p>
            <a:fld id="{61D33979-82CC-6440-B758-3F4758057F14}" type="slidenum">
              <a:rPr lang="en-US" smtClean="0">
                <a:solidFill>
                  <a:srgbClr val="333333">
                    <a:tint val="75000"/>
                  </a:srgbClr>
                </a:solidFill>
              </a:rPr>
              <a:pPr/>
              <a:t>19</a:t>
            </a:fld>
            <a:endParaRPr lang="en-US">
              <a:solidFill>
                <a:srgbClr val="333333">
                  <a:tint val="75000"/>
                </a:srgbClr>
              </a:solidFill>
            </a:endParaRPr>
          </a:p>
        </p:txBody>
      </p:sp>
    </p:spTree>
    <p:extLst>
      <p:ext uri="{BB962C8B-B14F-4D97-AF65-F5344CB8AC3E}">
        <p14:creationId xmlns:p14="http://schemas.microsoft.com/office/powerpoint/2010/main" val="17028621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smtClean="0"/>
              <a:t>Overview</a:t>
            </a:r>
          </a:p>
        </p:txBody>
      </p:sp>
      <p:sp>
        <p:nvSpPr>
          <p:cNvPr id="4099" name="Content Placeholder 2"/>
          <p:cNvSpPr>
            <a:spLocks noGrp="1"/>
          </p:cNvSpPr>
          <p:nvPr>
            <p:ph idx="1"/>
          </p:nvPr>
        </p:nvSpPr>
        <p:spPr/>
        <p:txBody>
          <a:bodyPr/>
          <a:lstStyle/>
          <a:p>
            <a:r>
              <a:rPr lang="en-US" altLang="en-US" dirty="0" smtClean="0"/>
              <a:t>Revising and resubmitting proposals</a:t>
            </a:r>
          </a:p>
          <a:p>
            <a:r>
              <a:rPr lang="en-US" altLang="en-US" dirty="0" smtClean="0"/>
              <a:t>Following up: preparing progress reports</a:t>
            </a:r>
          </a:p>
          <a:p>
            <a:r>
              <a:rPr lang="en-US" altLang="en-US" dirty="0" smtClean="0"/>
              <a:t>Some additional resources</a:t>
            </a:r>
          </a:p>
          <a:p>
            <a:r>
              <a:rPr lang="en-US" altLang="en-US" dirty="0" smtClean="0"/>
              <a:t>Looking ahead</a:t>
            </a:r>
          </a:p>
          <a:p>
            <a:r>
              <a:rPr lang="en-US" altLang="en-US" dirty="0" smtClean="0"/>
              <a:t>Wrap-up exercises</a:t>
            </a:r>
          </a:p>
          <a:p>
            <a:endParaRPr lang="en-US" altLang="en-US" dirty="0" smtClean="0"/>
          </a:p>
        </p:txBody>
      </p:sp>
    </p:spTree>
    <p:extLst>
      <p:ext uri="{BB962C8B-B14F-4D97-AF65-F5344CB8AC3E}">
        <p14:creationId xmlns:p14="http://schemas.microsoft.com/office/powerpoint/2010/main" val="2075299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en-US" i="1" dirty="0" smtClean="0"/>
              <a:t>Wishing you much success!</a:t>
            </a:r>
            <a:endParaRPr lang="en-US" i="1" dirty="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20</a:t>
            </a:fld>
            <a:endParaRPr lang="en-US"/>
          </a:p>
        </p:txBody>
      </p:sp>
    </p:spTree>
    <p:extLst>
      <p:ext uri="{BB962C8B-B14F-4D97-AF65-F5344CB8AC3E}">
        <p14:creationId xmlns:p14="http://schemas.microsoft.com/office/powerpoint/2010/main" val="15726195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894079" y="3424873"/>
            <a:ext cx="7772400" cy="1500187"/>
          </a:xfrm>
        </p:spPr>
        <p:txBody>
          <a:bodyPr>
            <a:normAutofit fontScale="85000" lnSpcReduction="10000"/>
          </a:bodyPr>
          <a:lstStyle/>
          <a:p>
            <a:pPr algn="ctr"/>
            <a:r>
              <a:rPr lang="en-GB" dirty="0"/>
              <a:t/>
            </a:r>
            <a:br>
              <a:rPr lang="en-GB" dirty="0"/>
            </a:br>
            <a:r>
              <a:rPr lang="en-GB" dirty="0"/>
              <a:t>This work is licensed under a </a:t>
            </a:r>
            <a:r>
              <a:rPr lang="en-GB" dirty="0">
                <a:hlinkClick r:id="rId3"/>
              </a:rPr>
              <a:t>Creative Commons Attribution </a:t>
            </a:r>
            <a:r>
              <a:rPr lang="en-GB" dirty="0" err="1">
                <a:hlinkClick r:id="rId3"/>
              </a:rPr>
              <a:t>ShareAlike</a:t>
            </a:r>
            <a:r>
              <a:rPr lang="en-GB" dirty="0">
                <a:hlinkClick r:id="rId3"/>
              </a:rPr>
              <a:t> 4.0 </a:t>
            </a:r>
            <a:r>
              <a:rPr lang="en-GB" dirty="0" smtClean="0">
                <a:hlinkClick r:id="rId3"/>
              </a:rPr>
              <a:t>International licence</a:t>
            </a:r>
            <a:r>
              <a:rPr lang="en-GB" dirty="0" smtClean="0"/>
              <a:t>.</a:t>
            </a:r>
            <a:endParaRPr lang="en-GB" dirty="0"/>
          </a:p>
        </p:txBody>
      </p:sp>
      <p:sp>
        <p:nvSpPr>
          <p:cNvPr id="4" name="Date Placeholder 3"/>
          <p:cNvSpPr>
            <a:spLocks noGrp="1"/>
          </p:cNvSpPr>
          <p:nvPr>
            <p:ph type="dt" sz="half" idx="10"/>
          </p:nvPr>
        </p:nvSpPr>
        <p:spPr/>
        <p:txBody>
          <a:bodyPr/>
          <a:lstStyle/>
          <a:p>
            <a:fld id="{ED550DC9-6AB9-D448-9668-424CC2F97943}" type="datetime1">
              <a:rPr lang="en-GB" smtClean="0"/>
              <a:t>01/04/2018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D33979-82CC-6440-B758-3F4758057F14}" type="slidenum">
              <a:rPr lang="en-US" smtClean="0"/>
              <a:t>21</a:t>
            </a:fld>
            <a:endParaRPr lang="en-US"/>
          </a:p>
        </p:txBody>
      </p:sp>
      <p:pic>
        <p:nvPicPr>
          <p:cNvPr id="1026"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2580641"/>
            <a:ext cx="167640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75967" y="6576892"/>
            <a:ext cx="549953" cy="1937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57594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ctrTitle"/>
          </p:nvPr>
        </p:nvSpPr>
        <p:spPr/>
        <p:txBody>
          <a:bodyPr/>
          <a:lstStyle/>
          <a:p>
            <a:r>
              <a:rPr lang="en-US" altLang="en-US" smtClean="0"/>
              <a:t>Revising and Resubmitting Proposals</a:t>
            </a:r>
          </a:p>
        </p:txBody>
      </p:sp>
    </p:spTree>
    <p:extLst>
      <p:ext uri="{BB962C8B-B14F-4D97-AF65-F5344CB8AC3E}">
        <p14:creationId xmlns:p14="http://schemas.microsoft.com/office/powerpoint/2010/main" val="4757057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59608" y="1083039"/>
            <a:ext cx="8229600" cy="849501"/>
          </a:xfrm>
        </p:spPr>
        <p:txBody>
          <a:bodyPr>
            <a:normAutofit fontScale="90000"/>
          </a:bodyPr>
          <a:lstStyle/>
          <a:p>
            <a:pPr eaLnBrk="1" hangingPunct="1"/>
            <a:r>
              <a:rPr lang="en-US" altLang="en-US" dirty="0" smtClean="0"/>
              <a:t>Revising and Resubmitting</a:t>
            </a:r>
            <a:br>
              <a:rPr lang="en-US" altLang="en-US" dirty="0" smtClean="0"/>
            </a:br>
            <a:r>
              <a:rPr lang="en-US" altLang="en-US" dirty="0"/>
              <a:t>a</a:t>
            </a:r>
            <a:r>
              <a:rPr lang="en-US" altLang="en-US" dirty="0" smtClean="0"/>
              <a:t> Proposal</a:t>
            </a:r>
          </a:p>
        </p:txBody>
      </p:sp>
      <p:sp>
        <p:nvSpPr>
          <p:cNvPr id="6147" name="Rectangle 3"/>
          <p:cNvSpPr>
            <a:spLocks noGrp="1" noChangeArrowheads="1"/>
          </p:cNvSpPr>
          <p:nvPr>
            <p:ph type="body" idx="1"/>
          </p:nvPr>
        </p:nvSpPr>
        <p:spPr>
          <a:xfrm>
            <a:off x="459608" y="2160038"/>
            <a:ext cx="8229600" cy="4305532"/>
          </a:xfrm>
        </p:spPr>
        <p:txBody>
          <a:bodyPr>
            <a:normAutofit fontScale="92500" lnSpcReduction="10000"/>
          </a:bodyPr>
          <a:lstStyle/>
          <a:p>
            <a:pPr eaLnBrk="1" hangingPunct="1"/>
            <a:r>
              <a:rPr lang="en-US" altLang="en-US" sz="2800" dirty="0" smtClean="0"/>
              <a:t>Note: For some funding sources, revising and resubmitting proposals is common.</a:t>
            </a:r>
          </a:p>
          <a:p>
            <a:pPr eaLnBrk="1" hangingPunct="1"/>
            <a:r>
              <a:rPr lang="en-US" altLang="en-US" sz="2800" dirty="0" smtClean="0"/>
              <a:t>In revising the proposal, use the advice from the reviewers.</a:t>
            </a:r>
          </a:p>
          <a:p>
            <a:pPr eaLnBrk="1" hangingPunct="1"/>
            <a:r>
              <a:rPr lang="en-US" altLang="en-US" sz="2800" dirty="0" smtClean="0"/>
              <a:t>Consider consulting the program officer.</a:t>
            </a:r>
          </a:p>
          <a:p>
            <a:pPr eaLnBrk="1" hangingPunct="1"/>
            <a:r>
              <a:rPr lang="en-US" altLang="en-US" sz="2800" dirty="0" smtClean="0"/>
              <a:t>In general, accompany the revised proposal with a list showing, point by point, how the reviewers’ advice was followed.</a:t>
            </a:r>
          </a:p>
          <a:p>
            <a:pPr eaLnBrk="1" hangingPunct="1"/>
            <a:r>
              <a:rPr lang="en-US" altLang="en-US" sz="2800" dirty="0" smtClean="0"/>
              <a:t>If appropriate, indicate the revisions typographically (for example, using Track Changes).</a:t>
            </a:r>
          </a:p>
        </p:txBody>
      </p:sp>
    </p:spTree>
    <p:extLst>
      <p:ext uri="{BB962C8B-B14F-4D97-AF65-F5344CB8AC3E}">
        <p14:creationId xmlns:p14="http://schemas.microsoft.com/office/powerpoint/2010/main" val="21866342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ctrTitle"/>
          </p:nvPr>
        </p:nvSpPr>
        <p:spPr/>
        <p:txBody>
          <a:bodyPr/>
          <a:lstStyle/>
          <a:p>
            <a:r>
              <a:rPr lang="en-US" altLang="en-US" smtClean="0"/>
              <a:t>Following Up:</a:t>
            </a:r>
            <a:br>
              <a:rPr lang="en-US" altLang="en-US" smtClean="0"/>
            </a:br>
            <a:r>
              <a:rPr lang="en-US" altLang="en-US" smtClean="0"/>
              <a:t>Preparing Progress Reports</a:t>
            </a:r>
          </a:p>
        </p:txBody>
      </p:sp>
    </p:spTree>
    <p:extLst>
      <p:ext uri="{BB962C8B-B14F-4D97-AF65-F5344CB8AC3E}">
        <p14:creationId xmlns:p14="http://schemas.microsoft.com/office/powerpoint/2010/main" val="3100433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ltLang="en-US" sz="4000" smtClean="0"/>
              <a:t>Progress Reports: Some Functions</a:t>
            </a:r>
          </a:p>
        </p:txBody>
      </p:sp>
      <p:sp>
        <p:nvSpPr>
          <p:cNvPr id="8195" name="Rectangle 3"/>
          <p:cNvSpPr>
            <a:spLocks noGrp="1" noChangeArrowheads="1"/>
          </p:cNvSpPr>
          <p:nvPr>
            <p:ph type="body" idx="1"/>
          </p:nvPr>
        </p:nvSpPr>
        <p:spPr/>
        <p:txBody>
          <a:bodyPr/>
          <a:lstStyle/>
          <a:p>
            <a:r>
              <a:rPr lang="en-US" altLang="en-US" sz="2800" dirty="0" smtClean="0"/>
              <a:t>For the funding source or </a:t>
            </a:r>
            <a:r>
              <a:rPr lang="en-US" altLang="en-US" sz="2800" dirty="0" smtClean="0"/>
              <a:t>supervisor: help </a:t>
            </a:r>
            <a:r>
              <a:rPr lang="en-US" altLang="en-US" sz="2800" dirty="0" smtClean="0"/>
              <a:t>see how the work is progressing and thus whether the plans or funding level should be adjusted</a:t>
            </a:r>
          </a:p>
          <a:p>
            <a:r>
              <a:rPr lang="en-US" altLang="en-US" sz="2800" dirty="0" smtClean="0"/>
              <a:t>For those doing the work:</a:t>
            </a:r>
          </a:p>
          <a:p>
            <a:pPr lvl="1"/>
            <a:r>
              <a:rPr lang="en-US" altLang="en-US" sz="2400" dirty="0" smtClean="0"/>
              <a:t>Provide incentive to keep up</a:t>
            </a:r>
          </a:p>
          <a:p>
            <a:pPr lvl="1"/>
            <a:r>
              <a:rPr lang="en-US" altLang="en-US" sz="2400" dirty="0" smtClean="0"/>
              <a:t>Aid in assessing one’s own progress and adjusting one’s approach</a:t>
            </a:r>
          </a:p>
          <a:p>
            <a:pPr lvl="1"/>
            <a:r>
              <a:rPr lang="en-US" altLang="en-US" sz="2400" dirty="0" smtClean="0"/>
              <a:t>Provide material to use in presentations and publications</a:t>
            </a:r>
          </a:p>
          <a:p>
            <a:pPr lvl="1"/>
            <a:endParaRPr lang="en-US" altLang="en-US" sz="2400" dirty="0" smtClean="0"/>
          </a:p>
        </p:txBody>
      </p:sp>
    </p:spTree>
    <p:extLst>
      <p:ext uri="{BB962C8B-B14F-4D97-AF65-F5344CB8AC3E}">
        <p14:creationId xmlns:p14="http://schemas.microsoft.com/office/powerpoint/2010/main" val="1913449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9608" y="1140189"/>
            <a:ext cx="8229600" cy="849501"/>
          </a:xfrm>
        </p:spPr>
        <p:txBody>
          <a:bodyPr/>
          <a:lstStyle/>
          <a:p>
            <a:r>
              <a:rPr lang="en-US" altLang="en-US" sz="3600" dirty="0" smtClean="0"/>
              <a:t>Preparing to Write a Progress Report</a:t>
            </a:r>
          </a:p>
        </p:txBody>
      </p:sp>
      <p:sp>
        <p:nvSpPr>
          <p:cNvPr id="9219" name="Rectangle 3"/>
          <p:cNvSpPr>
            <a:spLocks noGrp="1" noChangeArrowheads="1"/>
          </p:cNvSpPr>
          <p:nvPr>
            <p:ph type="body" idx="1"/>
          </p:nvPr>
        </p:nvSpPr>
        <p:spPr>
          <a:xfrm>
            <a:off x="459608" y="2217188"/>
            <a:ext cx="8229600" cy="4305532"/>
          </a:xfrm>
        </p:spPr>
        <p:txBody>
          <a:bodyPr/>
          <a:lstStyle/>
          <a:p>
            <a:r>
              <a:rPr lang="en-US" altLang="en-US" dirty="0" smtClean="0"/>
              <a:t>Obtain any instructions or forms.</a:t>
            </a:r>
          </a:p>
          <a:p>
            <a:r>
              <a:rPr lang="en-US" altLang="en-US" dirty="0" smtClean="0"/>
              <a:t>If feasible, obtain relevant examples to use as models.</a:t>
            </a:r>
          </a:p>
          <a:p>
            <a:r>
              <a:rPr lang="en-US" altLang="en-US" dirty="0" smtClean="0"/>
              <a:t>Review your proposal or project plan.</a:t>
            </a:r>
          </a:p>
        </p:txBody>
      </p:sp>
    </p:spTree>
    <p:extLst>
      <p:ext uri="{BB962C8B-B14F-4D97-AF65-F5344CB8AC3E}">
        <p14:creationId xmlns:p14="http://schemas.microsoft.com/office/powerpoint/2010/main" val="2707985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normAutofit fontScale="90000"/>
          </a:bodyPr>
          <a:lstStyle/>
          <a:p>
            <a:r>
              <a:rPr lang="en-US" altLang="en-US" sz="4000" smtClean="0"/>
              <a:t>Progress Reports:</a:t>
            </a:r>
            <a:br>
              <a:rPr lang="en-US" altLang="en-US" sz="4000" smtClean="0"/>
            </a:br>
            <a:r>
              <a:rPr lang="en-US" altLang="en-US" sz="4000" smtClean="0"/>
              <a:t> A Common Structure</a:t>
            </a:r>
          </a:p>
        </p:txBody>
      </p:sp>
      <p:sp>
        <p:nvSpPr>
          <p:cNvPr id="10243" name="Rectangle 3"/>
          <p:cNvSpPr>
            <a:spLocks noGrp="1" noChangeArrowheads="1"/>
          </p:cNvSpPr>
          <p:nvPr>
            <p:ph type="body" idx="1"/>
          </p:nvPr>
        </p:nvSpPr>
        <p:spPr>
          <a:xfrm>
            <a:off x="459608" y="2074313"/>
            <a:ext cx="8229600" cy="4305532"/>
          </a:xfrm>
        </p:spPr>
        <p:txBody>
          <a:bodyPr>
            <a:normAutofit lnSpcReduction="10000"/>
          </a:bodyPr>
          <a:lstStyle/>
          <a:p>
            <a:pPr>
              <a:lnSpc>
                <a:spcPct val="90000"/>
              </a:lnSpc>
            </a:pPr>
            <a:r>
              <a:rPr lang="en-US" altLang="en-US" dirty="0" smtClean="0"/>
              <a:t>Background information</a:t>
            </a:r>
          </a:p>
          <a:p>
            <a:pPr lvl="1">
              <a:lnSpc>
                <a:spcPct val="90000"/>
              </a:lnSpc>
            </a:pPr>
            <a:r>
              <a:rPr lang="en-US" altLang="en-US" dirty="0" smtClean="0"/>
              <a:t>Summary of project plan</a:t>
            </a:r>
          </a:p>
          <a:p>
            <a:pPr>
              <a:lnSpc>
                <a:spcPct val="90000"/>
              </a:lnSpc>
            </a:pPr>
            <a:r>
              <a:rPr lang="en-US" altLang="en-US" dirty="0" smtClean="0"/>
              <a:t>Description of present status</a:t>
            </a:r>
          </a:p>
          <a:p>
            <a:pPr lvl="1">
              <a:lnSpc>
                <a:spcPct val="90000"/>
              </a:lnSpc>
            </a:pPr>
            <a:r>
              <a:rPr lang="en-US" altLang="en-US" dirty="0" smtClean="0"/>
              <a:t>Achievements thus far</a:t>
            </a:r>
          </a:p>
          <a:p>
            <a:pPr lvl="1">
              <a:lnSpc>
                <a:spcPct val="90000"/>
              </a:lnSpc>
            </a:pPr>
            <a:r>
              <a:rPr lang="en-US" altLang="en-US" dirty="0" smtClean="0"/>
              <a:t>Comparison of progress with that expected</a:t>
            </a:r>
          </a:p>
          <a:p>
            <a:pPr lvl="1">
              <a:lnSpc>
                <a:spcPct val="90000"/>
              </a:lnSpc>
            </a:pPr>
            <a:r>
              <a:rPr lang="en-US" altLang="en-US" dirty="0" smtClean="0"/>
              <a:t>Significant problems encountered, if any</a:t>
            </a:r>
          </a:p>
          <a:p>
            <a:pPr>
              <a:lnSpc>
                <a:spcPct val="90000"/>
              </a:lnSpc>
            </a:pPr>
            <a:r>
              <a:rPr lang="en-US" altLang="en-US" dirty="0" smtClean="0"/>
              <a:t>Conclusions</a:t>
            </a:r>
          </a:p>
          <a:p>
            <a:pPr lvl="1">
              <a:lnSpc>
                <a:spcPct val="90000"/>
              </a:lnSpc>
            </a:pPr>
            <a:r>
              <a:rPr lang="en-US" altLang="en-US" dirty="0" smtClean="0"/>
              <a:t>Overall assessment</a:t>
            </a:r>
          </a:p>
          <a:p>
            <a:pPr lvl="1">
              <a:lnSpc>
                <a:spcPct val="90000"/>
              </a:lnSpc>
            </a:pPr>
            <a:r>
              <a:rPr lang="en-US" altLang="en-US" dirty="0" smtClean="0"/>
              <a:t>Proposed modifications, if any</a:t>
            </a:r>
          </a:p>
          <a:p>
            <a:pPr>
              <a:lnSpc>
                <a:spcPct val="90000"/>
              </a:lnSpc>
              <a:buFontTx/>
              <a:buNone/>
            </a:pPr>
            <a:endParaRPr lang="en-US" altLang="en-US" dirty="0" smtClean="0"/>
          </a:p>
        </p:txBody>
      </p:sp>
    </p:spTree>
    <p:extLst>
      <p:ext uri="{BB962C8B-B14F-4D97-AF65-F5344CB8AC3E}">
        <p14:creationId xmlns:p14="http://schemas.microsoft.com/office/powerpoint/2010/main" val="3638456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smtClean="0"/>
              <a:t>Writing a Progress Report</a:t>
            </a:r>
          </a:p>
        </p:txBody>
      </p:sp>
      <p:sp>
        <p:nvSpPr>
          <p:cNvPr id="11267" name="Rectangle 3"/>
          <p:cNvSpPr>
            <a:spLocks noGrp="1" noChangeArrowheads="1"/>
          </p:cNvSpPr>
          <p:nvPr>
            <p:ph type="body" idx="1"/>
          </p:nvPr>
        </p:nvSpPr>
        <p:spPr/>
        <p:txBody>
          <a:bodyPr/>
          <a:lstStyle/>
          <a:p>
            <a:r>
              <a:rPr lang="en-US" altLang="en-US" dirty="0" smtClean="0"/>
              <a:t>In general, </a:t>
            </a:r>
            <a:r>
              <a:rPr lang="en-US" altLang="en-US" dirty="0" smtClean="0"/>
              <a:t>organize </a:t>
            </a:r>
            <a:r>
              <a:rPr lang="en-US" altLang="en-US" dirty="0" smtClean="0"/>
              <a:t>the progress report </a:t>
            </a:r>
            <a:r>
              <a:rPr lang="en-US" altLang="en-US" dirty="0" smtClean="0"/>
              <a:t>like</a:t>
            </a:r>
            <a:r>
              <a:rPr lang="en-US" altLang="en-US" dirty="0" smtClean="0"/>
              <a:t> </a:t>
            </a:r>
            <a:r>
              <a:rPr lang="en-US" altLang="en-US" dirty="0" smtClean="0"/>
              <a:t>the project plan.</a:t>
            </a:r>
          </a:p>
          <a:p>
            <a:r>
              <a:rPr lang="en-US" altLang="en-US" dirty="0" smtClean="0"/>
              <a:t>Be specific. Include numbers, names, and dates.</a:t>
            </a:r>
          </a:p>
          <a:p>
            <a:r>
              <a:rPr lang="en-US" altLang="en-US" dirty="0" smtClean="0"/>
              <a:t>If appropriate, include tables and figures.</a:t>
            </a:r>
          </a:p>
          <a:p>
            <a:r>
              <a:rPr lang="en-US" altLang="en-US" dirty="0" smtClean="0"/>
              <a:t>Consider using headings </a:t>
            </a:r>
            <a:r>
              <a:rPr lang="en-US" altLang="en-US" dirty="0" err="1" smtClean="0"/>
              <a:t>etc</a:t>
            </a:r>
            <a:r>
              <a:rPr lang="en-US" altLang="en-US" dirty="0" smtClean="0"/>
              <a:t> to guide readers.</a:t>
            </a:r>
          </a:p>
          <a:p>
            <a:endParaRPr lang="en-US" altLang="en-US" dirty="0" smtClean="0"/>
          </a:p>
        </p:txBody>
      </p:sp>
    </p:spTree>
    <p:extLst>
      <p:ext uri="{BB962C8B-B14F-4D97-AF65-F5344CB8AC3E}">
        <p14:creationId xmlns:p14="http://schemas.microsoft.com/office/powerpoint/2010/main" val="603367211"/>
      </p:ext>
    </p:extLst>
  </p:cSld>
  <p:clrMapOvr>
    <a:masterClrMapping/>
  </p:clrMapOvr>
  <p:timing>
    <p:tnLst>
      <p:par>
        <p:cTn id="1" dur="indefinite" restart="never" nodeType="tmRoot"/>
      </p:par>
    </p:tnLst>
  </p:timing>
</p:sld>
</file>

<file path=ppt/theme/theme1.xml><?xml version="1.0" encoding="utf-8"?>
<a:theme xmlns:a="http://schemas.openxmlformats.org/drawingml/2006/main" name="INASP 2016 Presentation">
  <a:themeElements>
    <a:clrScheme name="Custom 2">
      <a:dk1>
        <a:srgbClr val="333333"/>
      </a:dk1>
      <a:lt1>
        <a:srgbClr val="FFFFFF"/>
      </a:lt1>
      <a:dk2>
        <a:srgbClr val="333333"/>
      </a:dk2>
      <a:lt2>
        <a:srgbClr val="E5E5E5"/>
      </a:lt2>
      <a:accent1>
        <a:srgbClr val="00808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INASP 2016 Presentation</Template>
  <TotalTime>606</TotalTime>
  <Words>1001</Words>
  <Application>Microsoft Office PowerPoint</Application>
  <PresentationFormat>On-screen Show (4:3)</PresentationFormat>
  <Paragraphs>108</Paragraphs>
  <Slides>21</Slides>
  <Notes>3</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INASP 2016 Presentation</vt:lpstr>
      <vt:lpstr>Writing Proposals and Following Up: Other Aspects</vt:lpstr>
      <vt:lpstr>Overview</vt:lpstr>
      <vt:lpstr>Revising and Resubmitting Proposals</vt:lpstr>
      <vt:lpstr>Revising and Resubmitting a Proposal</vt:lpstr>
      <vt:lpstr>Following Up: Preparing Progress Reports</vt:lpstr>
      <vt:lpstr>Progress Reports: Some Functions</vt:lpstr>
      <vt:lpstr>Preparing to Write a Progress Report</vt:lpstr>
      <vt:lpstr>Progress Reports:  A Common Structure</vt:lpstr>
      <vt:lpstr>Writing a Progress Report</vt:lpstr>
      <vt:lpstr>Writing a Progress Report (cont)</vt:lpstr>
      <vt:lpstr>Additional Resources</vt:lpstr>
      <vt:lpstr>Some Resources</vt:lpstr>
      <vt:lpstr>Looking Ahead</vt:lpstr>
      <vt:lpstr>Looking Ahead</vt:lpstr>
      <vt:lpstr>Wrap-Up Exercises</vt:lpstr>
      <vt:lpstr>Exercise 1: Looking Ahead</vt:lpstr>
      <vt:lpstr>Exercise 2: Identifying Key Points</vt:lpstr>
      <vt:lpstr>Exercise 3: Proposing a 1-Day Workshop</vt:lpstr>
      <vt:lpstr>In Conclusion</vt:lpstr>
      <vt:lpstr>Wishing you much success!</vt:lpstr>
      <vt:lpstr>PowerPoint Presentation</vt:lpstr>
    </vt:vector>
  </TitlesOfParts>
  <Company>INASP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Sian Harris</dc:creator>
  <cp:lastModifiedBy>Barbara Gastel</cp:lastModifiedBy>
  <cp:revision>37</cp:revision>
  <dcterms:created xsi:type="dcterms:W3CDTF">2016-07-21T09:15:55Z</dcterms:created>
  <dcterms:modified xsi:type="dcterms:W3CDTF">2018-04-01T20:57:30Z</dcterms:modified>
</cp:coreProperties>
</file>