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7"/>
  </p:notesMasterIdLst>
  <p:handoutMasterIdLst>
    <p:handoutMasterId r:id="rId18"/>
  </p:handoutMasterIdLst>
  <p:sldIdLst>
    <p:sldId id="256" r:id="rId2"/>
    <p:sldId id="315" r:id="rId3"/>
    <p:sldId id="303" r:id="rId4"/>
    <p:sldId id="304" r:id="rId5"/>
    <p:sldId id="306" r:id="rId6"/>
    <p:sldId id="307" r:id="rId7"/>
    <p:sldId id="308" r:id="rId8"/>
    <p:sldId id="309" r:id="rId9"/>
    <p:sldId id="310" r:id="rId10"/>
    <p:sldId id="311" r:id="rId11"/>
    <p:sldId id="312" r:id="rId12"/>
    <p:sldId id="313" r:id="rId13"/>
    <p:sldId id="300" r:id="rId14"/>
    <p:sldId id="290" r:id="rId15"/>
    <p:sldId id="257"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5784CC"/>
    <a:srgbClr val="1AFFFF"/>
    <a:srgbClr val="FFFFFF"/>
    <a:srgbClr val="E5E5E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04" autoAdjust="0"/>
    <p:restoredTop sz="98401" autoAdjust="0"/>
  </p:normalViewPr>
  <p:slideViewPr>
    <p:cSldViewPr snapToGrid="0" snapToObjects="1">
      <p:cViewPr>
        <p:scale>
          <a:sx n="70" d="100"/>
          <a:sy n="70" d="100"/>
        </p:scale>
        <p:origin x="-1020" y="-29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30" d="100"/>
          <a:sy n="130" d="100"/>
        </p:scale>
        <p:origin x="-1446" y="33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3B85EE-53BF-8142-88AE-B1ADA6DC59E8}" type="datetimeFigureOut">
              <a:rPr lang="en-US" smtClean="0"/>
              <a:t>4/1/2018</a:t>
            </a:fld>
            <a:endParaRPr lang="en-US"/>
          </a:p>
        </p:txBody>
      </p:sp>
      <p:sp>
        <p:nvSpPr>
          <p:cNvPr id="4" name="Footer Placeholder 3"/>
          <p:cNvSpPr>
            <a:spLocks noGrp="1"/>
          </p:cNvSpPr>
          <p:nvPr>
            <p:ph type="ftr" sz="quarter" idx="2"/>
          </p:nvPr>
        </p:nvSpPr>
        <p:spPr>
          <a:xfrm>
            <a:off x="0" y="8522211"/>
            <a:ext cx="6313018" cy="495847"/>
          </a:xfrm>
          <a:prstGeom prst="rect">
            <a:avLst/>
          </a:prstGeom>
        </p:spPr>
        <p:txBody>
          <a:bodyPr vert="horz" lIns="91440" tIns="45720" rIns="91440" bIns="45720" rtlCol="0" anchor="b"/>
          <a:lstStyle>
            <a:lvl1pPr algn="l">
              <a:defRPr sz="1200"/>
            </a:lvl1pPr>
          </a:lstStyle>
          <a:p>
            <a:r>
              <a:rPr lang="en-GB" sz="1000" dirty="0" smtClean="0"/>
              <a:t>This </a:t>
            </a:r>
            <a:r>
              <a:rPr lang="en-GB" sz="1000" dirty="0"/>
              <a:t>work is licensed under a Creative Commons Attribution-</a:t>
            </a:r>
            <a:r>
              <a:rPr lang="en-GB" sz="1000" dirty="0" err="1"/>
              <a:t>ShareAlike</a:t>
            </a:r>
            <a:r>
              <a:rPr lang="en-GB" sz="1000" dirty="0"/>
              <a:t> 3.0 </a:t>
            </a:r>
            <a:r>
              <a:rPr lang="en-GB" sz="1000" dirty="0" err="1"/>
              <a:t>Unported</a:t>
            </a:r>
            <a:r>
              <a:rPr lang="en-GB" sz="1000" dirty="0"/>
              <a:t> License</a:t>
            </a:r>
            <a:r>
              <a:rPr lang="en-GB" sz="1000" dirty="0" smtClean="0"/>
              <a:t>.</a:t>
            </a:r>
          </a:p>
          <a:p>
            <a:r>
              <a:rPr lang="en-GB" sz="1000" dirty="0"/>
              <a:t>http://creativecommons.org/licenses/by-sa/3.0</a:t>
            </a:r>
            <a:r>
              <a:rPr lang="en-GB" sz="1000" dirty="0" smtClean="0"/>
              <a:t>/</a:t>
            </a:r>
            <a:endParaRPr lang="en-GB" sz="1000" dirty="0"/>
          </a:p>
        </p:txBody>
      </p:sp>
      <p:sp>
        <p:nvSpPr>
          <p:cNvPr id="5" name="Slide Number Placeholder 4"/>
          <p:cNvSpPr>
            <a:spLocks noGrp="1"/>
          </p:cNvSpPr>
          <p:nvPr>
            <p:ph type="sldNum" sz="quarter" idx="3"/>
          </p:nvPr>
        </p:nvSpPr>
        <p:spPr>
          <a:xfrm>
            <a:off x="6313017" y="8524283"/>
            <a:ext cx="543395" cy="457200"/>
          </a:xfrm>
          <a:prstGeom prst="rect">
            <a:avLst/>
          </a:prstGeom>
        </p:spPr>
        <p:txBody>
          <a:bodyPr vert="horz" lIns="91440" tIns="45720" rIns="91440" bIns="45720" rtlCol="0" anchor="b"/>
          <a:lstStyle>
            <a:lvl1pPr algn="r">
              <a:defRPr sz="1200"/>
            </a:lvl1pPr>
          </a:lstStyle>
          <a:p>
            <a:fld id="{043BA4F4-B25B-A641-B63E-5F84226EF5BC}" type="slidenum">
              <a:rPr lang="en-US" smtClean="0"/>
              <a:t>‹#›</a:t>
            </a:fld>
            <a:endParaRPr lang="en-US" dirty="0"/>
          </a:p>
        </p:txBody>
      </p:sp>
    </p:spTree>
    <p:extLst>
      <p:ext uri="{BB962C8B-B14F-4D97-AF65-F5344CB8AC3E}">
        <p14:creationId xmlns:p14="http://schemas.microsoft.com/office/powerpoint/2010/main" val="22226283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FD8533-B7A0-3247-9F7E-05C10199060A}" type="datetimeFigureOut">
              <a:rPr lang="en-US" smtClean="0"/>
              <a:t>4/1/2018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1" y="8634008"/>
            <a:ext cx="6232549" cy="457200"/>
          </a:xfrm>
          <a:prstGeom prst="rect">
            <a:avLst/>
          </a:prstGeom>
        </p:spPr>
        <p:txBody>
          <a:bodyPr vert="horz" lIns="91440" tIns="45720" rIns="91440" bIns="45720" rtlCol="0" anchor="b"/>
          <a:lstStyle>
            <a:lvl1pPr algn="l">
              <a:defRPr sz="1000" baseline="0"/>
            </a:lvl1pPr>
          </a:lstStyle>
          <a:p>
            <a:r>
              <a:rPr lang="en-GB" dirty="0" smtClean="0"/>
              <a:t>This work is licensed under a Creative Commons Attribution-</a:t>
            </a:r>
            <a:r>
              <a:rPr lang="en-GB" dirty="0" err="1" smtClean="0"/>
              <a:t>ShareAlike</a:t>
            </a:r>
            <a:r>
              <a:rPr lang="en-GB" dirty="0" smtClean="0"/>
              <a:t> 3.0 </a:t>
            </a:r>
            <a:r>
              <a:rPr lang="en-GB" dirty="0" err="1" smtClean="0"/>
              <a:t>Unported</a:t>
            </a:r>
            <a:r>
              <a:rPr lang="en-GB" dirty="0" smtClean="0"/>
              <a:t> License.</a:t>
            </a:r>
          </a:p>
          <a:p>
            <a:r>
              <a:rPr lang="en-GB" dirty="0" smtClean="0"/>
              <a:t>http://creativecommons.org/licenses/by-sa/3.0/</a:t>
            </a:r>
          </a:p>
        </p:txBody>
      </p:sp>
      <p:sp>
        <p:nvSpPr>
          <p:cNvPr id="7" name="Slide Number Placeholder 6"/>
          <p:cNvSpPr>
            <a:spLocks noGrp="1"/>
          </p:cNvSpPr>
          <p:nvPr>
            <p:ph type="sldNum" sz="quarter" idx="5"/>
          </p:nvPr>
        </p:nvSpPr>
        <p:spPr>
          <a:xfrm>
            <a:off x="6232549" y="8641323"/>
            <a:ext cx="623863" cy="457200"/>
          </a:xfrm>
          <a:prstGeom prst="rect">
            <a:avLst/>
          </a:prstGeom>
        </p:spPr>
        <p:txBody>
          <a:bodyPr vert="horz" lIns="91440" tIns="45720" rIns="91440" bIns="45720" rtlCol="0" anchor="b"/>
          <a:lstStyle>
            <a:lvl1pPr algn="r">
              <a:defRPr sz="1200"/>
            </a:lvl1pPr>
          </a:lstStyle>
          <a:p>
            <a:fld id="{C623B231-3D70-2A4C-A0C2-A57463CF59EC}" type="slidenum">
              <a:rPr lang="en-US" smtClean="0"/>
              <a:t>‹#›</a:t>
            </a:fld>
            <a:endParaRPr lang="en-US" dirty="0"/>
          </a:p>
        </p:txBody>
      </p:sp>
    </p:spTree>
    <p:extLst>
      <p:ext uri="{BB962C8B-B14F-4D97-AF65-F5344CB8AC3E}">
        <p14:creationId xmlns:p14="http://schemas.microsoft.com/office/powerpoint/2010/main" val="29638227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Suggestions:</a:t>
            </a:r>
          </a:p>
          <a:p>
            <a:r>
              <a:rPr lang="en-US" dirty="0" smtClean="0"/>
              <a:t>- Note the topics that the module will address.</a:t>
            </a:r>
          </a:p>
          <a:p>
            <a:r>
              <a:rPr lang="en-US" dirty="0" smtClean="0"/>
              <a:t>- Note the module’s aim. (Feel free, of course, to frame it in the way that the group is likely to find most relevant.)</a:t>
            </a:r>
          </a:p>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573402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If time permits, include a question-and-answer session.</a:t>
            </a:r>
          </a:p>
          <a:p>
            <a:pPr marL="171450" indent="-171450">
              <a:buFontTx/>
              <a:buChar char="-"/>
            </a:pPr>
            <a:r>
              <a:rPr lang="en-US" dirty="0" smtClean="0"/>
              <a:t>Perhaps do one or both of the following:</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Ask each group member to write down three points that he or she is taking away from the session. Then have people share the points—either with those sitting near them, with the full group, or both.</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Summarize the session.</a:t>
            </a:r>
            <a:endParaRPr lang="en-US" sz="1200" kern="1200" dirty="0" smtClean="0">
              <a:solidFill>
                <a:schemeClr val="tx1"/>
              </a:solidFill>
              <a:effectLst/>
              <a:latin typeface="+mn-lt"/>
              <a:ea typeface="+mn-ea"/>
              <a:cs typeface="+mn-cs"/>
            </a:endParaRPr>
          </a:p>
          <a:p>
            <a:pPr marL="628650" lvl="1" indent="-171450">
              <a:buFontTx/>
              <a:buChar char="-"/>
            </a:pPr>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3541009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End by expressing the hope that the session will be helpful and by providing additional encouragement.</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If this module is part of a workshop, course, or series, perhaps note what is upcoming.</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Perhaps encourage group members to share points from this session with others.</a:t>
            </a: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t>14</a:t>
            </a:fld>
            <a:endParaRPr lang="en-US" dirty="0"/>
          </a:p>
        </p:txBody>
      </p:sp>
    </p:spTree>
    <p:extLst>
      <p:ext uri="{BB962C8B-B14F-4D97-AF65-F5344CB8AC3E}">
        <p14:creationId xmlns:p14="http://schemas.microsoft.com/office/powerpoint/2010/main" val="2111739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You are free to:</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Share</a:t>
            </a:r>
            <a:r>
              <a:rPr lang="en-GB" sz="1200" kern="1200" dirty="0" smtClean="0">
                <a:solidFill>
                  <a:schemeClr val="tx1"/>
                </a:solidFill>
                <a:effectLst/>
                <a:latin typeface="+mn-lt"/>
                <a:ea typeface="+mn-ea"/>
                <a:cs typeface="+mn-cs"/>
              </a:rPr>
              <a:t> — copy and redistribute the material in any medium or format </a:t>
            </a:r>
          </a:p>
          <a:p>
            <a:pPr lvl="0"/>
            <a:r>
              <a:rPr lang="en-GB" sz="1200" b="1" kern="1200" dirty="0" smtClean="0">
                <a:solidFill>
                  <a:schemeClr val="tx1"/>
                </a:solidFill>
                <a:effectLst/>
                <a:latin typeface="+mn-lt"/>
                <a:ea typeface="+mn-ea"/>
                <a:cs typeface="+mn-cs"/>
              </a:rPr>
              <a:t>Adapt</a:t>
            </a:r>
            <a:r>
              <a:rPr lang="en-GB" sz="1200" kern="1200" dirty="0" smtClean="0">
                <a:solidFill>
                  <a:schemeClr val="tx1"/>
                </a:solidFill>
                <a:effectLst/>
                <a:latin typeface="+mn-lt"/>
                <a:ea typeface="+mn-ea"/>
                <a:cs typeface="+mn-cs"/>
              </a:rPr>
              <a:t> — remix, transform, and build upon the material for any purpose, even commercially. </a:t>
            </a:r>
          </a:p>
          <a:p>
            <a:pPr lvl="0"/>
            <a:r>
              <a:rPr lang="en-GB" sz="1200" kern="1200" dirty="0" smtClean="0">
                <a:solidFill>
                  <a:schemeClr val="tx1"/>
                </a:solidFill>
                <a:effectLst/>
                <a:latin typeface="+mn-lt"/>
                <a:ea typeface="+mn-ea"/>
                <a:cs typeface="+mn-cs"/>
              </a:rPr>
              <a:t>The licensor cannot revoke these freedoms as long as you follow the license terms.</a:t>
            </a:r>
          </a:p>
          <a:p>
            <a:r>
              <a:rPr lang="en-GB" sz="1200" b="1" kern="1200" dirty="0" smtClean="0">
                <a:solidFill>
                  <a:schemeClr val="tx1"/>
                </a:solidFill>
                <a:effectLst/>
                <a:latin typeface="+mn-lt"/>
                <a:ea typeface="+mn-ea"/>
                <a:cs typeface="+mn-cs"/>
              </a:rPr>
              <a:t>Under the following terms:</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Attribution</a:t>
            </a:r>
            <a:r>
              <a:rPr lang="en-GB" sz="1200" kern="1200" dirty="0" smtClean="0">
                <a:solidFill>
                  <a:schemeClr val="tx1"/>
                </a:solidFill>
                <a:effectLst/>
                <a:latin typeface="+mn-lt"/>
                <a:ea typeface="+mn-ea"/>
                <a:cs typeface="+mn-cs"/>
              </a:rPr>
              <a:t> — You must give </a:t>
            </a:r>
            <a:r>
              <a:rPr lang="en-GB" sz="1200" kern="1200" dirty="0" smtClean="0">
                <a:solidFill>
                  <a:schemeClr val="tx1"/>
                </a:solidFill>
                <a:effectLst/>
                <a:latin typeface="+mn-lt"/>
                <a:ea typeface="+mn-ea"/>
                <a:cs typeface="+mn-cs"/>
                <a:hlinkClick r:id="rId3"/>
              </a:rPr>
              <a:t>appropriate credit</a:t>
            </a:r>
            <a:r>
              <a:rPr lang="en-GB" sz="1200" kern="1200" dirty="0" smtClean="0">
                <a:solidFill>
                  <a:schemeClr val="tx1"/>
                </a:solidFill>
                <a:effectLst/>
                <a:latin typeface="+mn-lt"/>
                <a:ea typeface="+mn-ea"/>
                <a:cs typeface="+mn-cs"/>
              </a:rPr>
              <a:t>, provide a link to the license, and </a:t>
            </a:r>
            <a:r>
              <a:rPr lang="en-GB" sz="1200" kern="1200" dirty="0" smtClean="0">
                <a:solidFill>
                  <a:schemeClr val="tx1"/>
                </a:solidFill>
                <a:effectLst/>
                <a:latin typeface="+mn-lt"/>
                <a:ea typeface="+mn-ea"/>
                <a:cs typeface="+mn-cs"/>
                <a:hlinkClick r:id="rId3"/>
              </a:rPr>
              <a:t>indicate if changes were made</a:t>
            </a:r>
            <a:r>
              <a:rPr lang="en-GB" sz="1200" kern="1200" dirty="0" smtClean="0">
                <a:solidFill>
                  <a:schemeClr val="tx1"/>
                </a:solidFill>
                <a:effectLst/>
                <a:latin typeface="+mn-lt"/>
                <a:ea typeface="+mn-ea"/>
                <a:cs typeface="+mn-cs"/>
              </a:rPr>
              <a:t>. You may do so in any reasonable manner, but not in any way that suggests the licensor endorses you or your use. </a:t>
            </a:r>
          </a:p>
          <a:p>
            <a:pPr lvl="0"/>
            <a:r>
              <a:rPr lang="en-GB" sz="1200" b="1" kern="1200" dirty="0" err="1" smtClean="0">
                <a:solidFill>
                  <a:schemeClr val="tx1"/>
                </a:solidFill>
                <a:effectLst/>
                <a:latin typeface="+mn-lt"/>
                <a:ea typeface="+mn-ea"/>
                <a:cs typeface="+mn-cs"/>
              </a:rPr>
              <a:t>ShareAlike</a:t>
            </a:r>
            <a:r>
              <a:rPr lang="en-GB" sz="1200" kern="1200" dirty="0" smtClean="0">
                <a:solidFill>
                  <a:schemeClr val="tx1"/>
                </a:solidFill>
                <a:effectLst/>
                <a:latin typeface="+mn-lt"/>
                <a:ea typeface="+mn-ea"/>
                <a:cs typeface="+mn-cs"/>
              </a:rPr>
              <a:t> — If you remix, transform, or build upon the material, you must distribute your contributions under the </a:t>
            </a:r>
            <a:r>
              <a:rPr lang="en-GB" sz="1200" kern="1200" dirty="0" smtClean="0">
                <a:solidFill>
                  <a:schemeClr val="tx1"/>
                </a:solidFill>
                <a:effectLst/>
                <a:latin typeface="+mn-lt"/>
                <a:ea typeface="+mn-ea"/>
                <a:cs typeface="+mn-cs"/>
                <a:hlinkClick r:id="rId3"/>
              </a:rPr>
              <a:t>same license</a:t>
            </a:r>
            <a:r>
              <a:rPr lang="en-GB" sz="1200" kern="1200" dirty="0" smtClean="0">
                <a:solidFill>
                  <a:schemeClr val="tx1"/>
                </a:solidFill>
                <a:effectLst/>
                <a:latin typeface="+mn-lt"/>
                <a:ea typeface="+mn-ea"/>
                <a:cs typeface="+mn-cs"/>
              </a:rPr>
              <a:t> as the original. </a:t>
            </a:r>
          </a:p>
          <a:p>
            <a:pPr lvl="0"/>
            <a:r>
              <a:rPr lang="en-GB" sz="1200" b="1" kern="1200" dirty="0" smtClean="0">
                <a:solidFill>
                  <a:schemeClr val="tx1"/>
                </a:solidFill>
                <a:effectLst/>
                <a:latin typeface="+mn-lt"/>
                <a:ea typeface="+mn-ea"/>
                <a:cs typeface="+mn-cs"/>
              </a:rPr>
              <a:t>No additional restrictions</a:t>
            </a:r>
            <a:r>
              <a:rPr lang="en-GB" sz="1200" kern="1200" dirty="0" smtClean="0">
                <a:solidFill>
                  <a:schemeClr val="tx1"/>
                </a:solidFill>
                <a:effectLst/>
                <a:latin typeface="+mn-lt"/>
                <a:ea typeface="+mn-ea"/>
                <a:cs typeface="+mn-cs"/>
              </a:rPr>
              <a:t> — You may not apply legal terms or </a:t>
            </a:r>
            <a:r>
              <a:rPr lang="en-GB" sz="1200" kern="1200" dirty="0" smtClean="0">
                <a:solidFill>
                  <a:schemeClr val="tx1"/>
                </a:solidFill>
                <a:effectLst/>
                <a:latin typeface="+mn-lt"/>
                <a:ea typeface="+mn-ea"/>
                <a:cs typeface="+mn-cs"/>
                <a:hlinkClick r:id="rId3"/>
              </a:rPr>
              <a:t>technological measures</a:t>
            </a:r>
            <a:r>
              <a:rPr lang="en-GB" sz="1200" kern="1200" dirty="0" smtClean="0">
                <a:solidFill>
                  <a:schemeClr val="tx1"/>
                </a:solidFill>
                <a:effectLst/>
                <a:latin typeface="+mn-lt"/>
                <a:ea typeface="+mn-ea"/>
                <a:cs typeface="+mn-cs"/>
              </a:rPr>
              <a:t> that legally restrict others from doing anything the license permits. </a:t>
            </a:r>
          </a:p>
          <a:p>
            <a:r>
              <a:rPr lang="en-GB" sz="1200" b="1" kern="1200" dirty="0" smtClean="0">
                <a:solidFill>
                  <a:schemeClr val="tx1"/>
                </a:solidFill>
                <a:effectLst/>
                <a:latin typeface="+mn-lt"/>
                <a:ea typeface="+mn-ea"/>
                <a:cs typeface="+mn-cs"/>
              </a:rPr>
              <a:t>Notices: </a:t>
            </a:r>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You do not have to comply with the license for elements of the material in the public domain or where your use is permitted by an applicable </a:t>
            </a:r>
            <a:r>
              <a:rPr lang="en-GB" sz="1200" kern="1200" dirty="0" smtClean="0">
                <a:solidFill>
                  <a:schemeClr val="tx1"/>
                </a:solidFill>
                <a:effectLst/>
                <a:latin typeface="+mn-lt"/>
                <a:ea typeface="+mn-ea"/>
                <a:cs typeface="+mn-cs"/>
                <a:hlinkClick r:id="rId3"/>
              </a:rPr>
              <a:t>exception or limitation</a:t>
            </a:r>
            <a:r>
              <a:rPr lang="en-GB" sz="1200" kern="1200" dirty="0" smtClean="0">
                <a:solidFill>
                  <a:schemeClr val="tx1"/>
                </a:solidFill>
                <a:effectLst/>
                <a:latin typeface="+mn-lt"/>
                <a:ea typeface="+mn-ea"/>
                <a:cs typeface="+mn-cs"/>
              </a:rPr>
              <a:t>. </a:t>
            </a:r>
          </a:p>
          <a:p>
            <a:pPr lvl="0"/>
            <a:r>
              <a:rPr lang="en-GB" sz="1200" kern="1200" dirty="0" smtClean="0">
                <a:solidFill>
                  <a:schemeClr val="tx1"/>
                </a:solidFill>
                <a:effectLst/>
                <a:latin typeface="+mn-lt"/>
                <a:ea typeface="+mn-ea"/>
                <a:cs typeface="+mn-cs"/>
              </a:rPr>
              <a:t>No warranties are given. The license may not give you all of the permissions necessary for your intended use. For example, other rights such as </a:t>
            </a:r>
            <a:r>
              <a:rPr lang="en-GB" sz="1200" kern="1200" dirty="0" smtClean="0">
                <a:solidFill>
                  <a:schemeClr val="tx1"/>
                </a:solidFill>
                <a:effectLst/>
                <a:latin typeface="+mn-lt"/>
                <a:ea typeface="+mn-ea"/>
                <a:cs typeface="+mn-cs"/>
                <a:hlinkClick r:id="rId3"/>
              </a:rPr>
              <a:t>publicity, privacy, or moral rights</a:t>
            </a:r>
            <a:r>
              <a:rPr lang="en-GB" sz="1200" kern="1200" dirty="0" smtClean="0">
                <a:solidFill>
                  <a:schemeClr val="tx1"/>
                </a:solidFill>
                <a:effectLst/>
                <a:latin typeface="+mn-lt"/>
                <a:ea typeface="+mn-ea"/>
                <a:cs typeface="+mn-cs"/>
              </a:rPr>
              <a:t> may limit how you use the material. </a:t>
            </a:r>
          </a:p>
          <a:p>
            <a:endParaRPr lang="en-GB" dirty="0" smtClean="0"/>
          </a:p>
          <a:p>
            <a:r>
              <a:rPr lang="en-GB" dirty="0" smtClean="0"/>
              <a:t>https://creativecommons.org/licenses/by-sa/4.0/</a:t>
            </a:r>
          </a:p>
        </p:txBody>
      </p:sp>
      <p:sp>
        <p:nvSpPr>
          <p:cNvPr id="4" name="Slide Number Placeholder 3"/>
          <p:cNvSpPr>
            <a:spLocks noGrp="1"/>
          </p:cNvSpPr>
          <p:nvPr>
            <p:ph type="sldNum" sz="quarter" idx="10"/>
          </p:nvPr>
        </p:nvSpPr>
        <p:spPr/>
        <p:txBody>
          <a:bodyPr/>
          <a:lstStyle/>
          <a:p>
            <a:fld id="{C623B231-3D70-2A4C-A0C2-A57463CF59EC}" type="slidenum">
              <a:rPr lang="en-US" smtClean="0"/>
              <a:t>15</a:t>
            </a:fld>
            <a:endParaRPr lang="en-US"/>
          </a:p>
        </p:txBody>
      </p:sp>
    </p:spTree>
    <p:extLst>
      <p:ext uri="{BB962C8B-B14F-4D97-AF65-F5344CB8AC3E}">
        <p14:creationId xmlns:p14="http://schemas.microsoft.com/office/powerpoint/2010/main" val="3472070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amamanualofstyle.com/" TargetMode="External"/><Relationship Id="rId2" Type="http://schemas.openxmlformats.org/officeDocument/2006/relationships/hyperlink" Target="http://www.councilscienceeditors.org/publications/scientific-style-and-format/" TargetMode="External"/><Relationship Id="rId1" Type="http://schemas.openxmlformats.org/officeDocument/2006/relationships/slideMaster" Target="../slideMasters/slideMaster1.xml"/><Relationship Id="rId5" Type="http://schemas.openxmlformats.org/officeDocument/2006/relationships/hyperlink" Target="http://pubs.acs.org/page/books/styleguide/index.html" TargetMode="External"/><Relationship Id="rId4" Type="http://schemas.openxmlformats.org/officeDocument/2006/relationships/hyperlink" Target="http://www.apastyle.org/"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nap.edu/catalog.php?record_id=12192"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normAutofit/>
          </a:bodyPr>
          <a:lstStyle>
            <a:lvl1pPr marL="0" indent="0" algn="ctr">
              <a:buNone/>
              <a:defRPr sz="32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dirty="0" smtClean="0"/>
              <a:t>Barbara Gastel, MD, MPH</a:t>
            </a:r>
          </a:p>
          <a:p>
            <a:pPr>
              <a:defRPr/>
            </a:pPr>
            <a:r>
              <a:rPr lang="en-US" dirty="0" smtClean="0"/>
              <a:t>Professor, Texas A&amp;M University</a:t>
            </a:r>
          </a:p>
          <a:p>
            <a:pPr>
              <a:defRPr/>
            </a:pPr>
            <a:r>
              <a:rPr lang="en-US" dirty="0" smtClean="0"/>
              <a:t>INASP Associate, AuthorAID </a:t>
            </a:r>
            <a:endParaRPr lang="en-US" dirty="0"/>
          </a:p>
        </p:txBody>
      </p:sp>
      <p:sp>
        <p:nvSpPr>
          <p:cNvPr id="4" name="Date Placeholder 3"/>
          <p:cNvSpPr>
            <a:spLocks noGrp="1"/>
          </p:cNvSpPr>
          <p:nvPr>
            <p:ph type="dt" sz="half" idx="10"/>
          </p:nvPr>
        </p:nvSpPr>
        <p:spPr/>
        <p:txBody>
          <a:bodyPr/>
          <a:lstStyle/>
          <a:p>
            <a:fld id="{C5357649-C105-F645-A7D2-78524A18A7C0}"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54025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lnSpc>
                <a:spcPct val="90000"/>
              </a:lnSpc>
              <a:buFont typeface="Arial" panose="020B0604020202020204" pitchFamily="34" charset="0"/>
              <a:buChar char="•"/>
              <a:defRPr sz="2800">
                <a:solidFill>
                  <a:srgbClr val="666666"/>
                </a:solidFill>
              </a:defRPr>
            </a:lvl1pPr>
            <a:lvl2pPr eaLnBrk="1" hangingPunct="1">
              <a:lnSpc>
                <a:spcPct val="90000"/>
              </a:lnSpc>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defRPr/>
            </a:pPr>
            <a:r>
              <a:rPr lang="en-US" dirty="0" smtClean="0"/>
              <a:t>Use published items as models.</a:t>
            </a:r>
          </a:p>
          <a:p>
            <a:pPr eaLnBrk="1" hangingPunct="1">
              <a:lnSpc>
                <a:spcPct val="90000"/>
              </a:lnSpc>
              <a:defRPr/>
            </a:pPr>
            <a:r>
              <a:rPr lang="en-US" dirty="0" smtClean="0"/>
              <a:t>Obtain and review instructions.</a:t>
            </a:r>
          </a:p>
          <a:p>
            <a:pPr eaLnBrk="1" hangingPunct="1">
              <a:lnSpc>
                <a:spcPct val="90000"/>
              </a:lnSpc>
              <a:defRPr/>
            </a:pPr>
            <a:r>
              <a:rPr lang="en-US" dirty="0" smtClean="0"/>
              <a:t>Perhaps consult a style manual—for example:</a:t>
            </a:r>
          </a:p>
          <a:p>
            <a:pPr lvl="1" eaLnBrk="1" hangingPunct="1">
              <a:lnSpc>
                <a:spcPct val="90000"/>
              </a:lnSpc>
              <a:defRPr/>
            </a:pPr>
            <a:r>
              <a:rPr lang="en-US" dirty="0" smtClean="0">
                <a:hlinkClick r:id="rId2"/>
              </a:rPr>
              <a:t>Scientific Style and Format</a:t>
            </a:r>
            <a:endParaRPr lang="en-US" dirty="0" smtClean="0"/>
          </a:p>
          <a:p>
            <a:pPr lvl="1" eaLnBrk="1" hangingPunct="1">
              <a:lnSpc>
                <a:spcPct val="90000"/>
              </a:lnSpc>
              <a:defRPr/>
            </a:pPr>
            <a:r>
              <a:rPr lang="en-US" dirty="0" smtClean="0">
                <a:hlinkClick r:id="rId3"/>
              </a:rPr>
              <a:t>AMA (American Medical Association) Manual of Style</a:t>
            </a:r>
            <a:endParaRPr lang="en-US" dirty="0" smtClean="0"/>
          </a:p>
          <a:p>
            <a:pPr lvl="1" eaLnBrk="1" hangingPunct="1">
              <a:lnSpc>
                <a:spcPct val="90000"/>
              </a:lnSpc>
              <a:defRPr/>
            </a:pPr>
            <a:r>
              <a:rPr lang="en-US" dirty="0" smtClean="0">
                <a:hlinkClick r:id="rId4"/>
              </a:rPr>
              <a:t>Publication Manual of the American Psychological Association</a:t>
            </a:r>
            <a:endParaRPr lang="en-US" dirty="0" smtClean="0"/>
          </a:p>
          <a:p>
            <a:pPr lvl="1" eaLnBrk="1" hangingPunct="1">
              <a:lnSpc>
                <a:spcPct val="90000"/>
              </a:lnSpc>
              <a:defRPr/>
            </a:pPr>
            <a:r>
              <a:rPr lang="en-US" dirty="0" smtClean="0">
                <a:hlinkClick r:id="rId5"/>
              </a:rPr>
              <a:t>The ACS (American Chemical Society) Style Guide</a:t>
            </a:r>
            <a:endParaRPr lang="en-US" dirty="0" smtClean="0"/>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26654886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While you are gathering content, write down ideas that occur to you.</a:t>
            </a:r>
          </a:p>
          <a:p>
            <a:pPr eaLnBrk="1" hangingPunct="1"/>
            <a:r>
              <a:rPr lang="en-GB" altLang="en-US" dirty="0" smtClean="0"/>
              <a:t>Do lots of “prewriting”—for example:</a:t>
            </a:r>
          </a:p>
          <a:p>
            <a:pPr lvl="1" eaLnBrk="1" hangingPunct="1"/>
            <a:r>
              <a:rPr lang="en-GB" altLang="en-US" dirty="0" smtClean="0"/>
              <a:t>Stack papers in the order you plan to cite them.</a:t>
            </a:r>
          </a:p>
          <a:p>
            <a:pPr lvl="1" eaLnBrk="1" hangingPunct="1"/>
            <a:r>
              <a:rPr lang="en-GB" altLang="en-US" dirty="0" smtClean="0"/>
              <a:t>List points you want to make.</a:t>
            </a:r>
          </a:p>
          <a:p>
            <a:pPr lvl="1" eaLnBrk="1" hangingPunct="1"/>
            <a:r>
              <a:rPr lang="en-GB" altLang="en-US" dirty="0" smtClean="0"/>
              <a:t>Perhaps make an outline.</a:t>
            </a:r>
          </a:p>
          <a:p>
            <a:pPr eaLnBrk="1" hangingPunct="1"/>
            <a:r>
              <a:rPr lang="en-GB" altLang="en-US" dirty="0" smtClean="0"/>
              <a:t>If you’re having trouble formulating ideas, perhaps do something else for a while.</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6767925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Doing the writing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Schedule specific times to write.</a:t>
            </a:r>
          </a:p>
          <a:p>
            <a:pPr eaLnBrk="1" hangingPunct="1"/>
            <a:r>
              <a:rPr lang="en-US" altLang="en-US" dirty="0" smtClean="0"/>
              <a:t>Start with whatever part you find easiest.</a:t>
            </a:r>
          </a:p>
          <a:p>
            <a:pPr eaLnBrk="1" hangingPunct="1"/>
            <a:r>
              <a:rPr lang="en-US" altLang="en-US" dirty="0" smtClean="0"/>
              <a:t>Don’t interrupt your writing to search for small details.</a:t>
            </a:r>
          </a:p>
          <a:p>
            <a:pPr eaLnBrk="1" hangingPunct="1"/>
            <a:r>
              <a:rPr lang="en-US" altLang="en-US" dirty="0" smtClean="0"/>
              <a:t>Realize that often in writing there is no “one right way” but rather a series of problems with more than one solution.</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65630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Revising your work</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Note: Good writing is largely a matter of good revising.</a:t>
            </a:r>
          </a:p>
          <a:p>
            <a:pPr eaLnBrk="1" hangingPunct="1"/>
            <a:r>
              <a:rPr lang="en-US" altLang="en-US" dirty="0" smtClean="0"/>
              <a:t>First revise your writing yourself.  Then get feedback from others and revise more.</a:t>
            </a:r>
          </a:p>
          <a:p>
            <a:pPr eaLnBrk="1" hangingPunct="1"/>
            <a:r>
              <a:rPr lang="en-US" altLang="en-US" dirty="0" smtClean="0"/>
              <a:t>Consider having an editor help you.</a:t>
            </a:r>
          </a:p>
          <a:p>
            <a:pPr eaLnBrk="1" hangingPunct="1"/>
            <a:r>
              <a:rPr lang="en-US" altLang="en-US" dirty="0" smtClean="0"/>
              <a:t>Avoid the temptation to keep revising your writing forever.</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4028270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sz="4400">
                <a:solidFill>
                  <a:srgbClr val="5784CC"/>
                </a:solidFill>
              </a:defRPr>
            </a:lvl1pPr>
          </a:lstStyle>
          <a:p>
            <a:r>
              <a:rPr lang="en-US" altLang="en-US" sz="4000" dirty="0" smtClean="0"/>
              <a:t>Questions to consider in revising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Does the manuscript contain everything it should?</a:t>
            </a:r>
          </a:p>
          <a:p>
            <a:pPr eaLnBrk="1" hangingPunct="1"/>
            <a:r>
              <a:rPr lang="en-US" altLang="en-US" dirty="0" smtClean="0"/>
              <a:t>Does it contain anything it shouldn’t?</a:t>
            </a:r>
          </a:p>
          <a:p>
            <a:pPr eaLnBrk="1" hangingPunct="1"/>
            <a:r>
              <a:rPr lang="en-US" altLang="en-US" dirty="0" smtClean="0"/>
              <a:t>Is all the information accurate?</a:t>
            </a:r>
          </a:p>
          <a:p>
            <a:pPr eaLnBrk="1" hangingPunct="1"/>
            <a:r>
              <a:rPr lang="en-US" altLang="en-US" dirty="0" smtClean="0"/>
              <a:t>Is the content consistent throughout?</a:t>
            </a:r>
          </a:p>
          <a:p>
            <a:pPr eaLnBrk="1" hangingPunct="1"/>
            <a:r>
              <a:rPr lang="en-US" altLang="en-US" dirty="0" smtClean="0"/>
              <a:t>Is everything logically organized?</a:t>
            </a:r>
          </a:p>
          <a:p>
            <a:pPr eaLnBrk="1" hangingPunct="1"/>
            <a:r>
              <a:rPr lang="en-US" altLang="en-US" dirty="0" smtClean="0"/>
              <a:t>Is everything clearly worded?</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950876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Questions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Are points stated briefly, simply, and directly?  In other words, is everything concise?</a:t>
            </a:r>
          </a:p>
          <a:p>
            <a:pPr eaLnBrk="1" hangingPunct="1"/>
            <a:r>
              <a:rPr lang="en-US" altLang="en-US" dirty="0" smtClean="0"/>
              <a:t>Are grammar, spelling, punctuation, and word use correct throughout?</a:t>
            </a:r>
          </a:p>
          <a:p>
            <a:pPr eaLnBrk="1" hangingPunct="1"/>
            <a:r>
              <a:rPr lang="en-US" altLang="en-US" dirty="0" smtClean="0"/>
              <a:t>If there are figures and tables, are they well designed?</a:t>
            </a:r>
          </a:p>
          <a:p>
            <a:pPr eaLnBrk="1" hangingPunct="1"/>
            <a:r>
              <a:rPr lang="en-US" altLang="en-US" dirty="0" smtClean="0"/>
              <a:t>Does the manuscript comply with the instructions?</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1279289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5784CC"/>
                </a:solidFill>
              </a:defRPr>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a:xfrm>
            <a:off x="722313" y="2906713"/>
            <a:ext cx="7772400" cy="1500187"/>
          </a:xfrm>
        </p:spPr>
        <p:txBody>
          <a:bodyPr anchor="b">
            <a:normAutofit/>
          </a:bodyPr>
          <a:lstStyle>
            <a:lvl1pPr marL="0" indent="0">
              <a:buNone/>
              <a:defRPr sz="3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en-US" i="1" dirty="0" smtClean="0"/>
              <a:t>Wishing you much success</a:t>
            </a:r>
            <a:br>
              <a:rPr lang="en-US" altLang="en-US" i="1" dirty="0" smtClean="0"/>
            </a:br>
            <a:r>
              <a:rPr lang="en-US" altLang="en-US" i="1" dirty="0" smtClean="0"/>
              <a:t>with your writing projects!</a:t>
            </a:r>
            <a:endParaRPr lang="en-US" dirty="0" smtClean="0"/>
          </a:p>
        </p:txBody>
      </p:sp>
      <p:sp>
        <p:nvSpPr>
          <p:cNvPr id="4" name="Date Placeholder 3"/>
          <p:cNvSpPr>
            <a:spLocks noGrp="1"/>
          </p:cNvSpPr>
          <p:nvPr>
            <p:ph type="dt" sz="half" idx="10"/>
          </p:nvPr>
        </p:nvSpPr>
        <p:spPr/>
        <p:txBody>
          <a:bodyPr/>
          <a:lstStyle/>
          <a:p>
            <a:fld id="{BE9B232E-74DB-E24B-9EAB-2535BABDB41E}" type="datetime1">
              <a:rPr lang="en-GB" smtClean="0"/>
              <a:t>01/04/2018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8204464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5784CC"/>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9438DA0-3256-8447-85C7-9D17E5BDDE40}" type="datetime1">
              <a:rPr lang="en-GB" smtClean="0"/>
              <a:t>01/04/2018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7059551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503EF5-55F0-FA41-94DB-5ED6A0765696}" type="datetime1">
              <a:rPr lang="en-GB" smtClean="0"/>
              <a:t>01/04/2018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7636969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78295"/>
            <a:ext cx="3008313" cy="766025"/>
          </a:xfrm>
        </p:spPr>
        <p:txBody>
          <a:bodyPr anchor="b"/>
          <a:lstStyle>
            <a:lvl1pPr algn="l">
              <a:defRPr sz="2000" b="1">
                <a:solidFill>
                  <a:srgbClr val="5784CC"/>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792480"/>
            <a:ext cx="5111750" cy="5333683"/>
          </a:xfrm>
        </p:spPr>
        <p:txBody>
          <a:bodyPr/>
          <a:lstStyle>
            <a:lvl1pPr>
              <a:defRPr sz="3200">
                <a:solidFill>
                  <a:srgbClr val="666666"/>
                </a:solidFill>
              </a:defRPr>
            </a:lvl1pPr>
            <a:lvl2pPr>
              <a:defRPr sz="2800">
                <a:solidFill>
                  <a:srgbClr val="666666"/>
                </a:solidFill>
              </a:defRPr>
            </a:lvl2pPr>
            <a:lvl3pPr>
              <a:defRPr sz="2400">
                <a:solidFill>
                  <a:srgbClr val="666666"/>
                </a:solidFill>
              </a:defRPr>
            </a:lvl3pPr>
            <a:lvl4pPr>
              <a:defRPr sz="2000">
                <a:solidFill>
                  <a:srgbClr val="666666"/>
                </a:solidFill>
              </a:defRPr>
            </a:lvl4pPr>
            <a:lvl5pPr>
              <a:defRPr sz="2000">
                <a:solidFill>
                  <a:srgbClr val="666666"/>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544321"/>
            <a:ext cx="3008313" cy="4581842"/>
          </a:xfrm>
        </p:spPr>
        <p:txBody>
          <a:bodyPr/>
          <a:lstStyle>
            <a:lvl1pPr marL="0" indent="0">
              <a:buNone/>
              <a:defRPr sz="1400">
                <a:solidFill>
                  <a:srgbClr val="66666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1E9CB5-4D37-9B4B-B96A-BB8701A24712}" type="datetime1">
              <a:rPr lang="en-GB" smtClean="0"/>
              <a:t>01/04/2018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51038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sz="20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10"/>
          </p:nvPr>
        </p:nvSpPr>
        <p:spPr/>
        <p:txBody>
          <a:bodyPr/>
          <a:lstStyle/>
          <a:p>
            <a:fld id="{C5357649-C105-F645-A7D2-78524A18A7C0}"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177853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Overview</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Establishing the </a:t>
            </a:r>
            <a:r>
              <a:rPr lang="en-GB" altLang="en-US" dirty="0" err="1" smtClean="0"/>
              <a:t>mindset</a:t>
            </a:r>
            <a:r>
              <a:rPr lang="en-GB" altLang="en-US" dirty="0" smtClean="0"/>
              <a:t> (attitude)</a:t>
            </a:r>
          </a:p>
          <a:p>
            <a:pPr eaLnBrk="1" hangingPunct="1"/>
            <a:r>
              <a:rPr lang="en-GB" altLang="en-US" dirty="0" smtClean="0"/>
              <a:t>Knowing the ethics</a:t>
            </a:r>
          </a:p>
          <a:p>
            <a:pPr eaLnBrk="1" hangingPunct="1"/>
            <a:r>
              <a:rPr lang="en-GB" altLang="en-US" dirty="0" smtClean="0"/>
              <a:t>Preparing to write</a:t>
            </a:r>
          </a:p>
          <a:p>
            <a:pPr eaLnBrk="1" hangingPunct="1"/>
            <a:r>
              <a:rPr lang="en-GB" altLang="en-US" dirty="0" smtClean="0"/>
              <a:t>Doing the writing</a:t>
            </a:r>
          </a:p>
          <a:p>
            <a:pPr eaLnBrk="1" hangingPunct="1"/>
            <a:r>
              <a:rPr lang="en-GB" altLang="en-US" dirty="0" smtClean="0"/>
              <a:t>Revising your work</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43559635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Establishing the mindset</a:t>
            </a:r>
            <a:endParaRPr lang="en-US" dirty="0"/>
          </a:p>
        </p:txBody>
      </p:sp>
      <p:sp>
        <p:nvSpPr>
          <p:cNvPr id="3" name="Content Placeholder 2"/>
          <p:cNvSpPr>
            <a:spLocks noGrp="1"/>
          </p:cNvSpPr>
          <p:nvPr>
            <p:ph idx="1" hasCustomPrompt="1"/>
          </p:nvPr>
        </p:nvSpPr>
        <p:spPr/>
        <p:txBody>
          <a:bodyPr/>
          <a:lstStyle>
            <a:lvl1pPr marL="457200" indent="-457200" eaLnBrk="1" hangingPunct="1">
              <a:lnSpc>
                <a:spcPct val="90000"/>
              </a:lnSpc>
              <a:buFont typeface="Arial" panose="020B0604020202020204" pitchFamily="34" charset="0"/>
              <a:buChar char="•"/>
              <a:defRPr>
                <a:solidFill>
                  <a:srgbClr val="666666"/>
                </a:solidFill>
              </a:defRPr>
            </a:lvl1pPr>
            <a:lvl2pPr marL="914400" indent="-457200" eaLnBrk="1" hangingPunct="1">
              <a:lnSpc>
                <a:spcPct val="90000"/>
              </a:lnSpc>
              <a:buFont typeface="Arial" panose="020B0604020202020204" pitchFamily="34" charset="0"/>
              <a:buChar cha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pPr>
            <a:r>
              <a:rPr lang="en-US" altLang="en-US" dirty="0" smtClean="0"/>
              <a:t>Remember that you are writing to communicate, not to impress.</a:t>
            </a:r>
          </a:p>
          <a:p>
            <a:pPr eaLnBrk="1" hangingPunct="1">
              <a:lnSpc>
                <a:spcPct val="90000"/>
              </a:lnSpc>
            </a:pPr>
            <a:r>
              <a:rPr lang="en-US" altLang="en-US" dirty="0" smtClean="0"/>
              <a:t>Realize that those reading your work want you to do well.</a:t>
            </a:r>
          </a:p>
          <a:p>
            <a:pPr lvl="1" eaLnBrk="1" hangingPunct="1">
              <a:lnSpc>
                <a:spcPct val="90000"/>
              </a:lnSpc>
            </a:pPr>
            <a:r>
              <a:rPr lang="en-US" altLang="en-US" dirty="0" smtClean="0"/>
              <a:t>Journal editors</a:t>
            </a:r>
          </a:p>
          <a:p>
            <a:pPr lvl="1" eaLnBrk="1" hangingPunct="1">
              <a:lnSpc>
                <a:spcPct val="90000"/>
              </a:lnSpc>
            </a:pPr>
            <a:r>
              <a:rPr lang="en-US" altLang="en-US" dirty="0" smtClean="0"/>
              <a:t>Peer reviewers</a:t>
            </a:r>
          </a:p>
          <a:p>
            <a:pPr lvl="1" eaLnBrk="1" hangingPunct="1">
              <a:lnSpc>
                <a:spcPct val="90000"/>
              </a:lnSpc>
            </a:pPr>
            <a:r>
              <a:rPr lang="en-US" altLang="en-US" dirty="0" smtClean="0"/>
              <a:t>Professors</a:t>
            </a:r>
          </a:p>
          <a:p>
            <a:pPr lvl="1" eaLnBrk="1" hangingPunct="1">
              <a:lnSpc>
                <a:spcPct val="90000"/>
              </a:lnSpc>
              <a:buFontTx/>
              <a:buNone/>
            </a:pPr>
            <a:r>
              <a:rPr lang="en-US" altLang="en-US" dirty="0" smtClean="0"/>
              <a:t>	The purpose of their constructive criticism is to help you succeed.</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15701452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Authenticity (not fabrication)</a:t>
            </a:r>
          </a:p>
          <a:p>
            <a:pPr eaLnBrk="1" hangingPunct="1"/>
            <a:r>
              <a:rPr lang="en-US" altLang="en-US" dirty="0" smtClean="0"/>
              <a:t>Accuracy</a:t>
            </a:r>
          </a:p>
          <a:p>
            <a:pPr lvl="1" eaLnBrk="1" hangingPunct="1"/>
            <a:r>
              <a:rPr lang="en-US" altLang="en-US" dirty="0" smtClean="0"/>
              <a:t>Providing complete data (not only those supporting your hypothesis)</a:t>
            </a:r>
          </a:p>
          <a:p>
            <a:pPr lvl="1" eaLnBrk="1" hangingPunct="1"/>
            <a:r>
              <a:rPr lang="en-US" altLang="en-US" dirty="0" smtClean="0"/>
              <a:t>Avoiding inappropriate manipulation of images such as photographs</a:t>
            </a:r>
          </a:p>
          <a:p>
            <a:pPr lvl="1" eaLnBrk="1" hangingPunct="1"/>
            <a:r>
              <a:rPr lang="en-US" altLang="en-US" dirty="0" smtClean="0"/>
              <a:t>Using appropriate statistical procedures</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704890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Originality</a:t>
            </a:r>
          </a:p>
          <a:p>
            <a:pPr lvl="1" eaLnBrk="1" hangingPunct="1"/>
            <a:r>
              <a:rPr lang="en-US" altLang="en-US" dirty="0" smtClean="0"/>
              <a:t>Not republishing the same findings (except under special circumstances, with the original source cited)</a:t>
            </a:r>
          </a:p>
          <a:p>
            <a:pPr lvl="1" eaLnBrk="1" hangingPunct="1"/>
            <a:r>
              <a:rPr lang="en-US" altLang="en-US" dirty="0" smtClean="0"/>
              <a:t>Not submitting the same manuscript to two or more journals at once</a:t>
            </a:r>
          </a:p>
          <a:p>
            <a:pPr lvl="1" eaLnBrk="1" hangingPunct="1"/>
            <a:r>
              <a:rPr lang="en-US" altLang="en-US" dirty="0" smtClean="0"/>
              <a:t>Not dividing one small research project into many tiny papers (“salami science” or “cucumber science”)</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00229377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eaLnBrk="1" hangingPunct="1">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Credit</a:t>
            </a:r>
          </a:p>
          <a:p>
            <a:pPr lvl="1" eaLnBrk="1" hangingPunct="1"/>
            <a:r>
              <a:rPr lang="en-US" altLang="en-US" dirty="0" smtClean="0"/>
              <a:t>Citing sources of information and ideas (also aids credibility, helps in finding out more)</a:t>
            </a:r>
          </a:p>
          <a:p>
            <a:pPr lvl="1" eaLnBrk="1" hangingPunct="1"/>
            <a:r>
              <a:rPr lang="en-US" altLang="en-US" dirty="0" smtClean="0"/>
              <a:t>Avoiding excessive use of others’ words</a:t>
            </a:r>
          </a:p>
          <a:p>
            <a:pPr lvl="2" eaLnBrk="1" hangingPunct="1"/>
            <a:r>
              <a:rPr lang="en-US" altLang="en-US" dirty="0" smtClean="0"/>
              <a:t>Make note of sources when copying items or taking notes</a:t>
            </a:r>
          </a:p>
          <a:p>
            <a:pPr lvl="2" eaLnBrk="1" hangingPunct="1"/>
            <a:r>
              <a:rPr lang="en-US" altLang="en-US" dirty="0" smtClean="0"/>
              <a:t>Placing in quotation marks, or indenting, items used verbatim</a:t>
            </a:r>
          </a:p>
          <a:p>
            <a:pPr lvl="2" eaLnBrk="1" hangingPunct="1"/>
            <a:r>
              <a:rPr lang="en-US" altLang="en-US" dirty="0" smtClean="0"/>
              <a:t>Perhaps drafting some items while not looking at the source materials</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226173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lvl="1" eaLnBrk="1" hangingPunct="1"/>
            <a:r>
              <a:rPr lang="en-US" altLang="en-US" dirty="0" smtClean="0"/>
              <a:t>Observing copyright and obtaining needed permissions</a:t>
            </a:r>
          </a:p>
          <a:p>
            <a:pPr eaLnBrk="1" hangingPunct="1"/>
            <a:r>
              <a:rPr lang="en-US" altLang="en-US" dirty="0" smtClean="0"/>
              <a:t>Ethical treatment of humans and animals (and documentation thereof in publications)</a:t>
            </a:r>
          </a:p>
          <a:p>
            <a:pPr eaLnBrk="1" hangingPunct="1"/>
            <a:r>
              <a:rPr lang="en-US" altLang="en-US" dirty="0" smtClean="0"/>
              <a:t>Disclosure of conflicts of interest</a:t>
            </a:r>
          </a:p>
          <a:p>
            <a:pPr lvl="1" eaLnBrk="1" hangingPunct="1"/>
            <a:r>
              <a:rPr lang="en-US" altLang="en-US" dirty="0" smtClean="0"/>
              <a:t>Financial</a:t>
            </a:r>
          </a:p>
          <a:p>
            <a:pPr lvl="1" eaLnBrk="1" hangingPunct="1"/>
            <a:r>
              <a:rPr lang="en-US" altLang="en-US" dirty="0" smtClean="0"/>
              <a:t>Other</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6302434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A resource on ethics</a:t>
            </a:r>
            <a:endParaRPr lang="en-US" dirty="0"/>
          </a:p>
        </p:txBody>
      </p:sp>
      <p:sp>
        <p:nvSpPr>
          <p:cNvPr id="3" name="Content Placeholder 2"/>
          <p:cNvSpPr>
            <a:spLocks noGrp="1"/>
          </p:cNvSpPr>
          <p:nvPr>
            <p:ph idx="1" hasCustomPrompt="1"/>
          </p:nvPr>
        </p:nvSpPr>
        <p:spPr/>
        <p:txBody>
          <a:bodyPr/>
          <a:lstStyle>
            <a:lvl1pPr marL="182880" indent="0" eaLnBrk="1" hangingPunct="1">
              <a:buFontTx/>
              <a:buNone/>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marL="182880" indent="0" eaLnBrk="1" hangingPunct="1">
              <a:buFontTx/>
              <a:buNone/>
              <a:defRPr/>
            </a:pPr>
            <a:r>
              <a:rPr lang="en-US" i="1" dirty="0" smtClean="0"/>
              <a:t>On Being a Scientist: A Guide to Responsible Conduct in Research, </a:t>
            </a:r>
            <a:r>
              <a:rPr lang="en-US" dirty="0" smtClean="0"/>
              <a:t>3rd edition (2009)</a:t>
            </a:r>
          </a:p>
          <a:p>
            <a:pPr lvl="1" eaLnBrk="1" hangingPunct="1">
              <a:defRPr/>
            </a:pPr>
            <a:r>
              <a:rPr lang="en-US" dirty="0" smtClean="0"/>
              <a:t>From the US National Academies</a:t>
            </a:r>
          </a:p>
          <a:p>
            <a:pPr lvl="1" eaLnBrk="1" hangingPunct="1">
              <a:defRPr/>
            </a:pPr>
            <a:r>
              <a:rPr lang="en-US" dirty="0" smtClean="0"/>
              <a:t>Largely for graduate students</a:t>
            </a:r>
          </a:p>
          <a:p>
            <a:pPr lvl="1" eaLnBrk="1" hangingPunct="1">
              <a:defRPr/>
            </a:pPr>
            <a:r>
              <a:rPr lang="en-US" dirty="0" smtClean="0"/>
              <a:t>Available at </a:t>
            </a:r>
            <a:r>
              <a:rPr lang="en-US" sz="2400" dirty="0" smtClean="0">
                <a:hlinkClick r:id="rId2"/>
              </a:rPr>
              <a:t>www.nap.edu/catalog.php?record_id=12192</a:t>
            </a:r>
            <a:endParaRPr lang="en-US" sz="2400" dirty="0" smtClean="0"/>
          </a:p>
          <a:p>
            <a:pPr lvl="1" eaLnBrk="1" hangingPunct="1">
              <a:defRPr/>
            </a:pPr>
            <a:r>
              <a:rPr lang="en-US" dirty="0" smtClean="0"/>
              <a:t>Video available at the same website</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199321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hyperlink" Target="https://creativecommons.org/licenses/by-sa/4.0/"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348093" y="147187"/>
            <a:ext cx="6697137" cy="904737"/>
          </a:xfrm>
          <a:prstGeom prst="rect">
            <a:avLst/>
          </a:prstGeom>
        </p:spPr>
      </p:pic>
      <p:sp>
        <p:nvSpPr>
          <p:cNvPr id="2" name="Title Placeholder 1"/>
          <p:cNvSpPr>
            <a:spLocks noGrp="1"/>
          </p:cNvSpPr>
          <p:nvPr>
            <p:ph type="title"/>
          </p:nvPr>
        </p:nvSpPr>
        <p:spPr>
          <a:xfrm>
            <a:off x="457200" y="940164"/>
            <a:ext cx="8229600" cy="849501"/>
          </a:xfrm>
          <a:prstGeom prst="rect">
            <a:avLst/>
          </a:prstGeom>
        </p:spPr>
        <p:txBody>
          <a:bodyPr vert="horz" lIns="91440" tIns="45720" rIns="91440" bIns="45720" rtlCol="0" anchor="ctr">
            <a:normAutofit/>
          </a:bodyPr>
          <a:lstStyle/>
          <a:p>
            <a:r>
              <a:rPr lang="en-US" dirty="0" smtClean="0"/>
              <a:t>Approaching a Writing Project</a:t>
            </a:r>
            <a:endParaRPr lang="en-US" dirty="0"/>
          </a:p>
        </p:txBody>
      </p:sp>
      <p:sp>
        <p:nvSpPr>
          <p:cNvPr id="3" name="Text Placeholder 2"/>
          <p:cNvSpPr>
            <a:spLocks noGrp="1"/>
          </p:cNvSpPr>
          <p:nvPr>
            <p:ph type="body" idx="1"/>
          </p:nvPr>
        </p:nvSpPr>
        <p:spPr>
          <a:xfrm>
            <a:off x="459608" y="1912388"/>
            <a:ext cx="8229600" cy="4305532"/>
          </a:xfrm>
          <a:prstGeom prst="rect">
            <a:avLst/>
          </a:prstGeom>
          <a:solidFill>
            <a:srgbClr val="FFFFFF"/>
          </a:solidFill>
        </p:spPr>
        <p:txBody>
          <a:bodyPr vert="horz" lIns="91440" tIns="45720" rIns="91440" bIns="45720" rtlCol="0">
            <a:normAutofit/>
          </a:body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2"/>
          </p:nvPr>
        </p:nvSpPr>
        <p:spPr>
          <a:xfrm>
            <a:off x="2590800" y="6472763"/>
            <a:ext cx="2133600" cy="365125"/>
          </a:xfrm>
          <a:prstGeom prst="rect">
            <a:avLst/>
          </a:prstGeom>
        </p:spPr>
        <p:txBody>
          <a:bodyPr vert="horz" lIns="91440" tIns="45720" rIns="91440" bIns="45720" rtlCol="0" anchor="ctr"/>
          <a:lstStyle>
            <a:lvl1pPr algn="l">
              <a:defRPr sz="900">
                <a:solidFill>
                  <a:schemeClr val="tx1">
                    <a:tint val="75000"/>
                  </a:schemeClr>
                </a:solidFill>
                <a:latin typeface="Georgia"/>
              </a:defRPr>
            </a:lvl1pPr>
          </a:lstStyle>
          <a:p>
            <a:fld id="{20CB5577-C91D-3E47-9087-B82B92BEEFC7}" type="datetime1">
              <a:rPr lang="en-GB" smtClean="0"/>
              <a:pPr/>
              <a:t>01/04/2018</a:t>
            </a:fld>
            <a:endParaRPr lang="en-US" dirty="0"/>
          </a:p>
        </p:txBody>
      </p:sp>
      <p:sp>
        <p:nvSpPr>
          <p:cNvPr id="5" name="Footer Placeholder 4"/>
          <p:cNvSpPr>
            <a:spLocks noGrp="1"/>
          </p:cNvSpPr>
          <p:nvPr>
            <p:ph type="ftr" sz="quarter" idx="3"/>
          </p:nvPr>
        </p:nvSpPr>
        <p:spPr>
          <a:xfrm>
            <a:off x="4918228" y="6472763"/>
            <a:ext cx="2895600" cy="365125"/>
          </a:xfrm>
          <a:prstGeom prst="rect">
            <a:avLst/>
          </a:prstGeom>
        </p:spPr>
        <p:txBody>
          <a:bodyPr vert="horz" lIns="91440" tIns="45720" rIns="91440" bIns="45720" rtlCol="0" anchor="ctr"/>
          <a:lstStyle>
            <a:lvl1pPr algn="ctr">
              <a:defRPr sz="900">
                <a:solidFill>
                  <a:schemeClr val="tx1">
                    <a:tint val="75000"/>
                  </a:schemeClr>
                </a:solidFill>
                <a:latin typeface="Georgia"/>
              </a:defRPr>
            </a:lvl1pPr>
          </a:lstStyle>
          <a:p>
            <a:endParaRPr lang="en-US" dirty="0"/>
          </a:p>
        </p:txBody>
      </p:sp>
      <p:sp>
        <p:nvSpPr>
          <p:cNvPr id="6" name="Slide Number Placeholder 5"/>
          <p:cNvSpPr>
            <a:spLocks noGrp="1"/>
          </p:cNvSpPr>
          <p:nvPr>
            <p:ph type="sldNum" sz="quarter" idx="4"/>
          </p:nvPr>
        </p:nvSpPr>
        <p:spPr>
          <a:xfrm>
            <a:off x="8002574" y="6472763"/>
            <a:ext cx="684225" cy="365125"/>
          </a:xfrm>
          <a:prstGeom prst="rect">
            <a:avLst/>
          </a:prstGeom>
        </p:spPr>
        <p:txBody>
          <a:bodyPr vert="horz" lIns="91440" tIns="45720" rIns="91440" bIns="45720" rtlCol="0" anchor="ctr"/>
          <a:lstStyle>
            <a:lvl1pPr algn="r">
              <a:defRPr sz="900">
                <a:solidFill>
                  <a:schemeClr val="tx1">
                    <a:tint val="75000"/>
                  </a:schemeClr>
                </a:solidFill>
                <a:latin typeface="Georgia"/>
              </a:defRPr>
            </a:lvl1pPr>
          </a:lstStyle>
          <a:p>
            <a:fld id="{61D33979-82CC-6440-B758-3F4758057F14}" type="slidenum">
              <a:rPr lang="en-US" smtClean="0"/>
              <a:pPr/>
              <a:t>‹#›</a:t>
            </a:fld>
            <a:endParaRPr lang="en-US" dirty="0"/>
          </a:p>
        </p:txBody>
      </p:sp>
      <p:pic>
        <p:nvPicPr>
          <p:cNvPr id="8" name="Picture 2">
            <a:hlinkClick r:id="rId22"/>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descr="C:\Users\bgastel\Desktop\AAlogo%20v2[2].JPG"/>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5394166" y="5614670"/>
            <a:ext cx="3151188"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0290004"/>
      </p:ext>
    </p:extLst>
  </p:cSld>
  <p:clrMap bg1="lt1" tx1="dk1" bg2="lt2" tx2="dk2" accent1="accent1" accent2="accent2" accent3="accent3" accent4="accent4" accent5="accent5" accent6="accent6" hlink="hlink" folHlink="folHlink"/>
  <p:sldLayoutIdLst>
    <p:sldLayoutId id="2147483672" r:id="rId1"/>
    <p:sldLayoutId id="2147483649" r:id="rId2"/>
    <p:sldLayoutId id="2147483650" r:id="rId3"/>
    <p:sldLayoutId id="2147483673" r:id="rId4"/>
    <p:sldLayoutId id="2147483674" r:id="rId5"/>
    <p:sldLayoutId id="2147483675" r:id="rId6"/>
    <p:sldLayoutId id="2147483676" r:id="rId7"/>
    <p:sldLayoutId id="2147483680" r:id="rId8"/>
    <p:sldLayoutId id="2147483679" r:id="rId9"/>
    <p:sldLayoutId id="2147483678" r:id="rId10"/>
    <p:sldLayoutId id="2147483677" r:id="rId11"/>
    <p:sldLayoutId id="2147483681" r:id="rId12"/>
    <p:sldLayoutId id="2147483684" r:id="rId13"/>
    <p:sldLayoutId id="2147483683" r:id="rId14"/>
    <p:sldLayoutId id="2147483682" r:id="rId15"/>
    <p:sldLayoutId id="2147483651" r:id="rId16"/>
    <p:sldLayoutId id="2147483654" r:id="rId17"/>
    <p:sldLayoutId id="2147483655" r:id="rId18"/>
    <p:sldLayoutId id="2147483656" r:id="rId19"/>
  </p:sldLayoutIdLst>
  <p:timing>
    <p:tnLst>
      <p:par>
        <p:cTn id="1" dur="indefinite" restart="never" nodeType="tmRoot"/>
      </p:par>
    </p:tnLst>
  </p:timing>
  <p:hf hdr="0"/>
  <p:txStyles>
    <p:titleStyle>
      <a:lvl1pPr algn="l" defTabSz="457200" rtl="0" eaLnBrk="1" latinLnBrk="0" hangingPunct="1">
        <a:spcBef>
          <a:spcPct val="0"/>
        </a:spcBef>
        <a:buNone/>
        <a:defRPr sz="4400" kern="1200">
          <a:solidFill>
            <a:srgbClr val="5784CC"/>
          </a:solidFill>
          <a:latin typeface="Georgia"/>
          <a:ea typeface="+mj-ea"/>
          <a:cs typeface="+mj-cs"/>
        </a:defRPr>
      </a:lvl1pPr>
    </p:titleStyle>
    <p:bodyStyle>
      <a:lvl1pPr marL="0" indent="0" algn="l" defTabSz="457200" rtl="0" eaLnBrk="1" latinLnBrk="0" hangingPunct="1">
        <a:spcBef>
          <a:spcPct val="20000"/>
        </a:spcBef>
        <a:buFont typeface="Arial"/>
        <a:buNone/>
        <a:defRPr sz="3200" kern="1200">
          <a:solidFill>
            <a:srgbClr val="66666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rgbClr val="666666"/>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rgbClr val="666666"/>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creativecommons.org/licenses/by-sa/4.0/"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creativecommons.org/licenses/by-sa/4.0/" TargetMode="External"/><Relationship Id="rId2" Type="http://schemas.openxmlformats.org/officeDocument/2006/relationships/notesSlide" Target="../notesSlides/notesSlide4.xml"/><Relationship Id="rId1" Type="http://schemas.openxmlformats.org/officeDocument/2006/relationships/slideLayout" Target="../slideLayouts/slideLayout16.xml"/><Relationship Id="rId5" Type="http://schemas.openxmlformats.org/officeDocument/2006/relationships/image" Target="../media/image2.png"/><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grad.illinois.edu/sites/default/files/PDFs/CVsamples.pdf" TargetMode="External"/><Relationship Id="rId2" Type="http://schemas.openxmlformats.org/officeDocument/2006/relationships/hyperlink" Target="https://writing.wisc.edu/Handbook/CV.html" TargetMode="External"/><Relationship Id="rId1" Type="http://schemas.openxmlformats.org/officeDocument/2006/relationships/slideLayout" Target="../slideLayouts/slideLayout3.xml"/><Relationship Id="rId4" Type="http://schemas.openxmlformats.org/officeDocument/2006/relationships/hyperlink" Target="http://www.authoraid.info/en/resources/details/1202/"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www.authoraid.info/en/resources/details/1201/"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ctrTitle"/>
          </p:nvPr>
        </p:nvSpPr>
        <p:spPr>
          <a:xfrm>
            <a:off x="685800" y="1860453"/>
            <a:ext cx="7772400" cy="1164324"/>
          </a:xfrm>
        </p:spPr>
        <p:txBody>
          <a:bodyPr>
            <a:normAutofit fontScale="90000"/>
          </a:bodyPr>
          <a:lstStyle/>
          <a:p>
            <a:r>
              <a:rPr lang="en-US" altLang="en-US" sz="4000" b="1" dirty="0"/>
              <a:t>The Short Curriculum Vitae:</a:t>
            </a:r>
            <a:br>
              <a:rPr lang="en-US" altLang="en-US" sz="4000" b="1" dirty="0"/>
            </a:br>
            <a:r>
              <a:rPr lang="en-US" altLang="en-US" sz="4000" b="1" dirty="0"/>
              <a:t>A Common </a:t>
            </a:r>
            <a:r>
              <a:rPr lang="en-US" altLang="en-US" sz="4000" b="1" dirty="0" smtClean="0"/>
              <a:t>Part </a:t>
            </a:r>
            <a:r>
              <a:rPr lang="en-US" altLang="en-US" sz="4000" b="1" dirty="0"/>
              <a:t>of Proposals</a:t>
            </a:r>
            <a:endParaRPr lang="en-US" sz="4000" b="1" dirty="0">
              <a:solidFill>
                <a:srgbClr val="5784CC"/>
              </a:solidFill>
            </a:endParaRPr>
          </a:p>
        </p:txBody>
      </p:sp>
      <p:sp>
        <p:nvSpPr>
          <p:cNvPr id="22" name="Subtitle 21"/>
          <p:cNvSpPr>
            <a:spLocks noGrp="1"/>
          </p:cNvSpPr>
          <p:nvPr>
            <p:ph type="subTitle" idx="1"/>
          </p:nvPr>
        </p:nvSpPr>
        <p:spPr>
          <a:xfrm>
            <a:off x="685800" y="3343788"/>
            <a:ext cx="7772400" cy="789522"/>
          </a:xfrm>
        </p:spPr>
        <p:txBody>
          <a:bodyPr>
            <a:normAutofit/>
          </a:bodyPr>
          <a:lstStyle/>
          <a:p>
            <a:pPr algn="l"/>
            <a:r>
              <a:rPr lang="en-US" i="1" dirty="0" smtClean="0">
                <a:solidFill>
                  <a:srgbClr val="5784CC"/>
                </a:solidFill>
              </a:rPr>
              <a:t>Barbara Gastel</a:t>
            </a:r>
          </a:p>
          <a:p>
            <a:pPr algn="l"/>
            <a:r>
              <a:rPr lang="en-US" i="1" dirty="0" smtClean="0">
                <a:solidFill>
                  <a:srgbClr val="5784CC"/>
                </a:solidFill>
              </a:rPr>
              <a:t>INASP Associate</a:t>
            </a:r>
            <a:endParaRPr lang="en-US" i="1" dirty="0">
              <a:solidFill>
                <a:srgbClr val="5784CC"/>
              </a:solidFill>
            </a:endParaRPr>
          </a:p>
        </p:txBody>
      </p:sp>
      <p:pic>
        <p:nvPicPr>
          <p:cNvPr id="4"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31306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ctrTitle"/>
          </p:nvPr>
        </p:nvSpPr>
        <p:spPr/>
        <p:txBody>
          <a:bodyPr/>
          <a:lstStyle/>
          <a:p>
            <a:r>
              <a:rPr lang="en-US" altLang="en-US" smtClean="0"/>
              <a:t>Small-Group Session:</a:t>
            </a:r>
            <a:br>
              <a:rPr lang="en-US" altLang="en-US" smtClean="0"/>
            </a:br>
            <a:r>
              <a:rPr lang="en-US" altLang="en-US" smtClean="0"/>
              <a:t>Revising or Drafting Your CV</a:t>
            </a:r>
          </a:p>
        </p:txBody>
      </p:sp>
    </p:spTree>
    <p:extLst>
      <p:ext uri="{BB962C8B-B14F-4D97-AF65-F5344CB8AC3E}">
        <p14:creationId xmlns:p14="http://schemas.microsoft.com/office/powerpoint/2010/main" val="3169585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smtClean="0"/>
              <a:t>Revising or Drafting Your CV</a:t>
            </a:r>
          </a:p>
        </p:txBody>
      </p:sp>
      <p:sp>
        <p:nvSpPr>
          <p:cNvPr id="13315" name="Content Placeholder 2"/>
          <p:cNvSpPr>
            <a:spLocks noGrp="1"/>
          </p:cNvSpPr>
          <p:nvPr>
            <p:ph idx="1"/>
          </p:nvPr>
        </p:nvSpPr>
        <p:spPr/>
        <p:txBody>
          <a:bodyPr/>
          <a:lstStyle/>
          <a:p>
            <a:r>
              <a:rPr lang="en-US" altLang="en-US" sz="2800" smtClean="0"/>
              <a:t>If you brought a CV</a:t>
            </a:r>
          </a:p>
          <a:p>
            <a:pPr lvl="1"/>
            <a:r>
              <a:rPr lang="en-US" altLang="en-US" sz="2400" smtClean="0"/>
              <a:t>Identify items in it that help show you’re well qualified for what you’re proposing.</a:t>
            </a:r>
          </a:p>
          <a:p>
            <a:pPr lvl="1"/>
            <a:r>
              <a:rPr lang="en-US" altLang="en-US" sz="2400" smtClean="0"/>
              <a:t>Note items to consider adding because they would help show your qualifications.</a:t>
            </a:r>
          </a:p>
          <a:p>
            <a:pPr lvl="1"/>
            <a:r>
              <a:rPr lang="en-US" altLang="en-US" sz="2400" smtClean="0"/>
              <a:t>Note items to consider deleting because they’re not very relevant.</a:t>
            </a:r>
          </a:p>
          <a:p>
            <a:r>
              <a:rPr lang="en-US" altLang="en-US" sz="2800" smtClean="0"/>
              <a:t>If you haven’t brought a CV</a:t>
            </a:r>
          </a:p>
          <a:p>
            <a:pPr lvl="1"/>
            <a:r>
              <a:rPr lang="en-US" altLang="en-US" sz="2400" smtClean="0"/>
              <a:t>Consider what to include to best show that you are well qualified for what you are proposing.</a:t>
            </a:r>
          </a:p>
        </p:txBody>
      </p:sp>
    </p:spTree>
    <p:extLst>
      <p:ext uri="{BB962C8B-B14F-4D97-AF65-F5344CB8AC3E}">
        <p14:creationId xmlns:p14="http://schemas.microsoft.com/office/powerpoint/2010/main" val="313154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Large-Group Discussion</a:t>
            </a:r>
          </a:p>
        </p:txBody>
      </p:sp>
      <p:sp>
        <p:nvSpPr>
          <p:cNvPr id="14339" name="Content Placeholder 2"/>
          <p:cNvSpPr>
            <a:spLocks noGrp="1"/>
          </p:cNvSpPr>
          <p:nvPr>
            <p:ph idx="1"/>
          </p:nvPr>
        </p:nvSpPr>
        <p:spPr/>
        <p:txBody>
          <a:bodyPr/>
          <a:lstStyle/>
          <a:p>
            <a:r>
              <a:rPr lang="en-US" altLang="en-US" sz="2400" dirty="0" smtClean="0"/>
              <a:t>In CVs prepared or planned by group members, what items helped show the members’ qualifications for what was being proposed? Be specific.</a:t>
            </a:r>
          </a:p>
          <a:p>
            <a:pPr lvl="1"/>
            <a:r>
              <a:rPr lang="en-US" altLang="en-US" sz="2400" dirty="0" smtClean="0"/>
              <a:t>Example: “One of our group members is proposing some research that depends on a new technique. It’s good that she listed having attended a workshop on the technique.”</a:t>
            </a:r>
          </a:p>
          <a:p>
            <a:r>
              <a:rPr lang="en-US" altLang="en-US" sz="2400" dirty="0" smtClean="0"/>
              <a:t>What suggestions did group members receive for adding or deleting items to help their CVs focus better on showing qualifications for what was being proposed?</a:t>
            </a:r>
          </a:p>
        </p:txBody>
      </p:sp>
    </p:spTree>
    <p:extLst>
      <p:ext uri="{BB962C8B-B14F-4D97-AF65-F5344CB8AC3E}">
        <p14:creationId xmlns:p14="http://schemas.microsoft.com/office/powerpoint/2010/main" val="30004317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Conclusion</a:t>
            </a:r>
            <a:endParaRPr lang="en-US" dirty="0"/>
          </a:p>
        </p:txBody>
      </p:sp>
      <p:sp>
        <p:nvSpPr>
          <p:cNvPr id="3" name="Content Placeholder 2"/>
          <p:cNvSpPr>
            <a:spLocks noGrp="1"/>
          </p:cNvSpPr>
          <p:nvPr>
            <p:ph idx="1"/>
          </p:nvPr>
        </p:nvSpPr>
        <p:spPr/>
        <p:txBody>
          <a:bodyPr/>
          <a:lstStyle/>
          <a:p>
            <a:r>
              <a:rPr lang="en-US" dirty="0" smtClean="0"/>
              <a:t>Questions and answers</a:t>
            </a:r>
          </a:p>
          <a:p>
            <a:r>
              <a:rPr lang="en-US" dirty="0" smtClean="0"/>
              <a:t>Wrap-up</a:t>
            </a:r>
            <a:endParaRPr lang="en-US" dirty="0"/>
          </a:p>
        </p:txBody>
      </p:sp>
      <p:sp>
        <p:nvSpPr>
          <p:cNvPr id="4" name="Date Placeholder 3"/>
          <p:cNvSpPr>
            <a:spLocks noGrp="1"/>
          </p:cNvSpPr>
          <p:nvPr>
            <p:ph type="dt" sz="half" idx="10"/>
          </p:nvPr>
        </p:nvSpPr>
        <p:spPr/>
        <p:txBody>
          <a:bodyPr/>
          <a:lstStyle/>
          <a:p>
            <a:fld id="{ED550DC9-6AB9-D448-9668-424CC2F97943}" type="datetime1">
              <a:rPr lang="en-GB" smtClean="0">
                <a:solidFill>
                  <a:srgbClr val="333333">
                    <a:tint val="75000"/>
                  </a:srgbClr>
                </a:solidFill>
              </a:rPr>
              <a:pPr/>
              <a:t>01/04/2018</a:t>
            </a:fld>
            <a:endParaRPr lang="en-US">
              <a:solidFill>
                <a:srgbClr val="333333">
                  <a:tint val="75000"/>
                </a:srgbClr>
              </a:solidFill>
            </a:endParaRPr>
          </a:p>
        </p:txBody>
      </p:sp>
      <p:sp>
        <p:nvSpPr>
          <p:cNvPr id="5" name="Footer Placeholder 4"/>
          <p:cNvSpPr>
            <a:spLocks noGrp="1"/>
          </p:cNvSpPr>
          <p:nvPr>
            <p:ph type="ftr" sz="quarter" idx="11"/>
          </p:nvPr>
        </p:nvSpPr>
        <p:spPr/>
        <p:txBody>
          <a:bodyPr/>
          <a:lstStyle/>
          <a:p>
            <a:endParaRPr lang="en-US" dirty="0">
              <a:solidFill>
                <a:srgbClr val="333333">
                  <a:tint val="75000"/>
                </a:srgbClr>
              </a:solidFill>
            </a:endParaRPr>
          </a:p>
        </p:txBody>
      </p:sp>
      <p:sp>
        <p:nvSpPr>
          <p:cNvPr id="6" name="Slide Number Placeholder 5"/>
          <p:cNvSpPr>
            <a:spLocks noGrp="1"/>
          </p:cNvSpPr>
          <p:nvPr>
            <p:ph type="sldNum" sz="quarter" idx="12"/>
          </p:nvPr>
        </p:nvSpPr>
        <p:spPr/>
        <p:txBody>
          <a:bodyPr/>
          <a:lstStyle/>
          <a:p>
            <a:fld id="{61D33979-82CC-6440-B758-3F4758057F14}" type="slidenum">
              <a:rPr lang="en-US" smtClean="0">
                <a:solidFill>
                  <a:srgbClr val="333333">
                    <a:tint val="75000"/>
                  </a:srgbClr>
                </a:solidFill>
              </a:rPr>
              <a:pPr/>
              <a:t>13</a:t>
            </a:fld>
            <a:endParaRPr lang="en-US">
              <a:solidFill>
                <a:srgbClr val="333333">
                  <a:tint val="75000"/>
                </a:srgbClr>
              </a:solidFill>
            </a:endParaRPr>
          </a:p>
        </p:txBody>
      </p:sp>
    </p:spTree>
    <p:extLst>
      <p:ext uri="{BB962C8B-B14F-4D97-AF65-F5344CB8AC3E}">
        <p14:creationId xmlns:p14="http://schemas.microsoft.com/office/powerpoint/2010/main" val="1702862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pPr algn="ctr"/>
            <a:r>
              <a:rPr lang="en-US" i="1" dirty="0" smtClean="0"/>
              <a:t>Wishing you much success!</a:t>
            </a:r>
            <a:endParaRPr lang="en-US" i="1" dirty="0"/>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14</a:t>
            </a:fld>
            <a:endParaRPr lang="en-US"/>
          </a:p>
        </p:txBody>
      </p:sp>
    </p:spTree>
    <p:extLst>
      <p:ext uri="{BB962C8B-B14F-4D97-AF65-F5344CB8AC3E}">
        <p14:creationId xmlns:p14="http://schemas.microsoft.com/office/powerpoint/2010/main" val="15726195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894079" y="3424873"/>
            <a:ext cx="7772400" cy="1500187"/>
          </a:xfrm>
        </p:spPr>
        <p:txBody>
          <a:bodyPr>
            <a:normAutofit fontScale="85000" lnSpcReduction="10000"/>
          </a:bodyPr>
          <a:lstStyle/>
          <a:p>
            <a:pPr algn="ctr"/>
            <a:r>
              <a:rPr lang="en-GB" dirty="0"/>
              <a:t/>
            </a:r>
            <a:br>
              <a:rPr lang="en-GB" dirty="0"/>
            </a:br>
            <a:r>
              <a:rPr lang="en-GB" dirty="0"/>
              <a:t>This work is licensed under a </a:t>
            </a:r>
            <a:r>
              <a:rPr lang="en-GB" dirty="0">
                <a:hlinkClick r:id="rId3"/>
              </a:rPr>
              <a:t>Creative Commons Attribution </a:t>
            </a:r>
            <a:r>
              <a:rPr lang="en-GB" dirty="0" err="1">
                <a:hlinkClick r:id="rId3"/>
              </a:rPr>
              <a:t>ShareAlike</a:t>
            </a:r>
            <a:r>
              <a:rPr lang="en-GB" dirty="0">
                <a:hlinkClick r:id="rId3"/>
              </a:rPr>
              <a:t> 4.0 </a:t>
            </a:r>
            <a:r>
              <a:rPr lang="en-GB" dirty="0" smtClean="0">
                <a:hlinkClick r:id="rId3"/>
              </a:rPr>
              <a:t>International licence</a:t>
            </a:r>
            <a:r>
              <a:rPr lang="en-GB" dirty="0" smtClean="0"/>
              <a:t>.</a:t>
            </a:r>
            <a:endParaRPr lang="en-GB" dirty="0"/>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15</a:t>
            </a:fld>
            <a:endParaRPr lang="en-US"/>
          </a:p>
        </p:txBody>
      </p:sp>
      <p:pic>
        <p:nvPicPr>
          <p:cNvPr id="1026"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2580641"/>
            <a:ext cx="167640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57594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tLang="en-US" smtClean="0"/>
              <a:t>Overview</a:t>
            </a:r>
          </a:p>
        </p:txBody>
      </p:sp>
      <p:sp>
        <p:nvSpPr>
          <p:cNvPr id="4099" name="Rectangle 3"/>
          <p:cNvSpPr>
            <a:spLocks noGrp="1" noChangeArrowheads="1"/>
          </p:cNvSpPr>
          <p:nvPr>
            <p:ph type="body" idx="1"/>
          </p:nvPr>
        </p:nvSpPr>
        <p:spPr/>
        <p:txBody>
          <a:bodyPr/>
          <a:lstStyle/>
          <a:p>
            <a:pPr eaLnBrk="1" hangingPunct="1"/>
            <a:r>
              <a:rPr lang="en-US" altLang="en-US" dirty="0" smtClean="0"/>
              <a:t>Some basics</a:t>
            </a:r>
          </a:p>
          <a:p>
            <a:pPr eaLnBrk="1" hangingPunct="1"/>
            <a:r>
              <a:rPr lang="en-US" altLang="en-US" dirty="0" smtClean="0"/>
              <a:t>Some examples</a:t>
            </a:r>
          </a:p>
          <a:p>
            <a:pPr eaLnBrk="1" hangingPunct="1"/>
            <a:r>
              <a:rPr lang="en-US" altLang="en-US" dirty="0" smtClean="0"/>
              <a:t>Some tips </a:t>
            </a:r>
          </a:p>
          <a:p>
            <a:pPr eaLnBrk="1" hangingPunct="1"/>
            <a:r>
              <a:rPr lang="en-US" altLang="en-US" dirty="0" smtClean="0"/>
              <a:t>An exercise</a:t>
            </a:r>
          </a:p>
        </p:txBody>
      </p:sp>
    </p:spTree>
    <p:extLst>
      <p:ext uri="{BB962C8B-B14F-4D97-AF65-F5344CB8AC3E}">
        <p14:creationId xmlns:p14="http://schemas.microsoft.com/office/powerpoint/2010/main" val="35133717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sz="4000" smtClean="0"/>
              <a:t>The Curriculum Vitae: Some Basics</a:t>
            </a:r>
          </a:p>
        </p:txBody>
      </p:sp>
      <p:sp>
        <p:nvSpPr>
          <p:cNvPr id="4099" name="Rectangle 3"/>
          <p:cNvSpPr>
            <a:spLocks noGrp="1" noChangeArrowheads="1"/>
          </p:cNvSpPr>
          <p:nvPr>
            <p:ph type="body" idx="1"/>
          </p:nvPr>
        </p:nvSpPr>
        <p:spPr/>
        <p:txBody>
          <a:bodyPr/>
          <a:lstStyle/>
          <a:p>
            <a:r>
              <a:rPr lang="en-US" altLang="en-US" smtClean="0"/>
              <a:t>Curriculum vitae: the academic equivalent of a resume</a:t>
            </a:r>
          </a:p>
          <a:p>
            <a:r>
              <a:rPr lang="en-US" altLang="en-US" smtClean="0"/>
              <a:t>Commonly called a CV</a:t>
            </a:r>
          </a:p>
          <a:p>
            <a:r>
              <a:rPr lang="en-US" altLang="en-US" smtClean="0"/>
              <a:t>Lists your education, experience, publications, honors, etc</a:t>
            </a:r>
          </a:p>
          <a:p>
            <a:r>
              <a:rPr lang="en-US" altLang="en-US" smtClean="0"/>
              <a:t>Often required in proposals to help show that you are qualified for what you are proposing</a:t>
            </a:r>
          </a:p>
          <a:p>
            <a:endParaRPr lang="en-US" altLang="en-US" smtClean="0"/>
          </a:p>
        </p:txBody>
      </p:sp>
    </p:spTree>
    <p:extLst>
      <p:ext uri="{BB962C8B-B14F-4D97-AF65-F5344CB8AC3E}">
        <p14:creationId xmlns:p14="http://schemas.microsoft.com/office/powerpoint/2010/main" val="24897003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1240414"/>
            <a:ext cx="8229600" cy="849501"/>
          </a:xfrm>
        </p:spPr>
        <p:txBody>
          <a:bodyPr/>
          <a:lstStyle/>
          <a:p>
            <a:r>
              <a:rPr lang="en-US" altLang="en-US" dirty="0" smtClean="0"/>
              <a:t>Some Sources of Sample CVs</a:t>
            </a:r>
          </a:p>
        </p:txBody>
      </p:sp>
      <p:sp>
        <p:nvSpPr>
          <p:cNvPr id="5123" name="Rectangle 3"/>
          <p:cNvSpPr>
            <a:spLocks noGrp="1" noChangeArrowheads="1"/>
          </p:cNvSpPr>
          <p:nvPr>
            <p:ph type="body" idx="1"/>
          </p:nvPr>
        </p:nvSpPr>
        <p:spPr>
          <a:xfrm>
            <a:off x="457200" y="2320119"/>
            <a:ext cx="8229600" cy="4107976"/>
          </a:xfrm>
        </p:spPr>
        <p:txBody>
          <a:bodyPr/>
          <a:lstStyle/>
          <a:p>
            <a:r>
              <a:rPr lang="en-US" altLang="en-US" sz="2800" dirty="0">
                <a:hlinkClick r:id="rId2"/>
              </a:rPr>
              <a:t>https://</a:t>
            </a:r>
            <a:r>
              <a:rPr lang="en-US" altLang="en-US" sz="2800" dirty="0" smtClean="0">
                <a:hlinkClick r:id="rId2"/>
              </a:rPr>
              <a:t>writing.wisc.edu/Handbook/CV.html</a:t>
            </a:r>
            <a:endParaRPr lang="en-US" altLang="en-US" sz="2800" dirty="0" smtClean="0"/>
          </a:p>
          <a:p>
            <a:r>
              <a:rPr lang="en-US" altLang="en-US" sz="2800" dirty="0">
                <a:hlinkClick r:id="rId3"/>
              </a:rPr>
              <a:t>https://</a:t>
            </a:r>
            <a:r>
              <a:rPr lang="en-US" altLang="en-US" sz="2800" dirty="0" smtClean="0">
                <a:hlinkClick r:id="rId3"/>
              </a:rPr>
              <a:t>grad.illinois.edu/sites/default/files/PDFs/CVsamples.pdf</a:t>
            </a:r>
            <a:endParaRPr lang="en-US" altLang="en-US" sz="2800" dirty="0" smtClean="0"/>
          </a:p>
          <a:p>
            <a:r>
              <a:rPr lang="en-US" altLang="en-US" sz="2800" dirty="0">
                <a:hlinkClick r:id="rId4"/>
              </a:rPr>
              <a:t>http://www.authoraid.info/en/resources/details/1202</a:t>
            </a:r>
            <a:r>
              <a:rPr lang="en-US" altLang="en-US" sz="2800" dirty="0" smtClean="0">
                <a:hlinkClick r:id="rId4"/>
              </a:rPr>
              <a:t>/</a:t>
            </a:r>
            <a:endParaRPr lang="en-US" altLang="en-US" sz="2800" dirty="0" smtClean="0"/>
          </a:p>
          <a:p>
            <a:endParaRPr lang="en-US" altLang="en-US" sz="2800" dirty="0" smtClean="0"/>
          </a:p>
          <a:p>
            <a:endParaRPr lang="en-US" altLang="en-US" sz="2800" dirty="0" smtClean="0"/>
          </a:p>
          <a:p>
            <a:pPr>
              <a:buFontTx/>
              <a:buNone/>
            </a:pPr>
            <a:endParaRPr lang="en-US" altLang="en-US" dirty="0" smtClean="0"/>
          </a:p>
          <a:p>
            <a:endParaRPr lang="en-US" altLang="en-US" dirty="0" smtClean="0"/>
          </a:p>
          <a:p>
            <a:endParaRPr lang="en-US" altLang="en-US" dirty="0" smtClean="0"/>
          </a:p>
        </p:txBody>
      </p:sp>
    </p:spTree>
    <p:extLst>
      <p:ext uri="{BB962C8B-B14F-4D97-AF65-F5344CB8AC3E}">
        <p14:creationId xmlns:p14="http://schemas.microsoft.com/office/powerpoint/2010/main" val="39327817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Standardized CVs</a:t>
            </a:r>
          </a:p>
        </p:txBody>
      </p:sp>
      <p:sp>
        <p:nvSpPr>
          <p:cNvPr id="7171" name="Content Placeholder 2"/>
          <p:cNvSpPr>
            <a:spLocks noGrp="1"/>
          </p:cNvSpPr>
          <p:nvPr>
            <p:ph idx="1"/>
          </p:nvPr>
        </p:nvSpPr>
        <p:spPr/>
        <p:txBody>
          <a:bodyPr/>
          <a:lstStyle/>
          <a:p>
            <a:r>
              <a:rPr lang="en-US" altLang="en-US" dirty="0" smtClean="0"/>
              <a:t>Required by some granting agencies</a:t>
            </a:r>
          </a:p>
          <a:p>
            <a:r>
              <a:rPr lang="en-US" altLang="en-US" dirty="0" smtClean="0"/>
              <a:t>Have specific instructions to follow—for example, regarding</a:t>
            </a:r>
          </a:p>
          <a:p>
            <a:pPr lvl="1"/>
            <a:r>
              <a:rPr lang="en-US" altLang="en-US" dirty="0" smtClean="0"/>
              <a:t>Types of information to include</a:t>
            </a:r>
          </a:p>
          <a:p>
            <a:pPr lvl="1"/>
            <a:r>
              <a:rPr lang="en-US" altLang="en-US" dirty="0" smtClean="0"/>
              <a:t>Organization of information</a:t>
            </a:r>
          </a:p>
          <a:p>
            <a:pPr lvl="1"/>
            <a:r>
              <a:rPr lang="en-US" altLang="en-US" dirty="0" smtClean="0"/>
              <a:t>Length</a:t>
            </a:r>
          </a:p>
          <a:p>
            <a:r>
              <a:rPr lang="en-US" altLang="en-US" dirty="0" smtClean="0"/>
              <a:t>A brief look at </a:t>
            </a:r>
            <a:r>
              <a:rPr lang="en-US" altLang="en-US" dirty="0" smtClean="0">
                <a:hlinkClick r:id="rId2"/>
              </a:rPr>
              <a:t>an example</a:t>
            </a:r>
            <a:endParaRPr lang="en-US" altLang="en-US" dirty="0" smtClean="0"/>
          </a:p>
          <a:p>
            <a:endParaRPr lang="en-US" altLang="en-US" dirty="0" smtClean="0"/>
          </a:p>
        </p:txBody>
      </p:sp>
    </p:spTree>
    <p:extLst>
      <p:ext uri="{BB962C8B-B14F-4D97-AF65-F5344CB8AC3E}">
        <p14:creationId xmlns:p14="http://schemas.microsoft.com/office/powerpoint/2010/main" val="29008915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r>
              <a:rPr lang="en-US" altLang="en-US" sz="4000" smtClean="0"/>
              <a:t>Preparing a CV</a:t>
            </a:r>
            <a:br>
              <a:rPr lang="en-US" altLang="en-US" sz="4000" smtClean="0"/>
            </a:br>
            <a:r>
              <a:rPr lang="en-US" altLang="en-US" sz="4000" smtClean="0"/>
              <a:t> to Use in a Proposal</a:t>
            </a:r>
          </a:p>
        </p:txBody>
      </p:sp>
      <p:sp>
        <p:nvSpPr>
          <p:cNvPr id="8195" name="Rectangle 3"/>
          <p:cNvSpPr>
            <a:spLocks noGrp="1" noChangeArrowheads="1"/>
          </p:cNvSpPr>
          <p:nvPr>
            <p:ph type="body" idx="1"/>
          </p:nvPr>
        </p:nvSpPr>
        <p:spPr/>
        <p:txBody>
          <a:bodyPr/>
          <a:lstStyle/>
          <a:p>
            <a:r>
              <a:rPr lang="en-US" altLang="en-US" smtClean="0"/>
              <a:t>Follow instructions carefully.</a:t>
            </a:r>
          </a:p>
          <a:p>
            <a:r>
              <a:rPr lang="en-US" altLang="en-US" smtClean="0"/>
              <a:t>In general, use reverse chronological order.</a:t>
            </a:r>
          </a:p>
          <a:p>
            <a:r>
              <a:rPr lang="en-US" altLang="en-US" smtClean="0"/>
              <a:t>Emphasize items that help show you’re well qualified for what you’re proposing.  </a:t>
            </a:r>
          </a:p>
          <a:p>
            <a:pPr lvl="1"/>
            <a:r>
              <a:rPr lang="en-US" altLang="en-US" smtClean="0"/>
              <a:t>What might be some examples?</a:t>
            </a:r>
          </a:p>
          <a:p>
            <a:pPr lvl="1"/>
            <a:r>
              <a:rPr lang="en-US" altLang="en-US" smtClean="0"/>
              <a:t>Therefore you may have different versions of your CV for different proposals.</a:t>
            </a:r>
          </a:p>
          <a:p>
            <a:endParaRPr lang="en-US" altLang="en-US" smtClean="0"/>
          </a:p>
        </p:txBody>
      </p:sp>
    </p:spTree>
    <p:extLst>
      <p:ext uri="{BB962C8B-B14F-4D97-AF65-F5344CB8AC3E}">
        <p14:creationId xmlns:p14="http://schemas.microsoft.com/office/powerpoint/2010/main" val="15741850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smtClean="0"/>
              <a:t>Preparing a CV: More Tips</a:t>
            </a:r>
          </a:p>
        </p:txBody>
      </p:sp>
      <p:sp>
        <p:nvSpPr>
          <p:cNvPr id="9219" name="Rectangle 3"/>
          <p:cNvSpPr>
            <a:spLocks noGrp="1" noChangeArrowheads="1"/>
          </p:cNvSpPr>
          <p:nvPr>
            <p:ph type="body" idx="1"/>
          </p:nvPr>
        </p:nvSpPr>
        <p:spPr/>
        <p:txBody>
          <a:bodyPr>
            <a:normAutofit lnSpcReduction="10000"/>
          </a:bodyPr>
          <a:lstStyle/>
          <a:p>
            <a:pPr>
              <a:lnSpc>
                <a:spcPct val="90000"/>
              </a:lnSpc>
            </a:pPr>
            <a:r>
              <a:rPr lang="en-US" altLang="en-US" smtClean="0"/>
              <a:t>If an item may be unclear to readers, include a brief explanation.</a:t>
            </a:r>
          </a:p>
          <a:p>
            <a:pPr>
              <a:lnSpc>
                <a:spcPct val="90000"/>
              </a:lnSpc>
            </a:pPr>
            <a:r>
              <a:rPr lang="en-US" altLang="en-US" smtClean="0"/>
              <a:t>When listing papers you have written for publication:</a:t>
            </a:r>
          </a:p>
          <a:p>
            <a:pPr lvl="1">
              <a:lnSpc>
                <a:spcPct val="90000"/>
              </a:lnSpc>
            </a:pPr>
            <a:r>
              <a:rPr lang="en-US" altLang="en-US" smtClean="0"/>
              <a:t>If a paper has been accepted but not yet published, list it under Publications as “In press” or “Forthcoming”.</a:t>
            </a:r>
          </a:p>
          <a:p>
            <a:pPr lvl="1">
              <a:lnSpc>
                <a:spcPct val="90000"/>
              </a:lnSpc>
            </a:pPr>
            <a:r>
              <a:rPr lang="en-US" altLang="en-US" smtClean="0"/>
              <a:t>If a paper has been submitted but not yet accepted, generally list it under Research rather than Publications.</a:t>
            </a:r>
          </a:p>
        </p:txBody>
      </p:sp>
    </p:spTree>
    <p:extLst>
      <p:ext uri="{BB962C8B-B14F-4D97-AF65-F5344CB8AC3E}">
        <p14:creationId xmlns:p14="http://schemas.microsoft.com/office/powerpoint/2010/main" val="25452822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Preparing a CV: More Tips</a:t>
            </a:r>
          </a:p>
        </p:txBody>
      </p:sp>
      <p:sp>
        <p:nvSpPr>
          <p:cNvPr id="10243" name="Content Placeholder 2"/>
          <p:cNvSpPr>
            <a:spLocks noGrp="1"/>
          </p:cNvSpPr>
          <p:nvPr>
            <p:ph idx="1"/>
          </p:nvPr>
        </p:nvSpPr>
        <p:spPr/>
        <p:txBody>
          <a:bodyPr/>
          <a:lstStyle/>
          <a:p>
            <a:r>
              <a:rPr lang="en-US" altLang="en-US" smtClean="0"/>
              <a:t>Don’t include items that aren’t very relevant to the proposal (examples: height, weight, marital status, high school attended, hobbies).</a:t>
            </a:r>
          </a:p>
          <a:p>
            <a:endParaRPr lang="en-US" altLang="en-US" smtClean="0"/>
          </a:p>
        </p:txBody>
      </p:sp>
    </p:spTree>
    <p:extLst>
      <p:ext uri="{BB962C8B-B14F-4D97-AF65-F5344CB8AC3E}">
        <p14:creationId xmlns:p14="http://schemas.microsoft.com/office/powerpoint/2010/main" val="494920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en-US" smtClean="0"/>
              <a:t>An Idea</a:t>
            </a:r>
          </a:p>
        </p:txBody>
      </p:sp>
      <p:sp>
        <p:nvSpPr>
          <p:cNvPr id="11267" name="Rectangle 3"/>
          <p:cNvSpPr>
            <a:spLocks noGrp="1" noChangeArrowheads="1"/>
          </p:cNvSpPr>
          <p:nvPr>
            <p:ph type="body" idx="1"/>
          </p:nvPr>
        </p:nvSpPr>
        <p:spPr/>
        <p:txBody>
          <a:bodyPr/>
          <a:lstStyle/>
          <a:p>
            <a:r>
              <a:rPr lang="en-US" altLang="en-US" smtClean="0"/>
              <a:t>For appropriate examples, look on the </a:t>
            </a:r>
            <a:r>
              <a:rPr lang="en-US" altLang="en-US" smtClean="0"/>
              <a:t>web </a:t>
            </a:r>
            <a:r>
              <a:rPr lang="en-US" altLang="en-US" dirty="0" smtClean="0"/>
              <a:t>for CVs of people in your field.  </a:t>
            </a:r>
          </a:p>
          <a:p>
            <a:endParaRPr lang="en-US" altLang="en-US" dirty="0" smtClean="0"/>
          </a:p>
          <a:p>
            <a:endParaRPr lang="en-US" altLang="en-US" dirty="0" smtClean="0"/>
          </a:p>
        </p:txBody>
      </p:sp>
    </p:spTree>
    <p:extLst>
      <p:ext uri="{BB962C8B-B14F-4D97-AF65-F5344CB8AC3E}">
        <p14:creationId xmlns:p14="http://schemas.microsoft.com/office/powerpoint/2010/main" val="4124646311"/>
      </p:ext>
    </p:extLst>
  </p:cSld>
  <p:clrMapOvr>
    <a:masterClrMapping/>
  </p:clrMapOvr>
</p:sld>
</file>

<file path=ppt/theme/theme1.xml><?xml version="1.0" encoding="utf-8"?>
<a:theme xmlns:a="http://schemas.openxmlformats.org/drawingml/2006/main" name="INASP 2016 Presentation">
  <a:themeElements>
    <a:clrScheme name="Custom 2">
      <a:dk1>
        <a:srgbClr val="333333"/>
      </a:dk1>
      <a:lt1>
        <a:srgbClr val="FFFFFF"/>
      </a:lt1>
      <a:dk2>
        <a:srgbClr val="333333"/>
      </a:dk2>
      <a:lt2>
        <a:srgbClr val="E5E5E5"/>
      </a:lt2>
      <a:accent1>
        <a:srgbClr val="00808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INASP 2016 Presentation</Template>
  <TotalTime>487</TotalTime>
  <Words>850</Words>
  <Application>Microsoft Office PowerPoint</Application>
  <PresentationFormat>On-screen Show (4:3)</PresentationFormat>
  <Paragraphs>92</Paragraphs>
  <Slides>15</Slides>
  <Notes>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INASP 2016 Presentation</vt:lpstr>
      <vt:lpstr>The Short Curriculum Vitae: A Common Part of Proposals</vt:lpstr>
      <vt:lpstr>Overview</vt:lpstr>
      <vt:lpstr>The Curriculum Vitae: Some Basics</vt:lpstr>
      <vt:lpstr>Some Sources of Sample CVs</vt:lpstr>
      <vt:lpstr>Standardized CVs</vt:lpstr>
      <vt:lpstr>Preparing a CV  to Use in a Proposal</vt:lpstr>
      <vt:lpstr>Preparing a CV: More Tips</vt:lpstr>
      <vt:lpstr>Preparing a CV: More Tips</vt:lpstr>
      <vt:lpstr>An Idea</vt:lpstr>
      <vt:lpstr>Small-Group Session: Revising or Drafting Your CV</vt:lpstr>
      <vt:lpstr>Revising or Drafting Your CV</vt:lpstr>
      <vt:lpstr>Large-Group Discussion</vt:lpstr>
      <vt:lpstr>In Conclusion</vt:lpstr>
      <vt:lpstr>Wishing you much success!</vt:lpstr>
      <vt:lpstr>PowerPoint Presentation</vt:lpstr>
    </vt:vector>
  </TitlesOfParts>
  <Company>INASP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Sian Harris</dc:creator>
  <cp:lastModifiedBy>Barbara Gastel</cp:lastModifiedBy>
  <cp:revision>32</cp:revision>
  <dcterms:created xsi:type="dcterms:W3CDTF">2016-07-21T09:15:55Z</dcterms:created>
  <dcterms:modified xsi:type="dcterms:W3CDTF">2018-04-01T05:46:08Z</dcterms:modified>
</cp:coreProperties>
</file>