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2"/>
  </p:notesMasterIdLst>
  <p:handoutMasterIdLst>
    <p:handoutMasterId r:id="rId23"/>
  </p:handoutMasterIdLst>
  <p:sldIdLst>
    <p:sldId id="256" r:id="rId2"/>
    <p:sldId id="303" r:id="rId3"/>
    <p:sldId id="304" r:id="rId4"/>
    <p:sldId id="306" r:id="rId5"/>
    <p:sldId id="307" r:id="rId6"/>
    <p:sldId id="308" r:id="rId7"/>
    <p:sldId id="309" r:id="rId8"/>
    <p:sldId id="310" r:id="rId9"/>
    <p:sldId id="311" r:id="rId10"/>
    <p:sldId id="312" r:id="rId11"/>
    <p:sldId id="313" r:id="rId12"/>
    <p:sldId id="314" r:id="rId13"/>
    <p:sldId id="315" r:id="rId14"/>
    <p:sldId id="316" r:id="rId15"/>
    <p:sldId id="317" r:id="rId16"/>
    <p:sldId id="322" r:id="rId17"/>
    <p:sldId id="323" r:id="rId18"/>
    <p:sldId id="300" r:id="rId19"/>
    <p:sldId id="290" r:id="rId20"/>
    <p:sldId id="257"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92468" autoAdjust="0"/>
  </p:normalViewPr>
  <p:slideViewPr>
    <p:cSldViewPr snapToGrid="0" snapToObjects="1">
      <p:cViewPr>
        <p:scale>
          <a:sx n="70" d="100"/>
          <a:sy n="70" d="100"/>
        </p:scale>
        <p:origin x="-1440"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3/31/2018</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3/31/2018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If time permits, include a question-and-answer session.</a:t>
            </a:r>
          </a:p>
          <a:p>
            <a:pPr marL="171450" indent="-171450">
              <a:buFontTx/>
              <a:buChar char="-"/>
            </a:pPr>
            <a:r>
              <a:rPr lang="en-US" dirty="0" smtClean="0"/>
              <a:t>Perhaps do one or both of the following:</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Ask each group member to write down three points that he or she is taking away from the session. Then have people share the points—either with those sitting near them, with the full group, or both.</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Summarize the session.</a:t>
            </a:r>
            <a:endParaRPr lang="en-US" sz="1200" kern="1200" dirty="0" smtClean="0">
              <a:solidFill>
                <a:schemeClr val="tx1"/>
              </a:solidFill>
              <a:effectLst/>
              <a:latin typeface="+mn-lt"/>
              <a:ea typeface="+mn-ea"/>
              <a:cs typeface="+mn-cs"/>
            </a:endParaRP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541009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19</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20</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31/03/2018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31/03/2018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31/03/2018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31/03/2018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31/03/2018</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85800" y="1860453"/>
            <a:ext cx="7772400" cy="1164324"/>
          </a:xfrm>
        </p:spPr>
        <p:txBody>
          <a:bodyPr>
            <a:normAutofit fontScale="90000"/>
          </a:bodyPr>
          <a:lstStyle/>
          <a:p>
            <a:pPr algn="l"/>
            <a:r>
              <a:rPr lang="en-US" b="1" dirty="0" smtClean="0">
                <a:solidFill>
                  <a:srgbClr val="5784CC"/>
                </a:solidFill>
              </a:rPr>
              <a:t>Writing a Proposal:</a:t>
            </a:r>
            <a:br>
              <a:rPr lang="en-US" b="1" dirty="0" smtClean="0">
                <a:solidFill>
                  <a:srgbClr val="5784CC"/>
                </a:solidFill>
              </a:rPr>
            </a:br>
            <a:r>
              <a:rPr lang="en-US" b="1" dirty="0" smtClean="0">
                <a:solidFill>
                  <a:srgbClr val="5784CC"/>
                </a:solidFill>
              </a:rPr>
              <a:t>Components and Advice</a:t>
            </a:r>
            <a:endParaRPr lang="en-US" b="1" dirty="0">
              <a:solidFill>
                <a:srgbClr val="5784CC"/>
              </a:solidFill>
            </a:endParaRPr>
          </a:p>
        </p:txBody>
      </p:sp>
      <p:sp>
        <p:nvSpPr>
          <p:cNvPr id="22" name="Subtitle 21"/>
          <p:cNvSpPr>
            <a:spLocks noGrp="1"/>
          </p:cNvSpPr>
          <p:nvPr>
            <p:ph type="subTitle" idx="1"/>
          </p:nvPr>
        </p:nvSpPr>
        <p:spPr>
          <a:xfrm>
            <a:off x="685800" y="3343788"/>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ctrTitle"/>
          </p:nvPr>
        </p:nvSpPr>
        <p:spPr/>
        <p:txBody>
          <a:bodyPr/>
          <a:lstStyle/>
          <a:p>
            <a:r>
              <a:rPr lang="en-US" altLang="en-US" smtClean="0"/>
              <a:t>Advice on Writing the Proposal</a:t>
            </a:r>
          </a:p>
        </p:txBody>
      </p:sp>
    </p:spTree>
    <p:extLst>
      <p:ext uri="{BB962C8B-B14F-4D97-AF65-F5344CB8AC3E}">
        <p14:creationId xmlns:p14="http://schemas.microsoft.com/office/powerpoint/2010/main" val="2168356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mtClean="0"/>
              <a:t>Writing the Proposal</a:t>
            </a:r>
          </a:p>
        </p:txBody>
      </p:sp>
      <p:sp>
        <p:nvSpPr>
          <p:cNvPr id="14339" name="Rectangle 3"/>
          <p:cNvSpPr>
            <a:spLocks noGrp="1" noChangeArrowheads="1"/>
          </p:cNvSpPr>
          <p:nvPr>
            <p:ph type="body" idx="1"/>
          </p:nvPr>
        </p:nvSpPr>
        <p:spPr/>
        <p:txBody>
          <a:bodyPr/>
          <a:lstStyle/>
          <a:p>
            <a:pPr eaLnBrk="1" hangingPunct="1"/>
            <a:r>
              <a:rPr lang="en-US" altLang="en-US" smtClean="0"/>
              <a:t>Start early—sometimes at least 6 months in advance.</a:t>
            </a:r>
          </a:p>
          <a:p>
            <a:pPr eaLnBrk="1" hangingPunct="1"/>
            <a:r>
              <a:rPr lang="en-US" altLang="en-US" smtClean="0"/>
              <a:t>Consider including a writer or editor on the team.</a:t>
            </a:r>
          </a:p>
          <a:p>
            <a:pPr eaLnBrk="1" hangingPunct="1"/>
            <a:r>
              <a:rPr lang="en-US" altLang="en-US" b="1" smtClean="0"/>
              <a:t>Read the instructions carefully, and follow them exactly.</a:t>
            </a:r>
            <a:endParaRPr lang="en-US" altLang="en-US" smtClean="0"/>
          </a:p>
          <a:p>
            <a:pPr eaLnBrk="1" hangingPunct="1"/>
            <a:r>
              <a:rPr lang="en-US" altLang="en-US" smtClean="0"/>
              <a:t>Match the technical level of the proposal to the background of the reviewers.</a:t>
            </a:r>
            <a:endParaRPr lang="en-US" altLang="en-US" b="1" smtClean="0"/>
          </a:p>
        </p:txBody>
      </p:sp>
    </p:spTree>
    <p:extLst>
      <p:ext uri="{BB962C8B-B14F-4D97-AF65-F5344CB8AC3E}">
        <p14:creationId xmlns:p14="http://schemas.microsoft.com/office/powerpoint/2010/main" val="719795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mtClean="0"/>
              <a:t>Writing the Proposal (cont)</a:t>
            </a:r>
          </a:p>
        </p:txBody>
      </p:sp>
      <p:sp>
        <p:nvSpPr>
          <p:cNvPr id="15363" name="Rectangle 3"/>
          <p:cNvSpPr>
            <a:spLocks noGrp="1" noChangeArrowheads="1"/>
          </p:cNvSpPr>
          <p:nvPr>
            <p:ph type="body" idx="1"/>
          </p:nvPr>
        </p:nvSpPr>
        <p:spPr/>
        <p:txBody>
          <a:bodyPr/>
          <a:lstStyle/>
          <a:p>
            <a:pPr eaLnBrk="1" hangingPunct="1">
              <a:lnSpc>
                <a:spcPct val="90000"/>
              </a:lnSpc>
            </a:pPr>
            <a:r>
              <a:rPr lang="en-US" altLang="en-US" sz="2800" dirty="0" smtClean="0"/>
              <a:t>Remember to include the 5 </a:t>
            </a:r>
            <a:r>
              <a:rPr lang="en-US" altLang="en-US" sz="2800" dirty="0" err="1" smtClean="0"/>
              <a:t>Ws</a:t>
            </a:r>
            <a:r>
              <a:rPr lang="en-US" altLang="en-US" sz="2800" dirty="0" smtClean="0"/>
              <a:t> and an H:     who, what, where, when, why, and how.</a:t>
            </a:r>
          </a:p>
          <a:p>
            <a:pPr eaLnBrk="1" hangingPunct="1">
              <a:lnSpc>
                <a:spcPct val="90000"/>
              </a:lnSpc>
            </a:pPr>
            <a:r>
              <a:rPr lang="en-US" altLang="en-US" sz="2800" dirty="0" smtClean="0"/>
              <a:t>Include reasons for your choices.</a:t>
            </a:r>
          </a:p>
          <a:p>
            <a:pPr eaLnBrk="1" hangingPunct="1">
              <a:lnSpc>
                <a:spcPct val="90000"/>
              </a:lnSpc>
            </a:pPr>
            <a:r>
              <a:rPr lang="en-US" altLang="en-US" sz="2800" dirty="0" smtClean="0"/>
              <a:t>Write the proposal readably. For example:</a:t>
            </a:r>
          </a:p>
          <a:p>
            <a:pPr lvl="1" eaLnBrk="1" hangingPunct="1">
              <a:lnSpc>
                <a:spcPct val="90000"/>
              </a:lnSpc>
            </a:pPr>
            <a:r>
              <a:rPr lang="en-US" altLang="en-US" sz="2400" dirty="0" smtClean="0"/>
              <a:t>Organize the writing carefully.</a:t>
            </a:r>
          </a:p>
          <a:p>
            <a:pPr lvl="1" eaLnBrk="1" hangingPunct="1">
              <a:lnSpc>
                <a:spcPct val="90000"/>
              </a:lnSpc>
            </a:pPr>
            <a:r>
              <a:rPr lang="en-US" altLang="en-US" sz="2400" dirty="0" smtClean="0"/>
              <a:t>Present overviews before details.</a:t>
            </a:r>
          </a:p>
          <a:p>
            <a:pPr lvl="1" eaLnBrk="1" hangingPunct="1">
              <a:lnSpc>
                <a:spcPct val="90000"/>
              </a:lnSpc>
            </a:pPr>
            <a:r>
              <a:rPr lang="en-US" altLang="en-US" sz="2400" dirty="0" smtClean="0"/>
              <a:t>Use simple, common wording where possible.</a:t>
            </a:r>
          </a:p>
          <a:p>
            <a:pPr lvl="1" eaLnBrk="1" hangingPunct="1">
              <a:lnSpc>
                <a:spcPct val="90000"/>
              </a:lnSpc>
            </a:pPr>
            <a:r>
              <a:rPr lang="en-US" altLang="en-US" sz="2400" dirty="0" smtClean="0"/>
              <a:t>Avoid wordy phrases.</a:t>
            </a:r>
          </a:p>
          <a:p>
            <a:pPr lvl="1" eaLnBrk="1" hangingPunct="1">
              <a:lnSpc>
                <a:spcPct val="90000"/>
              </a:lnSpc>
            </a:pPr>
            <a:r>
              <a:rPr lang="en-US" altLang="en-US" sz="2400" dirty="0" smtClean="0"/>
              <a:t>Make effective (but not excessive) use of such devices as headings, boldface, and italics.</a:t>
            </a:r>
          </a:p>
          <a:p>
            <a:pPr eaLnBrk="1" hangingPunct="1">
              <a:lnSpc>
                <a:spcPct val="90000"/>
              </a:lnSpc>
            </a:pPr>
            <a:endParaRPr lang="en-US" altLang="en-US" sz="2800" dirty="0" smtClean="0"/>
          </a:p>
        </p:txBody>
      </p:sp>
    </p:spTree>
    <p:extLst>
      <p:ext uri="{BB962C8B-B14F-4D97-AF65-F5344CB8AC3E}">
        <p14:creationId xmlns:p14="http://schemas.microsoft.com/office/powerpoint/2010/main" val="1254770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mtClean="0"/>
              <a:t>Writing the Proposal (cont)</a:t>
            </a:r>
          </a:p>
        </p:txBody>
      </p:sp>
      <p:sp>
        <p:nvSpPr>
          <p:cNvPr id="16387" name="Rectangle 3"/>
          <p:cNvSpPr>
            <a:spLocks noGrp="1" noChangeArrowheads="1"/>
          </p:cNvSpPr>
          <p:nvPr>
            <p:ph type="body" idx="1"/>
          </p:nvPr>
        </p:nvSpPr>
        <p:spPr/>
        <p:txBody>
          <a:bodyPr>
            <a:normAutofit lnSpcReduction="10000"/>
          </a:bodyPr>
          <a:lstStyle/>
          <a:p>
            <a:pPr eaLnBrk="1" hangingPunct="1"/>
            <a:r>
              <a:rPr lang="en-US" altLang="en-US" smtClean="0"/>
              <a:t>Include a carefully prepared budget.</a:t>
            </a:r>
          </a:p>
          <a:p>
            <a:pPr eaLnBrk="1" hangingPunct="1"/>
            <a:r>
              <a:rPr lang="en-US" altLang="en-US" smtClean="0"/>
              <a:t>If relevant, include a timeline.</a:t>
            </a:r>
          </a:p>
          <a:p>
            <a:pPr eaLnBrk="1" hangingPunct="1"/>
            <a:r>
              <a:rPr lang="en-US" altLang="en-US" smtClean="0"/>
              <a:t>If relevant, include tables and figures.</a:t>
            </a:r>
          </a:p>
          <a:p>
            <a:pPr eaLnBrk="1" hangingPunct="1"/>
            <a:r>
              <a:rPr lang="en-US" altLang="en-US" smtClean="0"/>
              <a:t>If the proposal will include an abstract, devote special care to it.</a:t>
            </a:r>
          </a:p>
          <a:p>
            <a:pPr eaLnBrk="1" hangingPunct="1"/>
            <a:r>
              <a:rPr lang="en-US" altLang="en-US" smtClean="0"/>
              <a:t>Also write a clear, concise title.</a:t>
            </a:r>
          </a:p>
          <a:p>
            <a:pPr eaLnBrk="1" hangingPunct="1"/>
            <a:r>
              <a:rPr lang="en-US" altLang="en-US" smtClean="0"/>
              <a:t>If the potential funder has forms to use, complete them carefully.</a:t>
            </a:r>
          </a:p>
          <a:p>
            <a:pPr eaLnBrk="1" hangingPunct="1"/>
            <a:endParaRPr lang="en-US" altLang="en-US" smtClean="0"/>
          </a:p>
          <a:p>
            <a:pPr eaLnBrk="1" hangingPunct="1"/>
            <a:endParaRPr lang="en-US" altLang="en-US" smtClean="0"/>
          </a:p>
        </p:txBody>
      </p:sp>
    </p:spTree>
    <p:extLst>
      <p:ext uri="{BB962C8B-B14F-4D97-AF65-F5344CB8AC3E}">
        <p14:creationId xmlns:p14="http://schemas.microsoft.com/office/powerpoint/2010/main" val="3703992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smtClean="0"/>
              <a:t>Writing the Proposal (cont)</a:t>
            </a:r>
          </a:p>
        </p:txBody>
      </p:sp>
      <p:sp>
        <p:nvSpPr>
          <p:cNvPr id="17411" name="Rectangle 3"/>
          <p:cNvSpPr>
            <a:spLocks noGrp="1" noChangeArrowheads="1"/>
          </p:cNvSpPr>
          <p:nvPr>
            <p:ph type="body" idx="1"/>
          </p:nvPr>
        </p:nvSpPr>
        <p:spPr/>
        <p:txBody>
          <a:bodyPr>
            <a:normAutofit lnSpcReduction="10000"/>
          </a:bodyPr>
          <a:lstStyle/>
          <a:p>
            <a:pPr eaLnBrk="1" hangingPunct="1"/>
            <a:r>
              <a:rPr lang="en-US" altLang="en-US" sz="2800" smtClean="0"/>
              <a:t>If part or all of the proposal will consist of freestanding text, format it readably:</a:t>
            </a:r>
          </a:p>
          <a:p>
            <a:pPr lvl="1" eaLnBrk="1" hangingPunct="1"/>
            <a:r>
              <a:rPr lang="en-US" altLang="en-US" sz="2400" dirty="0" smtClean="0"/>
              <a:t>Standard typeface</a:t>
            </a:r>
          </a:p>
          <a:p>
            <a:pPr lvl="1" eaLnBrk="1" hangingPunct="1"/>
            <a:r>
              <a:rPr lang="en-US" altLang="en-US" sz="2400" dirty="0" smtClean="0"/>
              <a:t>Large enough type and margins</a:t>
            </a:r>
          </a:p>
          <a:p>
            <a:pPr lvl="1" eaLnBrk="1" hangingPunct="1"/>
            <a:r>
              <a:rPr lang="en-US" altLang="en-US" sz="2400" dirty="0" smtClean="0"/>
              <a:t>Unjustified (ragged) right margin unless otherwise requested</a:t>
            </a:r>
          </a:p>
          <a:p>
            <a:pPr eaLnBrk="1" hangingPunct="1"/>
            <a:r>
              <a:rPr lang="en-US" altLang="en-US" sz="2800" dirty="0" smtClean="0"/>
              <a:t>Have others review drafts of your proposal.</a:t>
            </a:r>
          </a:p>
          <a:p>
            <a:pPr eaLnBrk="1" hangingPunct="1"/>
            <a:r>
              <a:rPr lang="en-US" altLang="en-US" sz="2800" dirty="0" smtClean="0"/>
              <a:t>Double-check that instructions were followed.</a:t>
            </a:r>
          </a:p>
          <a:p>
            <a:pPr eaLnBrk="1" hangingPunct="1"/>
            <a:r>
              <a:rPr lang="en-US" altLang="en-US" sz="2800" dirty="0" smtClean="0"/>
              <a:t>Carefully follow instructions for submitting the proposal (often done electronically).</a:t>
            </a:r>
          </a:p>
        </p:txBody>
      </p:sp>
    </p:spTree>
    <p:extLst>
      <p:ext uri="{BB962C8B-B14F-4D97-AF65-F5344CB8AC3E}">
        <p14:creationId xmlns:p14="http://schemas.microsoft.com/office/powerpoint/2010/main" val="28731045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ctrTitle"/>
          </p:nvPr>
        </p:nvSpPr>
        <p:spPr/>
        <p:txBody>
          <a:bodyPr/>
          <a:lstStyle/>
          <a:p>
            <a:r>
              <a:rPr lang="en-US" altLang="en-US" dirty="0" smtClean="0"/>
              <a:t>Examples of and Excerpts from Some Proposals</a:t>
            </a:r>
          </a:p>
        </p:txBody>
      </p:sp>
    </p:spTree>
    <p:extLst>
      <p:ext uri="{BB962C8B-B14F-4D97-AF65-F5344CB8AC3E}">
        <p14:creationId xmlns:p14="http://schemas.microsoft.com/office/powerpoint/2010/main" val="1656301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ctrTitle"/>
          </p:nvPr>
        </p:nvSpPr>
        <p:spPr/>
        <p:txBody>
          <a:bodyPr/>
          <a:lstStyle/>
          <a:p>
            <a:r>
              <a:rPr lang="en-US" altLang="en-US" smtClean="0"/>
              <a:t>Small-Group Session:</a:t>
            </a:r>
            <a:br>
              <a:rPr lang="en-US" altLang="en-US" smtClean="0"/>
            </a:br>
            <a:r>
              <a:rPr lang="en-US" altLang="en-US" smtClean="0"/>
              <a:t>Evaluating Proposals</a:t>
            </a:r>
          </a:p>
        </p:txBody>
      </p:sp>
    </p:spTree>
    <p:extLst>
      <p:ext uri="{BB962C8B-B14F-4D97-AF65-F5344CB8AC3E}">
        <p14:creationId xmlns:p14="http://schemas.microsoft.com/office/powerpoint/2010/main" val="9070766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Evaluating Proposals</a:t>
            </a:r>
          </a:p>
        </p:txBody>
      </p:sp>
      <p:sp>
        <p:nvSpPr>
          <p:cNvPr id="24579" name="Content Placeholder 2"/>
          <p:cNvSpPr>
            <a:spLocks noGrp="1"/>
          </p:cNvSpPr>
          <p:nvPr>
            <p:ph idx="1"/>
          </p:nvPr>
        </p:nvSpPr>
        <p:spPr/>
        <p:txBody>
          <a:bodyPr/>
          <a:lstStyle/>
          <a:p>
            <a:r>
              <a:rPr lang="en-US" altLang="en-US" dirty="0" smtClean="0"/>
              <a:t>Individual work (using content from this session):</a:t>
            </a:r>
          </a:p>
          <a:p>
            <a:pPr lvl="1"/>
            <a:r>
              <a:rPr lang="en-US" altLang="en-US" dirty="0" smtClean="0"/>
              <a:t>If </a:t>
            </a:r>
            <a:r>
              <a:rPr lang="en-US" altLang="en-US" dirty="0" smtClean="0"/>
              <a:t>you’ve drafted a proposal, identify strengths. </a:t>
            </a:r>
            <a:r>
              <a:rPr lang="en-US" altLang="en-US" dirty="0" smtClean="0"/>
              <a:t>Also list </a:t>
            </a:r>
            <a:r>
              <a:rPr lang="en-US" altLang="en-US" dirty="0" smtClean="0"/>
              <a:t>ideas for </a:t>
            </a:r>
            <a:r>
              <a:rPr lang="en-US" altLang="en-US" dirty="0" smtClean="0"/>
              <a:t>improvement</a:t>
            </a:r>
            <a:r>
              <a:rPr lang="en-US" altLang="en-US" dirty="0" smtClean="0"/>
              <a:t>. </a:t>
            </a:r>
          </a:p>
          <a:p>
            <a:pPr lvl="1"/>
            <a:r>
              <a:rPr lang="en-US" altLang="en-US" dirty="0" smtClean="0"/>
              <a:t>If you haven’t yet drafted your proposal, list some items to include. </a:t>
            </a:r>
            <a:endParaRPr lang="en-US" altLang="en-US" dirty="0" smtClean="0"/>
          </a:p>
          <a:p>
            <a:r>
              <a:rPr lang="en-US" altLang="en-US" dirty="0" smtClean="0"/>
              <a:t>Small-group work: Provide feedback to fellow group members on their lists.</a:t>
            </a:r>
            <a:endParaRPr lang="en-US" altLang="en-US" dirty="0" smtClean="0"/>
          </a:p>
        </p:txBody>
      </p:sp>
    </p:spTree>
    <p:extLst>
      <p:ext uri="{BB962C8B-B14F-4D97-AF65-F5344CB8AC3E}">
        <p14:creationId xmlns:p14="http://schemas.microsoft.com/office/powerpoint/2010/main" val="3622159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31/03/2018</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18</a:t>
            </a:fld>
            <a:endParaRPr lang="en-US">
              <a:solidFill>
                <a:srgbClr val="333333">
                  <a:tint val="75000"/>
                </a:srgbClr>
              </a:solidFill>
            </a:endParaRPr>
          </a:p>
        </p:txBody>
      </p:sp>
    </p:spTree>
    <p:extLst>
      <p:ext uri="{BB962C8B-B14F-4D97-AF65-F5344CB8AC3E}">
        <p14:creationId xmlns:p14="http://schemas.microsoft.com/office/powerpoint/2010/main" val="1702862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19</a:t>
            </a:fld>
            <a:endParaRPr lang="en-US"/>
          </a:p>
        </p:txBody>
      </p:sp>
    </p:spTree>
    <p:extLst>
      <p:ext uri="{BB962C8B-B14F-4D97-AF65-F5344CB8AC3E}">
        <p14:creationId xmlns:p14="http://schemas.microsoft.com/office/powerpoint/2010/main" val="15726195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smtClean="0"/>
              <a:t>Overview</a:t>
            </a:r>
          </a:p>
        </p:txBody>
      </p:sp>
      <p:sp>
        <p:nvSpPr>
          <p:cNvPr id="4099" name="Content Placeholder 2"/>
          <p:cNvSpPr>
            <a:spLocks noGrp="1"/>
          </p:cNvSpPr>
          <p:nvPr>
            <p:ph idx="1"/>
          </p:nvPr>
        </p:nvSpPr>
        <p:spPr/>
        <p:txBody>
          <a:bodyPr/>
          <a:lstStyle/>
          <a:p>
            <a:r>
              <a:rPr lang="en-US" altLang="en-US" dirty="0" smtClean="0"/>
              <a:t>Follow-up from previous session</a:t>
            </a:r>
          </a:p>
          <a:p>
            <a:r>
              <a:rPr lang="en-US" altLang="en-US" dirty="0" smtClean="0"/>
              <a:t>Writing a proposal: components and advice</a:t>
            </a:r>
          </a:p>
          <a:p>
            <a:r>
              <a:rPr lang="en-US" altLang="en-US" dirty="0" smtClean="0"/>
              <a:t>Examples of and excerpts from some proposals</a:t>
            </a:r>
          </a:p>
          <a:p>
            <a:r>
              <a:rPr lang="en-US" altLang="en-US" dirty="0" smtClean="0"/>
              <a:t>Small-group session: evaluating proposals</a:t>
            </a:r>
          </a:p>
        </p:txBody>
      </p:sp>
    </p:spTree>
    <p:extLst>
      <p:ext uri="{BB962C8B-B14F-4D97-AF65-F5344CB8AC3E}">
        <p14:creationId xmlns:p14="http://schemas.microsoft.com/office/powerpoint/2010/main" val="116176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20</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9608" y="1225171"/>
            <a:ext cx="8229600" cy="849501"/>
          </a:xfrm>
        </p:spPr>
        <p:txBody>
          <a:bodyPr>
            <a:normAutofit fontScale="90000"/>
          </a:bodyPr>
          <a:lstStyle/>
          <a:p>
            <a:r>
              <a:rPr lang="en-US" altLang="en-US" dirty="0" smtClean="0"/>
              <a:t>Follow-Up from Previous Session</a:t>
            </a:r>
          </a:p>
        </p:txBody>
      </p:sp>
      <p:sp>
        <p:nvSpPr>
          <p:cNvPr id="5123" name="Content Placeholder 2"/>
          <p:cNvSpPr>
            <a:spLocks noGrp="1"/>
          </p:cNvSpPr>
          <p:nvPr>
            <p:ph idx="1"/>
          </p:nvPr>
        </p:nvSpPr>
        <p:spPr>
          <a:xfrm>
            <a:off x="459608" y="2197396"/>
            <a:ext cx="8229600" cy="4305532"/>
          </a:xfrm>
        </p:spPr>
        <p:txBody>
          <a:bodyPr/>
          <a:lstStyle/>
          <a:p>
            <a:r>
              <a:rPr lang="en-US" altLang="en-US" dirty="0" smtClean="0"/>
              <a:t>What are some items that members of your group included in timelines for their proposals or projects?</a:t>
            </a:r>
          </a:p>
          <a:p>
            <a:r>
              <a:rPr lang="en-US" altLang="en-US" dirty="0" smtClean="0"/>
              <a:t>What insights, if any, did you gain from working on the timelines?</a:t>
            </a:r>
          </a:p>
        </p:txBody>
      </p:sp>
    </p:spTree>
    <p:extLst>
      <p:ext uri="{BB962C8B-B14F-4D97-AF65-F5344CB8AC3E}">
        <p14:creationId xmlns:p14="http://schemas.microsoft.com/office/powerpoint/2010/main" val="2082142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fontScale="90000"/>
          </a:bodyPr>
          <a:lstStyle/>
          <a:p>
            <a:pPr eaLnBrk="1" hangingPunct="1"/>
            <a:r>
              <a:rPr lang="en-US" altLang="en-US" sz="4000" dirty="0" smtClean="0"/>
              <a:t>Grant Proposals as Persuasive Writing</a:t>
            </a:r>
          </a:p>
        </p:txBody>
      </p:sp>
      <p:sp>
        <p:nvSpPr>
          <p:cNvPr id="12291" name="Rectangle 3"/>
          <p:cNvSpPr>
            <a:spLocks noGrp="1" noChangeArrowheads="1"/>
          </p:cNvSpPr>
          <p:nvPr>
            <p:ph type="body" idx="1"/>
          </p:nvPr>
        </p:nvSpPr>
        <p:spPr/>
        <p:txBody>
          <a:bodyPr/>
          <a:lstStyle/>
          <a:p>
            <a:pPr marL="0" indent="0" eaLnBrk="1" hangingPunct="1">
              <a:buFontTx/>
              <a:buNone/>
              <a:defRPr/>
            </a:pPr>
            <a:r>
              <a:rPr lang="en-US" sz="2800" dirty="0" smtClean="0"/>
              <a:t>Proposals must persuade potential funders that</a:t>
            </a:r>
          </a:p>
          <a:p>
            <a:pPr marL="91440" indent="0" eaLnBrk="1" hangingPunct="1">
              <a:defRPr/>
            </a:pPr>
            <a:r>
              <a:rPr lang="en-US" sz="2800" dirty="0" smtClean="0"/>
              <a:t>  the goal of the proposed work is worthwhile</a:t>
            </a:r>
          </a:p>
          <a:p>
            <a:pPr marL="91440" indent="0" eaLnBrk="1" hangingPunct="1">
              <a:defRPr/>
            </a:pPr>
            <a:r>
              <a:rPr lang="en-US" sz="2800" dirty="0" smtClean="0"/>
              <a:t>  the goal is relevant to the funder’s mission</a:t>
            </a:r>
          </a:p>
          <a:p>
            <a:pPr marL="91440" indent="0" eaLnBrk="1" hangingPunct="1">
              <a:defRPr/>
            </a:pPr>
            <a:r>
              <a:rPr lang="en-US" sz="2800" dirty="0" smtClean="0"/>
              <a:t>  the proposed approach is sound</a:t>
            </a:r>
          </a:p>
          <a:p>
            <a:pPr marL="91440" indent="0" eaLnBrk="1" hangingPunct="1">
              <a:defRPr/>
            </a:pPr>
            <a:r>
              <a:rPr lang="en-US" sz="2800" dirty="0" smtClean="0"/>
              <a:t>  the staff is capable of doing the work</a:t>
            </a:r>
          </a:p>
          <a:p>
            <a:pPr marL="91440" indent="0" eaLnBrk="1" hangingPunct="1">
              <a:defRPr/>
            </a:pPr>
            <a:r>
              <a:rPr lang="en-US" sz="2800" dirty="0" smtClean="0"/>
              <a:t>  adequate facilities will be available</a:t>
            </a:r>
          </a:p>
          <a:p>
            <a:pPr marL="91440" indent="0" eaLnBrk="1" hangingPunct="1">
              <a:defRPr/>
            </a:pPr>
            <a:r>
              <a:rPr lang="en-US" sz="2800" dirty="0" smtClean="0"/>
              <a:t>  the requested amount of funding is reasonable</a:t>
            </a:r>
          </a:p>
          <a:p>
            <a:pPr marL="91440" indent="0" eaLnBrk="1" hangingPunct="1">
              <a:defRPr/>
            </a:pPr>
            <a:r>
              <a:rPr lang="en-US" sz="2800" dirty="0" smtClean="0"/>
              <a:t>  other?</a:t>
            </a:r>
          </a:p>
        </p:txBody>
      </p:sp>
    </p:spTree>
    <p:extLst>
      <p:ext uri="{BB962C8B-B14F-4D97-AF65-F5344CB8AC3E}">
        <p14:creationId xmlns:p14="http://schemas.microsoft.com/office/powerpoint/2010/main" val="6291122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normAutofit fontScale="90000"/>
          </a:bodyPr>
          <a:lstStyle/>
          <a:p>
            <a:r>
              <a:rPr lang="en-US" altLang="en-US" dirty="0" smtClean="0"/>
              <a:t>Some Items That Help</a:t>
            </a:r>
            <a:br>
              <a:rPr lang="en-US" altLang="en-US" dirty="0" smtClean="0"/>
            </a:br>
            <a:r>
              <a:rPr lang="en-US" altLang="en-US" dirty="0" smtClean="0"/>
              <a:t>Make a Proposal Persuasive</a:t>
            </a:r>
          </a:p>
        </p:txBody>
      </p:sp>
      <p:sp>
        <p:nvSpPr>
          <p:cNvPr id="8195" name="Content Placeholder 2"/>
          <p:cNvSpPr>
            <a:spLocks noGrp="1"/>
          </p:cNvSpPr>
          <p:nvPr>
            <p:ph idx="1"/>
          </p:nvPr>
        </p:nvSpPr>
        <p:spPr>
          <a:xfrm>
            <a:off x="457200" y="2078642"/>
            <a:ext cx="8229600" cy="4305532"/>
          </a:xfrm>
        </p:spPr>
        <p:txBody>
          <a:bodyPr>
            <a:normAutofit/>
          </a:bodyPr>
          <a:lstStyle/>
          <a:p>
            <a:r>
              <a:rPr lang="en-US" altLang="en-US" dirty="0" smtClean="0"/>
              <a:t>Inclusion of reasons for choices (for example, of techniques, sample sizes, durations, consultants, venues)</a:t>
            </a:r>
          </a:p>
          <a:p>
            <a:r>
              <a:rPr lang="en-US" altLang="en-US" dirty="0" smtClean="0"/>
              <a:t>Inclusion of supporting evidence (for example, published findings, preliminary data, calculations, CVs, letters of agreement)</a:t>
            </a:r>
          </a:p>
          <a:p>
            <a:r>
              <a:rPr lang="en-US" altLang="en-US" dirty="0" smtClean="0"/>
              <a:t>Competent writing (helps show capability)</a:t>
            </a:r>
          </a:p>
        </p:txBody>
      </p:sp>
    </p:spTree>
    <p:extLst>
      <p:ext uri="{BB962C8B-B14F-4D97-AF65-F5344CB8AC3E}">
        <p14:creationId xmlns:p14="http://schemas.microsoft.com/office/powerpoint/2010/main" val="636037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sz="3600" smtClean="0"/>
              <a:t>Some Common Sections of Proposals</a:t>
            </a:r>
          </a:p>
        </p:txBody>
      </p:sp>
      <p:sp>
        <p:nvSpPr>
          <p:cNvPr id="9219" name="Rectangle 3"/>
          <p:cNvSpPr>
            <a:spLocks noGrp="1" noChangeArrowheads="1"/>
          </p:cNvSpPr>
          <p:nvPr>
            <p:ph type="body" idx="1"/>
          </p:nvPr>
        </p:nvSpPr>
        <p:spPr/>
        <p:txBody>
          <a:bodyPr/>
          <a:lstStyle/>
          <a:p>
            <a:pPr marL="0" indent="0" eaLnBrk="1" hangingPunct="1">
              <a:lnSpc>
                <a:spcPct val="90000"/>
              </a:lnSpc>
            </a:pPr>
            <a:r>
              <a:rPr lang="en-US" altLang="en-US" sz="2800" smtClean="0"/>
              <a:t>  Background information</a:t>
            </a:r>
          </a:p>
          <a:p>
            <a:pPr marL="0" indent="0" eaLnBrk="1" hangingPunct="1">
              <a:lnSpc>
                <a:spcPct val="90000"/>
              </a:lnSpc>
            </a:pPr>
            <a:r>
              <a:rPr lang="en-US" altLang="en-US" sz="2800" smtClean="0"/>
              <a:t>  Statement of goals</a:t>
            </a:r>
          </a:p>
          <a:p>
            <a:pPr marL="0" indent="0" eaLnBrk="1" hangingPunct="1">
              <a:lnSpc>
                <a:spcPct val="90000"/>
              </a:lnSpc>
            </a:pPr>
            <a:r>
              <a:rPr lang="en-US" altLang="en-US" sz="2800" smtClean="0"/>
              <a:t>  Research plan or program plan</a:t>
            </a:r>
          </a:p>
          <a:p>
            <a:pPr marL="0" indent="0" eaLnBrk="1" hangingPunct="1">
              <a:lnSpc>
                <a:spcPct val="90000"/>
              </a:lnSpc>
            </a:pPr>
            <a:r>
              <a:rPr lang="en-US" altLang="en-US" sz="2800" smtClean="0"/>
              <a:t>  Budget</a:t>
            </a:r>
          </a:p>
          <a:p>
            <a:pPr marL="0" indent="0" eaLnBrk="1" hangingPunct="1">
              <a:lnSpc>
                <a:spcPct val="90000"/>
              </a:lnSpc>
            </a:pPr>
            <a:r>
              <a:rPr lang="en-US" altLang="en-US" sz="2800" smtClean="0"/>
              <a:t>  Information on qualifications of staff</a:t>
            </a:r>
          </a:p>
          <a:p>
            <a:pPr marL="0" indent="0" eaLnBrk="1" hangingPunct="1">
              <a:lnSpc>
                <a:spcPct val="90000"/>
              </a:lnSpc>
              <a:buFontTx/>
              <a:buNone/>
            </a:pPr>
            <a:r>
              <a:rPr lang="en-US" altLang="en-US" sz="2800" smtClean="0"/>
              <a:t>   (for example, resumes, CVs, or biosketches)</a:t>
            </a:r>
          </a:p>
          <a:p>
            <a:pPr marL="0" indent="0" eaLnBrk="1" hangingPunct="1">
              <a:lnSpc>
                <a:spcPct val="90000"/>
              </a:lnSpc>
              <a:buFontTx/>
              <a:buNone/>
            </a:pPr>
            <a:endParaRPr lang="en-US" altLang="en-US" sz="2800" smtClean="0"/>
          </a:p>
          <a:p>
            <a:pPr marL="0" indent="0" eaLnBrk="1" hangingPunct="1">
              <a:lnSpc>
                <a:spcPct val="90000"/>
              </a:lnSpc>
              <a:buFontTx/>
              <a:buNone/>
            </a:pPr>
            <a:r>
              <a:rPr lang="en-US" altLang="en-US" sz="2800" smtClean="0"/>
              <a:t>(Note: Depending on the requirements, proposals can range from one page to many pages.)</a:t>
            </a:r>
          </a:p>
          <a:p>
            <a:pPr marL="0" indent="0" eaLnBrk="1" hangingPunct="1">
              <a:lnSpc>
                <a:spcPct val="90000"/>
              </a:lnSpc>
              <a:buFontTx/>
              <a:buNone/>
            </a:pPr>
            <a:endParaRPr lang="en-US" altLang="en-US" sz="2800" smtClean="0"/>
          </a:p>
        </p:txBody>
      </p:sp>
    </p:spTree>
    <p:extLst>
      <p:ext uri="{BB962C8B-B14F-4D97-AF65-F5344CB8AC3E}">
        <p14:creationId xmlns:p14="http://schemas.microsoft.com/office/powerpoint/2010/main" val="2139663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sz="3600" smtClean="0"/>
              <a:t>Some Other Items Sometimes Included</a:t>
            </a:r>
          </a:p>
        </p:txBody>
      </p:sp>
      <p:sp>
        <p:nvSpPr>
          <p:cNvPr id="10243" name="Rectangle 3"/>
          <p:cNvSpPr>
            <a:spLocks noGrp="1" noChangeArrowheads="1"/>
          </p:cNvSpPr>
          <p:nvPr>
            <p:ph type="body" idx="1"/>
          </p:nvPr>
        </p:nvSpPr>
        <p:spPr/>
        <p:txBody>
          <a:bodyPr/>
          <a:lstStyle/>
          <a:p>
            <a:pPr eaLnBrk="1" hangingPunct="1">
              <a:lnSpc>
                <a:spcPct val="90000"/>
              </a:lnSpc>
            </a:pPr>
            <a:r>
              <a:rPr lang="en-US" altLang="en-US" sz="2800" smtClean="0"/>
              <a:t>Letter of transmittal (cover letter)</a:t>
            </a:r>
          </a:p>
          <a:p>
            <a:pPr eaLnBrk="1" hangingPunct="1">
              <a:lnSpc>
                <a:spcPct val="90000"/>
              </a:lnSpc>
            </a:pPr>
            <a:r>
              <a:rPr lang="en-US" altLang="en-US" sz="2800" smtClean="0"/>
              <a:t>Title page</a:t>
            </a:r>
          </a:p>
          <a:p>
            <a:pPr eaLnBrk="1" hangingPunct="1">
              <a:lnSpc>
                <a:spcPct val="90000"/>
              </a:lnSpc>
            </a:pPr>
            <a:r>
              <a:rPr lang="en-US" altLang="en-US" sz="2800" smtClean="0"/>
              <a:t>Abstract</a:t>
            </a:r>
          </a:p>
          <a:p>
            <a:pPr eaLnBrk="1" hangingPunct="1">
              <a:lnSpc>
                <a:spcPct val="90000"/>
              </a:lnSpc>
            </a:pPr>
            <a:r>
              <a:rPr lang="en-US" altLang="en-US" sz="2800" smtClean="0"/>
              <a:t>Table of contents</a:t>
            </a:r>
          </a:p>
          <a:p>
            <a:pPr eaLnBrk="1" hangingPunct="1">
              <a:lnSpc>
                <a:spcPct val="90000"/>
              </a:lnSpc>
            </a:pPr>
            <a:r>
              <a:rPr lang="en-US" altLang="en-US" sz="2800" smtClean="0"/>
              <a:t>Lists of tables and figures</a:t>
            </a:r>
          </a:p>
          <a:p>
            <a:pPr eaLnBrk="1" hangingPunct="1">
              <a:lnSpc>
                <a:spcPct val="90000"/>
              </a:lnSpc>
            </a:pPr>
            <a:r>
              <a:rPr lang="en-US" altLang="en-US" sz="2800" smtClean="0"/>
              <a:t>Description of predicted impact</a:t>
            </a:r>
          </a:p>
          <a:p>
            <a:pPr eaLnBrk="1" hangingPunct="1">
              <a:lnSpc>
                <a:spcPct val="90000"/>
              </a:lnSpc>
            </a:pPr>
            <a:r>
              <a:rPr lang="en-US" altLang="en-US" sz="2800" smtClean="0"/>
              <a:t>Plan for disseminating results</a:t>
            </a:r>
          </a:p>
          <a:p>
            <a:pPr eaLnBrk="1" hangingPunct="1">
              <a:lnSpc>
                <a:spcPct val="90000"/>
              </a:lnSpc>
            </a:pPr>
            <a:r>
              <a:rPr lang="en-US" altLang="en-US" sz="2800" smtClean="0"/>
              <a:t>Information on facilities</a:t>
            </a:r>
          </a:p>
          <a:p>
            <a:pPr eaLnBrk="1" hangingPunct="1">
              <a:lnSpc>
                <a:spcPct val="90000"/>
              </a:lnSpc>
            </a:pPr>
            <a:r>
              <a:rPr lang="en-US" altLang="en-US" sz="2800" smtClean="0"/>
              <a:t>Reference list</a:t>
            </a:r>
          </a:p>
          <a:p>
            <a:pPr eaLnBrk="1" hangingPunct="1">
              <a:lnSpc>
                <a:spcPct val="90000"/>
              </a:lnSpc>
            </a:pPr>
            <a:endParaRPr lang="en-US" altLang="en-US" sz="2800" smtClean="0"/>
          </a:p>
        </p:txBody>
      </p:sp>
    </p:spTree>
    <p:extLst>
      <p:ext uri="{BB962C8B-B14F-4D97-AF65-F5344CB8AC3E}">
        <p14:creationId xmlns:p14="http://schemas.microsoft.com/office/powerpoint/2010/main" val="2079915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t>Appendixes</a:t>
            </a:r>
          </a:p>
        </p:txBody>
      </p:sp>
      <p:sp>
        <p:nvSpPr>
          <p:cNvPr id="11267" name="Rectangle 3"/>
          <p:cNvSpPr>
            <a:spLocks noGrp="1" noChangeArrowheads="1"/>
          </p:cNvSpPr>
          <p:nvPr>
            <p:ph type="body" idx="1"/>
          </p:nvPr>
        </p:nvSpPr>
        <p:spPr/>
        <p:txBody>
          <a:bodyPr/>
          <a:lstStyle/>
          <a:p>
            <a:pPr eaLnBrk="1" hangingPunct="1"/>
            <a:r>
              <a:rPr lang="en-US" altLang="en-US" smtClean="0"/>
              <a:t>Optional to include</a:t>
            </a:r>
          </a:p>
          <a:p>
            <a:pPr eaLnBrk="1" hangingPunct="1"/>
            <a:r>
              <a:rPr lang="en-US" altLang="en-US" smtClean="0"/>
              <a:t>Examples</a:t>
            </a:r>
          </a:p>
          <a:p>
            <a:pPr lvl="1" eaLnBrk="1" hangingPunct="1"/>
            <a:r>
              <a:rPr lang="en-US" altLang="en-US" smtClean="0"/>
              <a:t>Papers accepted but not yet published</a:t>
            </a:r>
          </a:p>
          <a:p>
            <a:pPr lvl="1" eaLnBrk="1" hangingPunct="1"/>
            <a:r>
              <a:rPr lang="en-US" altLang="en-US" smtClean="0"/>
              <a:t>Letters of support from potential collaborators</a:t>
            </a:r>
          </a:p>
          <a:p>
            <a:pPr lvl="1" eaLnBrk="1" hangingPunct="1"/>
            <a:r>
              <a:rPr lang="en-US" altLang="en-US" smtClean="0"/>
              <a:t>Additional details about activities planned</a:t>
            </a:r>
          </a:p>
          <a:p>
            <a:pPr eaLnBrk="1" hangingPunct="1"/>
            <a:r>
              <a:rPr lang="en-US" altLang="en-US" smtClean="0"/>
              <a:t>Remember: Reviewers typically are not obligated to look at appendixes.</a:t>
            </a:r>
          </a:p>
        </p:txBody>
      </p:sp>
    </p:spTree>
    <p:extLst>
      <p:ext uri="{BB962C8B-B14F-4D97-AF65-F5344CB8AC3E}">
        <p14:creationId xmlns:p14="http://schemas.microsoft.com/office/powerpoint/2010/main" val="4289572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Titles and Abstracts</a:t>
            </a:r>
          </a:p>
        </p:txBody>
      </p:sp>
      <p:sp>
        <p:nvSpPr>
          <p:cNvPr id="12291" name="Content Placeholder 2"/>
          <p:cNvSpPr>
            <a:spLocks noGrp="1"/>
          </p:cNvSpPr>
          <p:nvPr>
            <p:ph idx="1"/>
          </p:nvPr>
        </p:nvSpPr>
        <p:spPr/>
        <p:txBody>
          <a:bodyPr>
            <a:normAutofit lnSpcReduction="10000"/>
          </a:bodyPr>
          <a:lstStyle/>
          <a:p>
            <a:r>
              <a:rPr lang="en-US" altLang="en-US" sz="2800" smtClean="0"/>
              <a:t>Short but important</a:t>
            </a:r>
          </a:p>
          <a:p>
            <a:r>
              <a:rPr lang="en-US" altLang="en-US" sz="2800" smtClean="0"/>
              <a:t>Provide the first impression</a:t>
            </a:r>
          </a:p>
          <a:p>
            <a:r>
              <a:rPr lang="en-US" altLang="en-US" sz="2800" smtClean="0"/>
              <a:t>Sometimes used in choosing peer reviewers</a:t>
            </a:r>
          </a:p>
          <a:p>
            <a:r>
              <a:rPr lang="en-US" altLang="en-US" sz="2800" smtClean="0"/>
              <a:t>Help administrators and reviewers grasp the essence and importance of the work</a:t>
            </a:r>
          </a:p>
          <a:p>
            <a:r>
              <a:rPr lang="en-US" altLang="en-US" sz="2800" smtClean="0"/>
              <a:t>Also remind reviewers about what they have read in the proposal</a:t>
            </a:r>
          </a:p>
          <a:p>
            <a:r>
              <a:rPr lang="en-US" altLang="en-US" sz="2800" smtClean="0"/>
              <a:t>Should be clear and concise</a:t>
            </a:r>
          </a:p>
          <a:p>
            <a:r>
              <a:rPr lang="en-US" altLang="en-US" sz="2800" smtClean="0"/>
              <a:t>Give them the time they deserve!</a:t>
            </a:r>
          </a:p>
        </p:txBody>
      </p:sp>
    </p:spTree>
    <p:extLst>
      <p:ext uri="{BB962C8B-B14F-4D97-AF65-F5344CB8AC3E}">
        <p14:creationId xmlns:p14="http://schemas.microsoft.com/office/powerpoint/2010/main" val="1680514763"/>
      </p:ext>
    </p:extLst>
  </p:cSld>
  <p:clrMapOvr>
    <a:masterClrMapping/>
  </p:clrMapOvr>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745</TotalTime>
  <Words>1053</Words>
  <Application>Microsoft Office PowerPoint</Application>
  <PresentationFormat>On-screen Show (4:3)</PresentationFormat>
  <Paragraphs>129</Paragraphs>
  <Slides>20</Slides>
  <Notes>3</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INASP 2016 Presentation</vt:lpstr>
      <vt:lpstr>Writing a Proposal: Components and Advice</vt:lpstr>
      <vt:lpstr>Overview</vt:lpstr>
      <vt:lpstr>Follow-Up from Previous Session</vt:lpstr>
      <vt:lpstr>Grant Proposals as Persuasive Writing</vt:lpstr>
      <vt:lpstr>Some Items That Help Make a Proposal Persuasive</vt:lpstr>
      <vt:lpstr>Some Common Sections of Proposals</vt:lpstr>
      <vt:lpstr>Some Other Items Sometimes Included</vt:lpstr>
      <vt:lpstr>Appendixes</vt:lpstr>
      <vt:lpstr>Titles and Abstracts</vt:lpstr>
      <vt:lpstr>Advice on Writing the Proposal</vt:lpstr>
      <vt:lpstr>Writing the Proposal</vt:lpstr>
      <vt:lpstr>Writing the Proposal (cont)</vt:lpstr>
      <vt:lpstr>Writing the Proposal (cont)</vt:lpstr>
      <vt:lpstr>Writing the Proposal (cont)</vt:lpstr>
      <vt:lpstr>Examples of and Excerpts from Some Proposals</vt:lpstr>
      <vt:lpstr>Small-Group Session: Evaluating Proposals</vt:lpstr>
      <vt:lpstr>Evaluating Proposals</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38</cp:revision>
  <cp:lastPrinted>2018-04-01T02:49:58Z</cp:lastPrinted>
  <dcterms:created xsi:type="dcterms:W3CDTF">2016-07-21T09:15:55Z</dcterms:created>
  <dcterms:modified xsi:type="dcterms:W3CDTF">2018-04-01T03:53:35Z</dcterms:modified>
</cp:coreProperties>
</file>