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99" r:id="rId3"/>
    <p:sldId id="303" r:id="rId4"/>
    <p:sldId id="304" r:id="rId5"/>
    <p:sldId id="305" r:id="rId6"/>
    <p:sldId id="306" r:id="rId7"/>
    <p:sldId id="307" r:id="rId8"/>
    <p:sldId id="308" r:id="rId9"/>
    <p:sldId id="300" r:id="rId10"/>
    <p:sldId id="290" r:id="rId11"/>
    <p:sldId id="25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8401" autoAdjust="0"/>
  </p:normalViewPr>
  <p:slideViewPr>
    <p:cSldViewPr snapToGrid="0" snapToObjects="1">
      <p:cViewPr>
        <p:scale>
          <a:sx n="70" d="100"/>
          <a:sy n="70" d="100"/>
        </p:scale>
        <p:origin x="-102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4/1/2018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4/1/2018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p>
          <a:p>
            <a:r>
              <a:rPr lang="en-US" dirty="0" smtClean="0"/>
              <a:t>- Note the topics that the module will address.</a:t>
            </a:r>
          </a:p>
          <a:p>
            <a:r>
              <a:rPr lang="en-US" dirty="0" smtClean="0"/>
              <a:t>- Note the module’s aim. (Feel free, of course, to frame it in the way that the group is likely to find most relevant.)</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10</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11</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01/04/2018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01/04/2018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01/04/2018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01/04/2018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01/04/2018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860453"/>
            <a:ext cx="7772400" cy="1164324"/>
          </a:xfrm>
        </p:spPr>
        <p:txBody>
          <a:bodyPr>
            <a:normAutofit fontScale="90000"/>
          </a:bodyPr>
          <a:lstStyle/>
          <a:p>
            <a:pPr algn="l"/>
            <a:r>
              <a:rPr lang="en-US" b="1" dirty="0" smtClean="0">
                <a:solidFill>
                  <a:srgbClr val="5784CC"/>
                </a:solidFill>
              </a:rPr>
              <a:t>Writing Grant Proposals:</a:t>
            </a:r>
            <a:r>
              <a:rPr lang="en-US" b="1" dirty="0" smtClean="0">
                <a:solidFill>
                  <a:srgbClr val="5784CC"/>
                </a:solidFill>
              </a:rPr>
              <a:t/>
            </a:r>
            <a:br>
              <a:rPr lang="en-US" b="1" dirty="0" smtClean="0">
                <a:solidFill>
                  <a:srgbClr val="5784CC"/>
                </a:solidFill>
              </a:rPr>
            </a:br>
            <a:r>
              <a:rPr lang="en-US" b="1" dirty="0" smtClean="0">
                <a:solidFill>
                  <a:srgbClr val="5784CC"/>
                </a:solidFill>
              </a:rPr>
              <a:t>Common Problems to Avoid</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10</a:t>
            </a:fld>
            <a:endParaRPr lang="en-US"/>
          </a:p>
        </p:txBody>
      </p:sp>
    </p:spTree>
    <p:extLst>
      <p:ext uri="{BB962C8B-B14F-4D97-AF65-F5344CB8AC3E}">
        <p14:creationId xmlns:p14="http://schemas.microsoft.com/office/powerpoint/2010/main" val="1572619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11</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smtClean="0"/>
              <a:t>Overview</a:t>
            </a:r>
          </a:p>
        </p:txBody>
      </p:sp>
      <p:sp>
        <p:nvSpPr>
          <p:cNvPr id="4099" name="Rectangle 3"/>
          <p:cNvSpPr>
            <a:spLocks noGrp="1" noChangeArrowheads="1"/>
          </p:cNvSpPr>
          <p:nvPr>
            <p:ph type="body" idx="1"/>
          </p:nvPr>
        </p:nvSpPr>
        <p:spPr/>
        <p:txBody>
          <a:bodyPr/>
          <a:lstStyle/>
          <a:p>
            <a:pPr eaLnBrk="1" hangingPunct="1"/>
            <a:r>
              <a:rPr lang="en-US" altLang="en-US" dirty="0" smtClean="0"/>
              <a:t>Some common problems</a:t>
            </a:r>
          </a:p>
          <a:p>
            <a:pPr eaLnBrk="1" hangingPunct="1"/>
            <a:r>
              <a:rPr lang="en-US" altLang="en-US" dirty="0" smtClean="0"/>
              <a:t>A suggestion</a:t>
            </a:r>
          </a:p>
          <a:p>
            <a:pPr eaLnBrk="1" hangingPunct="1"/>
            <a:r>
              <a:rPr lang="en-US" altLang="en-US" dirty="0" smtClean="0"/>
              <a:t>A brief exercise</a:t>
            </a:r>
            <a:endParaRPr lang="en-US" altLang="en-US" dirty="0" smtClean="0"/>
          </a:p>
        </p:txBody>
      </p:sp>
    </p:spTree>
    <p:extLst>
      <p:ext uri="{BB962C8B-B14F-4D97-AF65-F5344CB8AC3E}">
        <p14:creationId xmlns:p14="http://schemas.microsoft.com/office/powerpoint/2010/main" val="1561613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smtClean="0"/>
              <a:t>Note</a:t>
            </a:r>
          </a:p>
        </p:txBody>
      </p:sp>
      <p:sp>
        <p:nvSpPr>
          <p:cNvPr id="4099" name="Content Placeholder 2"/>
          <p:cNvSpPr>
            <a:spLocks noGrp="1"/>
          </p:cNvSpPr>
          <p:nvPr>
            <p:ph idx="1"/>
          </p:nvPr>
        </p:nvSpPr>
        <p:spPr/>
        <p:txBody>
          <a:bodyPr/>
          <a:lstStyle/>
          <a:p>
            <a:pPr marL="182563" indent="0">
              <a:buFontTx/>
              <a:buNone/>
            </a:pPr>
            <a:endParaRPr lang="en-US" altLang="en-US" smtClean="0"/>
          </a:p>
          <a:p>
            <a:pPr marL="182563" indent="0">
              <a:buFontTx/>
              <a:buNone/>
            </a:pPr>
            <a:r>
              <a:rPr lang="en-US" altLang="en-US" smtClean="0"/>
              <a:t>This list is based in part on studies of reasons that proposals were rejected.</a:t>
            </a:r>
          </a:p>
        </p:txBody>
      </p:sp>
    </p:spTree>
    <p:extLst>
      <p:ext uri="{BB962C8B-B14F-4D97-AF65-F5344CB8AC3E}">
        <p14:creationId xmlns:p14="http://schemas.microsoft.com/office/powerpoint/2010/main" val="1382836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altLang="en-US" smtClean="0"/>
              <a:t>Common Problems to Avoid</a:t>
            </a:r>
          </a:p>
        </p:txBody>
      </p:sp>
      <p:sp>
        <p:nvSpPr>
          <p:cNvPr id="5123" name="Rectangle 3"/>
          <p:cNvSpPr>
            <a:spLocks noGrp="1" noChangeArrowheads="1"/>
          </p:cNvSpPr>
          <p:nvPr>
            <p:ph type="body" idx="1"/>
          </p:nvPr>
        </p:nvSpPr>
        <p:spPr/>
        <p:txBody>
          <a:bodyPr/>
          <a:lstStyle/>
          <a:p>
            <a:pPr eaLnBrk="1" hangingPunct="1"/>
            <a:r>
              <a:rPr lang="en-US" altLang="en-US" smtClean="0"/>
              <a:t>Failure to follow the instructions</a:t>
            </a:r>
          </a:p>
          <a:p>
            <a:pPr eaLnBrk="1" hangingPunct="1"/>
            <a:r>
              <a:rPr lang="en-US" altLang="en-US" smtClean="0"/>
              <a:t>Seeming unfamiliarity with relevant previous work</a:t>
            </a:r>
          </a:p>
          <a:p>
            <a:pPr eaLnBrk="1" hangingPunct="1"/>
            <a:r>
              <a:rPr lang="en-US" altLang="en-US" smtClean="0"/>
              <a:t>Lack of a valid rationale</a:t>
            </a:r>
          </a:p>
          <a:p>
            <a:pPr eaLnBrk="1" hangingPunct="1"/>
            <a:r>
              <a:rPr lang="en-US" altLang="en-US" smtClean="0"/>
              <a:t>Lack of originality</a:t>
            </a:r>
          </a:p>
          <a:p>
            <a:pPr eaLnBrk="1" hangingPunct="1"/>
            <a:r>
              <a:rPr lang="en-US" altLang="en-US" smtClean="0"/>
              <a:t>Superficial or unfocused plan; lack of detail</a:t>
            </a:r>
          </a:p>
          <a:p>
            <a:pPr eaLnBrk="1" hangingPunct="1">
              <a:buFontTx/>
              <a:buNone/>
            </a:pPr>
            <a:endParaRPr lang="en-US" altLang="en-US" smtClean="0"/>
          </a:p>
          <a:p>
            <a:pPr eaLnBrk="1" hangingPunct="1">
              <a:buFontTx/>
              <a:buNone/>
            </a:pPr>
            <a:endParaRPr lang="en-US" altLang="en-US" smtClean="0"/>
          </a:p>
          <a:p>
            <a:pPr eaLnBrk="1" hangingPunct="1"/>
            <a:endParaRPr lang="en-US" altLang="en-US" smtClean="0"/>
          </a:p>
        </p:txBody>
      </p:sp>
    </p:spTree>
    <p:extLst>
      <p:ext uri="{BB962C8B-B14F-4D97-AF65-F5344CB8AC3E}">
        <p14:creationId xmlns:p14="http://schemas.microsoft.com/office/powerpoint/2010/main" val="380555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smtClean="0"/>
              <a:t>Common Problems (cont)</a:t>
            </a:r>
          </a:p>
        </p:txBody>
      </p:sp>
      <p:sp>
        <p:nvSpPr>
          <p:cNvPr id="6147" name="Rectangle 3"/>
          <p:cNvSpPr>
            <a:spLocks noGrp="1" noChangeArrowheads="1"/>
          </p:cNvSpPr>
          <p:nvPr>
            <p:ph type="body" idx="1"/>
          </p:nvPr>
        </p:nvSpPr>
        <p:spPr/>
        <p:txBody>
          <a:bodyPr/>
          <a:lstStyle/>
          <a:p>
            <a:pPr eaLnBrk="1" hangingPunct="1">
              <a:lnSpc>
                <a:spcPct val="90000"/>
              </a:lnSpc>
            </a:pPr>
            <a:r>
              <a:rPr lang="en-US" altLang="en-US" smtClean="0"/>
              <a:t>Unrealistically ambitious plans</a:t>
            </a:r>
          </a:p>
          <a:p>
            <a:pPr eaLnBrk="1" hangingPunct="1">
              <a:lnSpc>
                <a:spcPct val="90000"/>
              </a:lnSpc>
            </a:pPr>
            <a:r>
              <a:rPr lang="en-US" altLang="en-US" smtClean="0"/>
              <a:t>Incomplete budget</a:t>
            </a:r>
          </a:p>
          <a:p>
            <a:pPr eaLnBrk="1" hangingPunct="1">
              <a:lnSpc>
                <a:spcPct val="90000"/>
              </a:lnSpc>
            </a:pPr>
            <a:r>
              <a:rPr lang="en-US" altLang="en-US" smtClean="0"/>
              <a:t>Unrealistic budgeting</a:t>
            </a:r>
          </a:p>
          <a:p>
            <a:pPr eaLnBrk="1" hangingPunct="1">
              <a:lnSpc>
                <a:spcPct val="90000"/>
              </a:lnSpc>
            </a:pPr>
            <a:r>
              <a:rPr lang="en-US" altLang="en-US" smtClean="0"/>
              <a:t>Failure to justify budgetary items enough</a:t>
            </a:r>
          </a:p>
          <a:p>
            <a:pPr eaLnBrk="1" hangingPunct="1">
              <a:lnSpc>
                <a:spcPct val="90000"/>
              </a:lnSpc>
            </a:pPr>
            <a:r>
              <a:rPr lang="en-US" altLang="en-US" smtClean="0"/>
              <a:t>Problems with the experimental or other approach</a:t>
            </a:r>
          </a:p>
          <a:p>
            <a:pPr eaLnBrk="1" hangingPunct="1">
              <a:lnSpc>
                <a:spcPct val="90000"/>
              </a:lnSpc>
            </a:pPr>
            <a:r>
              <a:rPr lang="en-US" altLang="en-US" smtClean="0"/>
              <a:t>Lack of experience with key methods</a:t>
            </a:r>
          </a:p>
          <a:p>
            <a:pPr eaLnBrk="1" hangingPunct="1">
              <a:lnSpc>
                <a:spcPct val="90000"/>
              </a:lnSpc>
            </a:pPr>
            <a:r>
              <a:rPr lang="en-US" altLang="en-US" smtClean="0"/>
              <a:t>Lack of preliminary data, if needed</a:t>
            </a:r>
          </a:p>
          <a:p>
            <a:pPr eaLnBrk="1" hangingPunct="1">
              <a:lnSpc>
                <a:spcPct val="90000"/>
              </a:lnSpc>
            </a:pPr>
            <a:endParaRPr lang="en-US" altLang="en-US" smtClean="0"/>
          </a:p>
        </p:txBody>
      </p:sp>
    </p:spTree>
    <p:extLst>
      <p:ext uri="{BB962C8B-B14F-4D97-AF65-F5344CB8AC3E}">
        <p14:creationId xmlns:p14="http://schemas.microsoft.com/office/powerpoint/2010/main" val="2022027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altLang="en-US" smtClean="0"/>
              <a:t>Common Problems (cont)</a:t>
            </a:r>
          </a:p>
        </p:txBody>
      </p:sp>
      <p:sp>
        <p:nvSpPr>
          <p:cNvPr id="7171" name="Rectangle 3"/>
          <p:cNvSpPr>
            <a:spLocks noGrp="1" noChangeArrowheads="1"/>
          </p:cNvSpPr>
          <p:nvPr>
            <p:ph type="body" idx="1"/>
          </p:nvPr>
        </p:nvSpPr>
        <p:spPr/>
        <p:txBody>
          <a:bodyPr/>
          <a:lstStyle/>
          <a:p>
            <a:pPr eaLnBrk="1" hangingPunct="1"/>
            <a:r>
              <a:rPr lang="en-US" altLang="en-US" smtClean="0"/>
              <a:t>For service projects, lack of sufficient information on evaluation plans</a:t>
            </a:r>
          </a:p>
          <a:p>
            <a:pPr eaLnBrk="1" hangingPunct="1"/>
            <a:r>
              <a:rPr lang="en-US" altLang="en-US" smtClean="0"/>
              <a:t>Inconsistencies in the content</a:t>
            </a:r>
          </a:p>
          <a:p>
            <a:pPr eaLnBrk="1" hangingPunct="1"/>
            <a:r>
              <a:rPr lang="en-US" altLang="en-US" smtClean="0"/>
              <a:t>Excessive use of acronyms/abbreviations</a:t>
            </a:r>
          </a:p>
          <a:p>
            <a:pPr eaLnBrk="1" hangingPunct="1">
              <a:buFontTx/>
              <a:buNone/>
            </a:pPr>
            <a:endParaRPr lang="en-US" altLang="en-US" smtClean="0"/>
          </a:p>
        </p:txBody>
      </p:sp>
    </p:spTree>
    <p:extLst>
      <p:ext uri="{BB962C8B-B14F-4D97-AF65-F5344CB8AC3E}">
        <p14:creationId xmlns:p14="http://schemas.microsoft.com/office/powerpoint/2010/main" val="2587098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en-US" smtClean="0"/>
              <a:t>A Suggestion</a:t>
            </a:r>
          </a:p>
        </p:txBody>
      </p:sp>
      <p:sp>
        <p:nvSpPr>
          <p:cNvPr id="8195" name="Rectangle 3"/>
          <p:cNvSpPr>
            <a:spLocks noGrp="1" noChangeArrowheads="1"/>
          </p:cNvSpPr>
          <p:nvPr>
            <p:ph type="body" idx="1"/>
          </p:nvPr>
        </p:nvSpPr>
        <p:spPr/>
        <p:txBody>
          <a:bodyPr/>
          <a:lstStyle/>
          <a:p>
            <a:pPr marL="0" indent="0" eaLnBrk="1" hangingPunct="1">
              <a:buFontTx/>
              <a:buNone/>
            </a:pPr>
            <a:r>
              <a:rPr lang="en-US" altLang="en-US" dirty="0" smtClean="0"/>
              <a:t>Imagine that you receive the grant and do the work as described. </a:t>
            </a:r>
            <a:r>
              <a:rPr lang="en-US" altLang="en-US" dirty="0" smtClean="0"/>
              <a:t>Will </a:t>
            </a:r>
            <a:r>
              <a:rPr lang="en-US" altLang="en-US" dirty="0" smtClean="0"/>
              <a:t>you then have all the needed information to write the appropriate report(s) or paper(s</a:t>
            </a:r>
            <a:r>
              <a:rPr lang="en-US" altLang="en-US" dirty="0" smtClean="0"/>
              <a:t>)? </a:t>
            </a:r>
            <a:r>
              <a:rPr lang="en-US" altLang="en-US" dirty="0" smtClean="0"/>
              <a:t>If not, revise the plan in your proposal, to make sure that you would gather all the information you would need.</a:t>
            </a:r>
          </a:p>
        </p:txBody>
      </p:sp>
    </p:spTree>
    <p:extLst>
      <p:ext uri="{BB962C8B-B14F-4D97-AF65-F5344CB8AC3E}">
        <p14:creationId xmlns:p14="http://schemas.microsoft.com/office/powerpoint/2010/main" val="125089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Brief Exercise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Review the list of problems presented in this session. Then</a:t>
            </a:r>
          </a:p>
          <a:p>
            <a:pPr lvl="1"/>
            <a:r>
              <a:rPr lang="en-US" dirty="0" smtClean="0"/>
              <a:t>If you’ve drafted a proposal, identify one or more of these problems that </a:t>
            </a:r>
            <a:r>
              <a:rPr lang="en-US" smtClean="0"/>
              <a:t>your proposal </a:t>
            </a:r>
            <a:r>
              <a:rPr lang="en-US" dirty="0" smtClean="0"/>
              <a:t>or future proposals of yours might have. Say how you might solve them. Also note common problems that your proposal successfully avoided. </a:t>
            </a:r>
          </a:p>
          <a:p>
            <a:pPr lvl="1"/>
            <a:r>
              <a:rPr lang="en-US" dirty="0" smtClean="0"/>
              <a:t>If you haven’t drafted a proposal, identify one or more of these problems that you think you might have when writing a proposal. Say how you might avoid them.</a:t>
            </a:r>
          </a:p>
          <a:p>
            <a:r>
              <a:rPr lang="en-US" dirty="0" smtClean="0"/>
              <a:t>Discuss with the rest of your group what you come up with.</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01/04/2018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8</a:t>
            </a:fld>
            <a:endParaRPr lang="en-US">
              <a:solidFill>
                <a:srgbClr val="333333">
                  <a:tint val="75000"/>
                </a:srgbClr>
              </a:solidFill>
            </a:endParaRPr>
          </a:p>
        </p:txBody>
      </p:sp>
    </p:spTree>
    <p:extLst>
      <p:ext uri="{BB962C8B-B14F-4D97-AF65-F5344CB8AC3E}">
        <p14:creationId xmlns:p14="http://schemas.microsoft.com/office/powerpoint/2010/main" val="72473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01/04/2018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9</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594</TotalTime>
  <Words>651</Words>
  <Application>Microsoft Office PowerPoint</Application>
  <PresentationFormat>On-screen Show (4:3)</PresentationFormat>
  <Paragraphs>76</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INASP 2016 Presentation</vt:lpstr>
      <vt:lpstr>Writing Grant Proposals: Common Problems to Avoid</vt:lpstr>
      <vt:lpstr>Overview</vt:lpstr>
      <vt:lpstr>Note</vt:lpstr>
      <vt:lpstr>Common Problems to Avoid</vt:lpstr>
      <vt:lpstr>Common Problems (cont)</vt:lpstr>
      <vt:lpstr>Common Problems (cont)</vt:lpstr>
      <vt:lpstr>A Suggestion</vt:lpstr>
      <vt:lpstr>Brief Exercise</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33</cp:revision>
  <cp:lastPrinted>2018-04-01T06:35:28Z</cp:lastPrinted>
  <dcterms:created xsi:type="dcterms:W3CDTF">2016-07-21T09:15:55Z</dcterms:created>
  <dcterms:modified xsi:type="dcterms:W3CDTF">2018-04-01T08:29:36Z</dcterms:modified>
</cp:coreProperties>
</file>